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306" r:id="rId3"/>
    <p:sldId id="258" r:id="rId4"/>
    <p:sldId id="305" r:id="rId5"/>
    <p:sldId id="257" r:id="rId6"/>
    <p:sldId id="307" r:id="rId7"/>
    <p:sldId id="308" r:id="rId8"/>
    <p:sldId id="264" r:id="rId9"/>
    <p:sldId id="265" r:id="rId10"/>
    <p:sldId id="299" r:id="rId11"/>
    <p:sldId id="309" r:id="rId12"/>
    <p:sldId id="272" r:id="rId13"/>
    <p:sldId id="269" r:id="rId14"/>
    <p:sldId id="270" r:id="rId15"/>
    <p:sldId id="271" r:id="rId16"/>
    <p:sldId id="311" r:id="rId17"/>
    <p:sldId id="274" r:id="rId18"/>
    <p:sldId id="275" r:id="rId19"/>
    <p:sldId id="294" r:id="rId20"/>
    <p:sldId id="301" r:id="rId21"/>
    <p:sldId id="296" r:id="rId22"/>
    <p:sldId id="293" r:id="rId23"/>
    <p:sldId id="303" r:id="rId24"/>
    <p:sldId id="260" r:id="rId25"/>
    <p:sldId id="261" r:id="rId26"/>
    <p:sldId id="31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64BE0-090B-4B87-B26D-28A61C6717D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B3793-0DB2-4778-8F8F-04B0E13AC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3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0ED36E3B-28FD-4F14-AAB9-A1FF56105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6CEEB2F-95E5-401B-8DEB-D56D6926E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ECCDF3E-CE98-4F53-8788-050D7C9A8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67682B-4B49-4234-A427-E7C09B6E98DB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F9E994D-F526-4E03-9A3C-243B6B4C9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6E04EA0-F36A-4FA5-B48B-19CAE8414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359F6B5-543F-4D3C-A06A-59126A9FF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EC1E4F-713C-4E6D-8012-9458F7A4F299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AAC28ABB-82DF-4DB1-8AEE-E76E016AD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D605989-189D-4861-B3BC-36689417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51B2D8AB-953D-4D12-8A12-C8DC9D9F6A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E96E64-FCFA-4B63-886C-8C918A85ED85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CDF523F-4A73-48E6-80E1-B68A1A797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AA714449-9649-43E8-8F05-01A75321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823CD7B4-F4AF-4B9A-9501-E604421BC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BAA10-6D8B-4867-8E3C-55CBDEB31400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7F811E51-123A-4AE3-9C37-C49F584ACA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E1998AA6-AB66-42A2-A067-C97A8814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99028CCA-671D-4B53-B660-AA0B561A1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18EB15-0572-438F-9D91-B471E3A63EDB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72EF274-048B-472E-89DA-A0D3B4EA3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5250B60-12EF-4245-BA88-B43BC512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703F3D8-423D-42A0-AF57-1A8E7B43A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365138-FCFE-4DB1-8451-534D9380C23D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DB051B6-D0C1-4DEA-A626-9CF087C7D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B96DFB1-2843-4EE4-BBAF-3EBF5A28F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26C5C96-13A6-46D6-AE1B-8E2F98498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66BECF-787A-4162-9B81-2CC8D6C700E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26CCB41-83E0-4214-9675-84E4BF033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939610D-4504-4088-87D9-579E2475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11074D5-C296-4063-8F28-EDD88299BB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77863F-CBFD-4540-B5BE-D3184450FA2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714E453-EADB-4277-91AC-EB7E4E726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ACAD882-94AD-442B-B761-0A55FA003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954EA9F-B93F-485A-A1CB-93C435E91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08D34D-9E15-40FC-9B4C-88D45CFCCE1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AB7AFD3-A23C-4282-B745-EBD7B4394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648254A-7093-49EA-8E49-B8E7036B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C35926C-9DC0-490E-BA05-55BE1477D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60F211-475E-4275-88D7-487C3432B2F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231370B-5A43-493C-BAA4-EE57FC060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D18726F3-8AFE-4841-9058-FB8AB161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5477A0D-EF00-4E49-A888-BBDE94481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2CCF12-FD0E-4A23-A81F-9E16533A46C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DDD160F-6BDD-43FE-B6CF-3102E2B26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4E1CA8DA-8E93-461F-AE89-D3C9B237A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598425E9-3515-4876-BDDD-BB23847DA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9722DA-05C1-47CF-B482-50A7BE1C225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0896AC2-C1D5-4588-8F1A-EE632362B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6EC9476A-E7B1-4E7A-B556-2422D7501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F50515A-28CB-4515-894B-64CADDDB9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BEC43B-DF9E-4D77-A11C-13D7DB32209A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43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5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09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5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5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5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3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5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20EDF3C-1B96-4B75-BB39-96A6FA59F2C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49DF1C4-F56B-4B06-9DE9-1BE44F53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7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FDF8-7FB6-44C3-88E2-4BEBE29594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Decolonization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C800-1711-49D0-AB22-55856BB0A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End of Empire in the late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374701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1650-E38A-4C11-8181-4B0346AA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7" name="Slide Number Placeholder 4">
            <a:extLst>
              <a:ext uri="{FF2B5EF4-FFF2-40B4-BE49-F238E27FC236}">
                <a16:creationId xmlns:a16="http://schemas.microsoft.com/office/drawing/2014/main" id="{CC1FEF07-74F9-46BC-9248-C3BE35D1AA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7935C178-F527-4E22-8FB9-276E77250462}" type="slidenum">
              <a:rPr lang="en-US" altLang="en-US">
                <a:solidFill>
                  <a:schemeClr val="accent1"/>
                </a:solidFill>
              </a:rPr>
              <a:pPr/>
              <a:t>10</a:t>
            </a:fld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16388" name="Picture 9" descr="Image result for map of palestine 2018">
            <a:extLst>
              <a:ext uri="{FF2B5EF4-FFF2-40B4-BE49-F238E27FC236}">
                <a16:creationId xmlns:a16="http://schemas.microsoft.com/office/drawing/2014/main" id="{3A9EE6C2-CA3D-4514-A51B-78A2E229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-286313"/>
            <a:ext cx="10620375" cy="714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6EF21389-A1DE-4EF4-BA43-0D21F5EFA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FFEF6E-0CEE-4323-A07F-58FDA5E0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7A69A5B-FB7E-40C2-A416-68C80A10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44D330D6-5765-4B60-A01C-C0E4DE44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DD25AE-42DC-42AD-858F-4089BF45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Decolonization of Africa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4F20F-DA7D-46D6-B719-F0BC03D63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924" y="4356635"/>
            <a:ext cx="4535850" cy="154342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DC722B1-CC80-4546-B53E-59C40366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852" y="444374"/>
            <a:ext cx="5623986" cy="59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4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6033C54-130E-47B2-AED6-625156FB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B1FC07F-00D1-4369-B315-809697F5B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8731" y="609600"/>
            <a:ext cx="3582416" cy="1356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i="1" dirty="0"/>
              <a:t>Négritude</a:t>
            </a:r>
            <a:endParaRPr lang="en-US" altLang="en-US" sz="30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4242FE5-C72F-4A84-8716-823E3186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974401D-C9DF-4AC7-AB3D-F8061F1BF0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88731" y="2057400"/>
            <a:ext cx="3582416" cy="4038600"/>
          </a:xfrm>
        </p:spPr>
        <p:txBody>
          <a:bodyPr>
            <a:normAutofit/>
          </a:bodyPr>
          <a:lstStyle/>
          <a:p>
            <a:r>
              <a:rPr lang="en-US" altLang="en-US" sz="1600" i="1" dirty="0"/>
              <a:t>Négritude </a:t>
            </a:r>
            <a:r>
              <a:rPr lang="en-US" altLang="en-US" sz="1600" dirty="0"/>
              <a:t>movement</a:t>
            </a:r>
            <a:r>
              <a:rPr lang="en-US" altLang="ja-JP" sz="1600" dirty="0"/>
              <a:t> </a:t>
            </a:r>
          </a:p>
          <a:p>
            <a:pPr lvl="1"/>
            <a:r>
              <a:rPr lang="en-US" altLang="en-US" sz="1600" dirty="0">
                <a:cs typeface="Arial" panose="020B0604020202020204" pitchFamily="34" charset="0"/>
              </a:rPr>
              <a:t>Influence of </a:t>
            </a:r>
            <a:r>
              <a:rPr lang="ja-JP" altLang="en-US" sz="1600" dirty="0">
                <a:ea typeface="MS PGothic" panose="020B0600070205080204" pitchFamily="34" charset="-128"/>
              </a:rPr>
              <a:t>“</a:t>
            </a:r>
            <a:r>
              <a:rPr lang="en-US" altLang="ja-JP" sz="1600" dirty="0">
                <a:ea typeface="MS PGothic" panose="020B0600070205080204" pitchFamily="34" charset="-128"/>
              </a:rPr>
              <a:t>black is beautiful</a:t>
            </a:r>
            <a:r>
              <a:rPr lang="ja-JP" altLang="en-US" sz="1600" dirty="0">
                <a:ea typeface="MS PGothic" panose="020B0600070205080204" pitchFamily="34" charset="-128"/>
              </a:rPr>
              <a:t>”</a:t>
            </a:r>
            <a:r>
              <a:rPr lang="en-US" altLang="ja-JP" sz="1600" dirty="0">
                <a:ea typeface="MS PGothic" panose="020B0600070205080204" pitchFamily="34" charset="-128"/>
              </a:rPr>
              <a:t> from U.S.</a:t>
            </a:r>
          </a:p>
          <a:p>
            <a:r>
              <a:rPr lang="en-US" altLang="en-US" sz="1600" dirty="0"/>
              <a:t>Revolt against white colonial values, reaffirmation of African civilization</a:t>
            </a:r>
          </a:p>
          <a:p>
            <a:r>
              <a:rPr lang="en-US" altLang="en-US" sz="1600" dirty="0"/>
              <a:t>Connection with socialism, communism</a:t>
            </a:r>
          </a:p>
          <a:p>
            <a:pPr lvl="1"/>
            <a:r>
              <a:rPr lang="en-US" altLang="en-US" sz="1600" dirty="0"/>
              <a:t>Geopolitical implications of the Cold War meant that the connection of decolonization movements with communism limited support from many Western nations. </a:t>
            </a:r>
          </a:p>
          <a:p>
            <a:endParaRPr lang="en-US" altLang="en-US" sz="1600" dirty="0"/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3860E6F0-6EA5-441E-9E05-56A25EEB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57183" y="6223828"/>
            <a:ext cx="77856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EEB18E1B-4E9E-4283-AFF1-0EE40F1DDB72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12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8CB9ED3-F084-4F4D-A18E-3FEB1520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9222938-EAF8-4DE0-8FA0-31B5109F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6" name="Picture 9" descr="Image result for negritude">
            <a:extLst>
              <a:ext uri="{FF2B5EF4-FFF2-40B4-BE49-F238E27FC236}">
                <a16:creationId xmlns:a16="http://schemas.microsoft.com/office/drawing/2014/main" id="{16FF24D4-5C8F-4BB3-BCD5-FEDFC783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34" y="1068301"/>
            <a:ext cx="3121358" cy="25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B33B1F50-587A-4270-941C-3D03C3891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2310D42-418C-4ACE-BF95-D8FA7E02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5ABCF05-8734-4C35-8112-28A5AC3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5" name="Picture 7" descr="Image result for âblack is beautifulâ 1960s">
            <a:extLst>
              <a:ext uri="{FF2B5EF4-FFF2-40B4-BE49-F238E27FC236}">
                <a16:creationId xmlns:a16="http://schemas.microsoft.com/office/drawing/2014/main" id="{BB50CDCF-AAA1-47A2-BAA7-84BDBDDD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116" y="3315684"/>
            <a:ext cx="2480365" cy="24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ADE8575-C808-4CE0-921B-E2EF9DAD3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/>
              <a:t>Decolonization in Africa</a:t>
            </a:r>
          </a:p>
        </p:txBody>
      </p:sp>
      <p:pic>
        <p:nvPicPr>
          <p:cNvPr id="24581" name="Picture 7" descr="Image result for tribal languages spoken in Africa">
            <a:extLst>
              <a:ext uri="{FF2B5EF4-FFF2-40B4-BE49-F238E27FC236}">
                <a16:creationId xmlns:a16="http://schemas.microsoft.com/office/drawing/2014/main" id="{75E97BFE-F99F-4A8B-9922-DEB572DC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455640"/>
            <a:ext cx="6045576" cy="39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6FCC78D6-CD18-4027-9A66-16BE032C57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Legacy of colonial rule, arbitrary borders led to extensive issues.</a:t>
            </a:r>
          </a:p>
          <a:p>
            <a:r>
              <a:rPr lang="en-US" altLang="en-US" sz="2000" dirty="0"/>
              <a:t>Internal divisions among nations: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Different tribes,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Different ethnicities, 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Different languages,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Different religious traditions</a:t>
            </a:r>
          </a:p>
          <a:p>
            <a:pPr lvl="1"/>
            <a:endParaRPr lang="en-US" altLang="en-US" dirty="0"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en-US" altLang="en-US" dirty="0">
                <a:cs typeface="Arial" panose="020B0604020202020204" pitchFamily="34" charset="0"/>
              </a:rPr>
              <a:t>For example, in South Africa, 10+ languages were spoken as native languages. 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02789383-0768-49A0-AA61-F93D0374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29530" y="6223828"/>
            <a:ext cx="170621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1FE93393-654D-48A7-9C83-F75E2B185E62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13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31DD357-2581-4491-9C7F-446D82CF4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>
                <a:solidFill>
                  <a:schemeClr val="tx2"/>
                </a:solidFill>
              </a:rPr>
              <a:t>The French in Africa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4992EE9-6140-4220-84C9-F2467C028D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In the 1950s France began the process of relinquish control over its African colonies. </a:t>
            </a:r>
          </a:p>
          <a:p>
            <a:pPr marL="45720" indent="0">
              <a:buNone/>
            </a:pPr>
            <a:endParaRPr lang="en-US" altLang="en-US" sz="20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But French determined to retain Algeria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Longer period of French colonization (began in 1834, before the “Scramble of Africa”)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Two million French citizens born or settled in Algeria by WWII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0955DC17-79E1-468F-8717-C9327B62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160758" y="6223828"/>
            <a:ext cx="87498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F2835D64-EC29-4A30-BDDC-B0566B67229A}" type="slidenum"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14</a:t>
            </a:fld>
            <a:endParaRPr lang="en-US" altLang="en-US">
              <a:solidFill>
                <a:schemeClr val="tx2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4262BDF-8BEB-45B5-A4EF-74EDC0449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War in Algeria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8EFDCCF-CCE6-4ACF-9100-D51E4D554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1954 Front de </a:t>
            </a:r>
            <a:r>
              <a:rPr lang="en-US" altLang="en-US" dirty="0" err="1"/>
              <a:t>Libération</a:t>
            </a:r>
            <a:r>
              <a:rPr lang="en-US" altLang="en-US" dirty="0"/>
              <a:t> </a:t>
            </a:r>
            <a:r>
              <a:rPr lang="en-US" altLang="en-US" dirty="0" err="1"/>
              <a:t>Nationale</a:t>
            </a:r>
            <a:r>
              <a:rPr lang="en-US" altLang="en-US" dirty="0"/>
              <a:t> (FLN) began guerilla warfare against France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Simmering conflict since French massacre in </a:t>
            </a:r>
            <a:r>
              <a:rPr lang="en-US" altLang="en-US" dirty="0" err="1">
                <a:cs typeface="Arial" panose="020B0604020202020204" pitchFamily="34" charset="0"/>
              </a:rPr>
              <a:t>Sétif</a:t>
            </a:r>
            <a:r>
              <a:rPr lang="en-US" altLang="en-US" dirty="0">
                <a:cs typeface="Arial" panose="020B0604020202020204" pitchFamily="34" charset="0"/>
              </a:rPr>
              <a:t>, 1945</a:t>
            </a:r>
          </a:p>
          <a:p>
            <a:r>
              <a:rPr lang="en-US" altLang="en-US" dirty="0"/>
              <a:t>500,000 French soldiers involved in the war by 1958</a:t>
            </a:r>
          </a:p>
          <a:p>
            <a:r>
              <a:rPr lang="en-US" altLang="en-US" dirty="0"/>
              <a:t>Like the Vietnam War for Americans, the War in Algeria became increasingly volatile at home. Frantz Fanon, </a:t>
            </a:r>
            <a:r>
              <a:rPr lang="en-US" altLang="en-US" i="1" dirty="0"/>
              <a:t>The Wretched of the Earth </a:t>
            </a:r>
            <a:r>
              <a:rPr lang="en-US" altLang="en-US" dirty="0"/>
              <a:t>(1961), manifesto against colonial rule. </a:t>
            </a:r>
          </a:p>
          <a:p>
            <a:r>
              <a:rPr lang="en-US" altLang="en-US" dirty="0"/>
              <a:t>War ended with Algerian independence in 1962</a:t>
            </a:r>
          </a:p>
          <a:p>
            <a:pPr marL="45720" indent="0">
              <a:buNone/>
            </a:pPr>
            <a:endParaRPr lang="en-US" altLang="en-US" dirty="0"/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E431711C-C05F-4D8E-A405-4D493466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1E297161-0763-4BE0-B8D8-583627B22081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15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3AB93C-12FF-4847-A46C-B273656E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>
                <a:solidFill>
                  <a:srgbClr val="FFFFFF"/>
                </a:solidFill>
              </a:rPr>
              <a:t>The British in Africa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E660CCE-FB87-45D1-A8A1-04F01FCD5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23" y="344586"/>
            <a:ext cx="6228426" cy="62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4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96033C54-130E-47B2-AED6-625156FB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3EF98F0-57DE-4DE9-949C-19416BC03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8731" y="609600"/>
            <a:ext cx="3582416" cy="1356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000"/>
              <a:t>Ghana</a:t>
            </a:r>
            <a:br>
              <a:rPr lang="en-US" altLang="en-US" sz="3000"/>
            </a:br>
            <a:r>
              <a:rPr lang="en-US" altLang="en-US" sz="3000"/>
              <a:t> aka “The Gold Coast”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4242FE5-C72F-4A84-8716-823E3186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6BE1BAF-9CD0-4914-BB33-8705B2910D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88731" y="2057400"/>
            <a:ext cx="3582416" cy="4038600"/>
          </a:xfrm>
        </p:spPr>
        <p:txBody>
          <a:bodyPr>
            <a:normAutofit/>
          </a:bodyPr>
          <a:lstStyle/>
          <a:p>
            <a:r>
              <a:rPr lang="en-US" altLang="en-US" sz="1600" dirty="0"/>
              <a:t>In 1957, the Gold Coast became the first sub-Saharan colony to achieve independence and renamed itself Ghana. </a:t>
            </a:r>
          </a:p>
          <a:p>
            <a:r>
              <a:rPr lang="en-US" altLang="en-US" sz="1600" dirty="0"/>
              <a:t>Celebrated Queen Elizabeth II’s visit in 1961 as an affirmation of Ghana’</a:t>
            </a:r>
            <a:r>
              <a:rPr lang="en-US" altLang="ja-JP" sz="1600" dirty="0"/>
              <a:t>s independence and equality with the former colonizer</a:t>
            </a:r>
            <a:endParaRPr lang="en-US" altLang="en-US" sz="1600" dirty="0"/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9BDBF8EA-654A-43A2-96AC-3BE5F59A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57183" y="6223828"/>
            <a:ext cx="77856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C2102D44-387E-4E9F-AD55-A527295ABBC0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17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8CB9ED3-F084-4F4D-A18E-3FEB1520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9222938-EAF8-4DE0-8FA0-31B5109F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57C63943-6E1F-447A-9930-73BB689A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34" y="1154138"/>
            <a:ext cx="3121358" cy="23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B33B1F50-587A-4270-941C-3D03C3891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2310D42-418C-4ACE-BF95-D8FA7E02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5ABCF05-8734-4C35-8112-28A5AC3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CA0EB88C-13C5-468E-AF84-D8F5953D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61" y="3160439"/>
            <a:ext cx="2790855" cy="27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293067CD-13A7-4384-B15E-5D49AF03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66B2C2E-D344-4D71-8B04-E74978136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>
                <a:solidFill>
                  <a:schemeClr val="bg1"/>
                </a:solidFill>
              </a:rPr>
              <a:t>Anticolonial Rebellion in Kenya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9C3BA04-DC01-446A-A8F2-9843ED94E1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In 1952 Britain declared a state of emergency in response to the Mau Mau, </a:t>
            </a:r>
            <a:r>
              <a:rPr lang="en-US">
                <a:solidFill>
                  <a:schemeClr val="bg1"/>
                </a:solidFill>
              </a:rPr>
              <a:t>a group which advocated violent resistance to British domination in Kenya</a:t>
            </a:r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After more than a decade of conflict, Britain recognized Kenyan independence in 1963. </a:t>
            </a:r>
          </a:p>
        </p:txBody>
      </p:sp>
      <p:pic>
        <p:nvPicPr>
          <p:cNvPr id="20482" name="Picture 2" descr="British diaspora in Africa - Wikipedia">
            <a:extLst>
              <a:ext uri="{FF2B5EF4-FFF2-40B4-BE49-F238E27FC236}">
                <a16:creationId xmlns:a16="http://schemas.microsoft.com/office/drawing/2014/main" id="{E6BC3A99-3AE5-43AF-98A8-E24A47E53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4676" b="3"/>
          <a:stretch/>
        </p:blipFill>
        <p:spPr bwMode="auto">
          <a:xfrm>
            <a:off x="8301386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42E9009C-D0E3-46ED-935B-6C1C296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F0BA28DD-410C-4E66-B5AC-C032096A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29530" y="6223828"/>
            <a:ext cx="170621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32D1F93E-B033-4C67-A0A5-1A5C80DDE9C9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18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73AA0AF-69E8-43A7-B9B5-D8DC66761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Legacies of colonialism: </a:t>
            </a:r>
            <a:br>
              <a:rPr lang="en-US" altLang="en-US" dirty="0"/>
            </a:br>
            <a:r>
              <a:rPr lang="en-US" altLang="en-US" dirty="0"/>
              <a:t>Apartheid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C464EA6-C789-4259-B057-4155CC0CDC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1930" y="2062099"/>
            <a:ext cx="4693225" cy="5121275"/>
          </a:xfrm>
        </p:spPr>
        <p:txBody>
          <a:bodyPr/>
          <a:lstStyle/>
          <a:p>
            <a:pPr marL="45720" indent="0">
              <a:buNone/>
            </a:pPr>
            <a:r>
              <a:rPr lang="en-US" altLang="en-US" dirty="0"/>
              <a:t>Apartheid legalized segregation that was instituted in 1948.</a:t>
            </a:r>
          </a:p>
          <a:p>
            <a:pPr marL="45720" indent="0">
              <a:buNone/>
            </a:pPr>
            <a:endParaRPr lang="en-US" altLang="en-US" dirty="0"/>
          </a:p>
          <a:p>
            <a:pPr marL="45720" indent="0">
              <a:buNone/>
            </a:pPr>
            <a:r>
              <a:rPr lang="en-US" altLang="en-US" dirty="0"/>
              <a:t>African National Congress (ANC) published Freedom Charter, 1955</a:t>
            </a:r>
          </a:p>
          <a:p>
            <a:r>
              <a:rPr lang="en-US" altLang="en-US" dirty="0"/>
              <a:t>Repression of ANC caused worldwide ostracism of South Africa</a:t>
            </a:r>
          </a:p>
          <a:p>
            <a:r>
              <a:rPr lang="en-US" altLang="en-US" sz="2000" dirty="0">
                <a:ea typeface="Arial" panose="020B0604020202020204" pitchFamily="34" charset="0"/>
              </a:rPr>
              <a:t>In 1970, the South African government stripped black South Africans of their citizenship.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3676B8B7-AE3E-43CC-935E-C2BC91A5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4F0CFE56-BDEC-4C4E-9E84-1880C967A679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19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pic>
        <p:nvPicPr>
          <p:cNvPr id="37893" name="Picture 7" descr="Image result for Freedom Charter, 1955">
            <a:extLst>
              <a:ext uri="{FF2B5EF4-FFF2-40B4-BE49-F238E27FC236}">
                <a16:creationId xmlns:a16="http://schemas.microsoft.com/office/drawing/2014/main" id="{5B30A7BF-AA08-4016-B6EB-C62C664C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041">
            <a:off x="6902938" y="1313467"/>
            <a:ext cx="3936356" cy="5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C7E0E-7B78-4933-B70A-F91B457A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In the aftermath of World War II…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E3DFA-9845-4721-AE43-B7620284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Decolonization began in earnest. </a:t>
            </a:r>
          </a:p>
          <a:p>
            <a:r>
              <a:rPr lang="en-US" sz="2000">
                <a:solidFill>
                  <a:schemeClr val="tx2"/>
                </a:solidFill>
              </a:rPr>
              <a:t>Many of the independence movements that had boiled up in the 1920s and 1930s reignited. </a:t>
            </a:r>
          </a:p>
          <a:p>
            <a:r>
              <a:rPr lang="en-US" sz="2000">
                <a:solidFill>
                  <a:schemeClr val="tx2"/>
                </a:solidFill>
              </a:rPr>
              <a:t>Popular opinion shifted from supporting imperialism to supporting decolonization. </a:t>
            </a:r>
          </a:p>
        </p:txBody>
      </p:sp>
    </p:spTree>
    <p:extLst>
      <p:ext uri="{BB962C8B-B14F-4D97-AF65-F5344CB8AC3E}">
        <p14:creationId xmlns:p14="http://schemas.microsoft.com/office/powerpoint/2010/main" val="2195496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C1921-D764-4278-9D7D-FF6A22F7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1366410"/>
            <a:ext cx="3273042" cy="52225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</a:rPr>
              <a:t>South Africa:</a:t>
            </a:r>
            <a:br>
              <a:rPr lang="en-US" sz="2800" dirty="0">
                <a:solidFill>
                  <a:srgbClr val="FFFFFF"/>
                </a:solidFill>
              </a:rPr>
            </a:b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Under a</a:t>
            </a:r>
            <a:r>
              <a:rPr lang="en-US" altLang="en-US" sz="2800" dirty="0">
                <a:solidFill>
                  <a:srgbClr val="FFFFFF"/>
                </a:solidFill>
              </a:rPr>
              <a:t>partheid almost 90% </a:t>
            </a:r>
            <a:r>
              <a:rPr lang="en-US" altLang="en-US" sz="2800" dirty="0">
                <a:solidFill>
                  <a:srgbClr val="FFFFFF"/>
                </a:solidFill>
                <a:ea typeface="Arial" panose="020B0604020202020204" pitchFamily="34" charset="0"/>
              </a:rPr>
              <a:t>of territory was reserved for whites.</a:t>
            </a:r>
            <a:br>
              <a:rPr lang="en-US" altLang="en-US" sz="2800" dirty="0">
                <a:solidFill>
                  <a:srgbClr val="FFFFFF"/>
                </a:solidFill>
                <a:ea typeface="Arial" panose="020B0604020202020204" pitchFamily="34" charset="0"/>
              </a:rPr>
            </a:br>
            <a:br>
              <a:rPr lang="en-US" altLang="en-US" sz="2800" dirty="0">
                <a:solidFill>
                  <a:srgbClr val="FFFFFF"/>
                </a:solidFill>
                <a:ea typeface="Arial" panose="020B0604020202020204" pitchFamily="34" charset="0"/>
              </a:rPr>
            </a:br>
            <a:r>
              <a:rPr lang="en-US" altLang="en-US" sz="2800" dirty="0">
                <a:solidFill>
                  <a:srgbClr val="FFFFFF"/>
                </a:solidFill>
                <a:ea typeface="Arial" panose="020B0604020202020204" pitchFamily="34" charset="0"/>
              </a:rPr>
              <a:t>Division of Africans </a:t>
            </a:r>
            <a:r>
              <a:rPr lang="en-US" altLang="en-US" sz="2800" dirty="0">
                <a:solidFill>
                  <a:schemeClr val="bg1"/>
                </a:solidFill>
                <a:ea typeface="Arial" panose="020B0604020202020204" pitchFamily="34" charset="0"/>
              </a:rPr>
              <a:t>into tribal “Bantustan” or homelands. </a:t>
            </a:r>
            <a:br>
              <a:rPr lang="en-US" altLang="en-US" sz="2800" dirty="0">
                <a:solidFill>
                  <a:schemeClr val="bg1"/>
                </a:solidFill>
                <a:ea typeface="Arial" panose="020B0604020202020204" pitchFamily="34" charset="0"/>
              </a:rPr>
            </a:br>
            <a:br>
              <a:rPr lang="en-US" altLang="en-US" sz="2800" dirty="0">
                <a:solidFill>
                  <a:schemeClr val="bg1"/>
                </a:solidFill>
                <a:ea typeface="Arial" panose="020B0604020202020204" pitchFamily="34" charset="0"/>
              </a:rPr>
            </a:br>
            <a:br>
              <a:rPr lang="en-US" altLang="en-US" sz="2800" dirty="0">
                <a:solidFill>
                  <a:schemeClr val="bg1"/>
                </a:solidFill>
                <a:ea typeface="Arial" panose="020B0604020202020204" pitchFamily="34" charset="0"/>
              </a:rPr>
            </a:br>
            <a:br>
              <a:rPr lang="en-US" altLang="en-US" sz="2800" dirty="0">
                <a:solidFill>
                  <a:schemeClr val="bg1"/>
                </a:solidFill>
                <a:ea typeface="Arial" panose="020B0604020202020204" pitchFamily="34" charset="0"/>
              </a:rPr>
            </a:br>
            <a:br>
              <a:rPr lang="en-US" dirty="0"/>
            </a:br>
            <a:br>
              <a:rPr lang="en-US" altLang="ja-JP" sz="2800" dirty="0">
                <a:solidFill>
                  <a:srgbClr val="FFFFFF"/>
                </a:solidFill>
                <a:ea typeface="MS PGothic" panose="020B0600070205080204" pitchFamily="34" charset="-128"/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6868" name="Slide Number Placeholder 4">
            <a:extLst>
              <a:ext uri="{FF2B5EF4-FFF2-40B4-BE49-F238E27FC236}">
                <a16:creationId xmlns:a16="http://schemas.microsoft.com/office/drawing/2014/main" id="{D485265B-3119-41CD-A314-ED77A2776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69690" y="6223828"/>
            <a:ext cx="106605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713C9F7D-E7CF-4F0F-9BE4-FA12CE92B2D4}" type="slidenum">
              <a:rPr lang="en-US" altLang="en-US"/>
              <a:pPr>
                <a:spcAft>
                  <a:spcPts val="600"/>
                </a:spcAft>
              </a:pPr>
              <a:t>20</a:t>
            </a:fld>
            <a:endParaRPr lang="en-US" altLang="en-US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78C0032C-3623-43BF-8CD0-FF6E5239B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26" y="617703"/>
            <a:ext cx="6546374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1B2ADB18-4E7C-4441-A89B-FC68F3D9C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941" name="Picture 7" descr="Image result for Nelson mandela released">
            <a:extLst>
              <a:ext uri="{FF2B5EF4-FFF2-40B4-BE49-F238E27FC236}">
                <a16:creationId xmlns:a16="http://schemas.microsoft.com/office/drawing/2014/main" id="{AFE78729-F99D-4B85-99AC-29F460904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5611FC43-9474-47D2-8D1E-97FA20093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>
                <a:solidFill>
                  <a:schemeClr val="bg1"/>
                </a:solidFill>
              </a:rPr>
              <a:t>The End of Apartheid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DECD5EF-6C93-4728-AEDF-1A5709F43C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Release of Nelson Mandela, 1990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Negotiation of end of white minority rule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1994 elections brought African National Congress (ANC) to power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Relatively calm transition to democratic society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C8499057-10FE-4525-BBC4-E3DCA451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29530" y="6223828"/>
            <a:ext cx="170621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D677F1F5-D59B-4BE5-917A-AE2E75910F16}" type="slidenum"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21</a:t>
            </a:fld>
            <a:endParaRPr lang="en-US" altLang="en-US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12A3BA9-FA57-4AEC-83EC-E25C850D1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855" y="696686"/>
            <a:ext cx="3570511" cy="53993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>
                <a:solidFill>
                  <a:srgbClr val="FFFFFF"/>
                </a:solidFill>
              </a:rPr>
              <a:t>Colonial Legacies in Sub-Saharan Africa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B0FAF18-D27A-4721-BA58-B265E8985E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75318" y="609600"/>
            <a:ext cx="6359029" cy="5486400"/>
          </a:xfrm>
        </p:spPr>
        <p:txBody>
          <a:bodyPr anchor="ctr">
            <a:normAutofit/>
          </a:bodyPr>
          <a:lstStyle/>
          <a:p>
            <a:r>
              <a:rPr lang="en-US" altLang="en-US" sz="2400" dirty="0">
                <a:solidFill>
                  <a:srgbClr val="FFFFFF"/>
                </a:solidFill>
              </a:rPr>
              <a:t>Boundaries declared permanent regardless of ethnic disputes which has led to many civil wars</a:t>
            </a:r>
          </a:p>
          <a:p>
            <a:pPr marL="274320" lvl="1" indent="0"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	--</a:t>
            </a:r>
            <a:r>
              <a:rPr lang="en-US" dirty="0">
                <a:solidFill>
                  <a:schemeClr val="tx1"/>
                </a:solidFill>
              </a:rPr>
              <a:t>Rwandan Civil War (1990s) and Tutsi genocide</a:t>
            </a:r>
            <a:endParaRPr lang="en-US" sz="18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              --</a:t>
            </a:r>
            <a:r>
              <a:rPr lang="en-US" altLang="en-US" dirty="0">
                <a:solidFill>
                  <a:srgbClr val="FFFFFF"/>
                </a:solidFill>
              </a:rPr>
              <a:t>Sudanese Civil War and Darfur genocide </a:t>
            </a:r>
          </a:p>
          <a:p>
            <a:r>
              <a:rPr lang="en-US" altLang="en-US" sz="2400" dirty="0">
                <a:solidFill>
                  <a:srgbClr val="FFFFFF"/>
                </a:solidFill>
              </a:rPr>
              <a:t>Falling commodity prices; continued poverty </a:t>
            </a:r>
            <a:r>
              <a:rPr lang="en-US" altLang="en-US" sz="24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</a:rPr>
              <a:t>New International Economic Order, 1970s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altLang="en-US" sz="2000" dirty="0">
                <a:solidFill>
                  <a:schemeClr val="tx1"/>
                </a:solidFill>
              </a:rPr>
              <a:t>            --Sought to improve terms of trade and provide      	tariff reductions for Third World countries.</a:t>
            </a:r>
          </a:p>
        </p:txBody>
      </p:sp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E4FF3D26-639F-4A15-B171-3E95C533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29530" y="6223828"/>
            <a:ext cx="170621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4B66910B-2400-4504-814B-BE23052552B5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22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77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83" name="Rectangle 78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0184" name="Straight Connector 80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Rectangle 82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B10283-BC09-461D-A47E-DD46067D2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138" y="857675"/>
            <a:ext cx="3113366" cy="36228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/>
              <a:t>India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1C9E922-52C3-41C4-9C53-49BDA9D29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328" y="4541697"/>
            <a:ext cx="3082986" cy="1543422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 sz="2000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6AAB0ADD-4B82-4C64-A9D1-CDD1F68D5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050" y="241069"/>
            <a:ext cx="5476875" cy="638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Slide Number Placeholder 4">
            <a:extLst>
              <a:ext uri="{FF2B5EF4-FFF2-40B4-BE49-F238E27FC236}">
                <a16:creationId xmlns:a16="http://schemas.microsoft.com/office/drawing/2014/main" id="{10C9AAA0-6897-4001-90D6-AB64E5C95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133359" y="6223828"/>
            <a:ext cx="70840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BC271B99-EA1F-4764-9762-4968D52666BA}" type="slidenum">
              <a:rPr lang="en-US" altLang="en-US"/>
              <a:pPr>
                <a:spcAft>
                  <a:spcPts val="600"/>
                </a:spcAft>
              </a:pPr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1303B5FD-2D93-4F1F-B412-8D180BCF7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chemeClr val="tx2"/>
                </a:solidFill>
              </a:rPr>
              <a:t>Home Rule for India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02529E8-C142-4FA6-A50B-DFEC0545AA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r>
              <a:rPr lang="en-US" altLang="en-US" sz="2000" dirty="0">
                <a:solidFill>
                  <a:schemeClr val="tx2"/>
                </a:solidFill>
              </a:rPr>
              <a:t>Since the 1930s non-cooperation movement, India had been arguing for “home” or self rule.</a:t>
            </a:r>
          </a:p>
          <a:p>
            <a:r>
              <a:rPr lang="en-US" altLang="en-US" sz="2000" dirty="0">
                <a:solidFill>
                  <a:schemeClr val="tx2"/>
                </a:solidFill>
              </a:rPr>
              <a:t>A Major debate about whether Muslims would be treated equitable under a Hindu majority government. </a:t>
            </a:r>
          </a:p>
          <a:p>
            <a:r>
              <a:rPr lang="en-US" altLang="en-US" sz="2000" dirty="0">
                <a:solidFill>
                  <a:schemeClr val="tx2"/>
                </a:solidFill>
              </a:rPr>
              <a:t>Muslim separatism versus. communalism</a:t>
            </a:r>
          </a:p>
          <a:p>
            <a:r>
              <a:rPr lang="en-US" altLang="en-US" sz="2000" dirty="0">
                <a:solidFill>
                  <a:schemeClr val="tx2"/>
                </a:solidFill>
              </a:rPr>
              <a:t>Direct Action Day, August 16, 1946</a:t>
            </a:r>
          </a:p>
          <a:p>
            <a:pPr lvl="1"/>
            <a:r>
              <a:rPr lang="en-US" altLang="en-US" sz="1800" dirty="0">
                <a:solidFill>
                  <a:schemeClr val="tx2"/>
                </a:solidFill>
              </a:rPr>
              <a:t>A political action day suggested by the Muslim League which deteriorated in intense violence. </a:t>
            </a:r>
          </a:p>
          <a:p>
            <a:pPr marL="274320" lvl="1" indent="0">
              <a:buNone/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Great Calcutta Killing</a:t>
            </a: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DFFD149F-C9AC-4180-8296-62E310F4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160758" y="6223828"/>
            <a:ext cx="87498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5AE4F21F-968C-4B9E-82CC-04D4B431D069}" type="slidenum"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24</a:t>
            </a:fld>
            <a:endParaRPr lang="en-US" altLang="en-US">
              <a:solidFill>
                <a:schemeClr val="tx2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5D4BD0A-A7A1-4C4D-94EF-A147C5DA1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/>
              <a:t>Partition and Violence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278C4D8-0B7B-439F-AD95-D22E796929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1947 partition and the </a:t>
            </a:r>
            <a:r>
              <a:rPr lang="en-US" altLang="en-US" sz="2400" b="1" dirty="0"/>
              <a:t>Great Migration</a:t>
            </a:r>
            <a:r>
              <a:rPr lang="en-US" altLang="en-US" sz="2400" dirty="0"/>
              <a:t>: </a:t>
            </a:r>
          </a:p>
          <a:p>
            <a:pPr lvl="1"/>
            <a:r>
              <a:rPr lang="en-US" sz="2400" dirty="0"/>
              <a:t>Around, 6.5 million Muslims moved from East Punjab to West Punjab and 4.7 million Hindus and Sikhs moved from West Punjab to East Punjab.</a:t>
            </a:r>
          </a:p>
          <a:p>
            <a:pPr lvl="1"/>
            <a:r>
              <a:rPr lang="en-US" altLang="en-US" sz="2400" dirty="0"/>
              <a:t>Estimates of tens of thousands of deaths as refugees sought to migrate to either Pakistan (West Punjab) or India (East Punjab).</a:t>
            </a:r>
          </a:p>
          <a:p>
            <a:pPr marL="274320" lvl="1" indent="0"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marL="274320" lvl="1" indent="0" algn="r">
              <a:buNone/>
            </a:pPr>
            <a:r>
              <a:rPr lang="en-US" altLang="en-US" dirty="0">
                <a:cs typeface="Arial" panose="020B0604020202020204" pitchFamily="34" charset="0"/>
              </a:rPr>
              <a:t>1947, photograph of a train with a massive number of political refugees 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F582357C-92C5-418C-92B6-B3CE7D399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2" r="34560" b="1"/>
          <a:stretch/>
        </p:blipFill>
        <p:spPr bwMode="auto">
          <a:xfrm>
            <a:off x="8310622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Slide Number Placeholder 5">
            <a:extLst>
              <a:ext uri="{FF2B5EF4-FFF2-40B4-BE49-F238E27FC236}">
                <a16:creationId xmlns:a16="http://schemas.microsoft.com/office/drawing/2014/main" id="{F5D4D40E-6614-40F6-99AC-033C943B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29530" y="6223828"/>
            <a:ext cx="170621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BC15E06-E0ED-47C3-9C6A-0C8C5111C5C9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25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0E7C-7091-4B81-8E54-33CD396F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South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ADEA6-B764-46C0-B99F-7F7FCC4E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267200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The legacies of exploitation continue to impact much of the Global South in the modern day. </a:t>
            </a:r>
          </a:p>
          <a:p>
            <a:pPr marL="45720" indent="0">
              <a:buNone/>
            </a:pPr>
            <a:r>
              <a:rPr lang="en-US" dirty="0"/>
              <a:t>From the early modern era colonization of the Americas and South East Asia to the 19</a:t>
            </a:r>
            <a:r>
              <a:rPr lang="en-US" baseline="30000" dirty="0"/>
              <a:t>th</a:t>
            </a:r>
            <a:r>
              <a:rPr lang="en-US" dirty="0"/>
              <a:t> century neo-imperialism of Africa, the past fifty years represents the first time since the rise of the nation-state that a majority of the globe’s population has had rights of self government. </a:t>
            </a:r>
          </a:p>
        </p:txBody>
      </p:sp>
      <p:pic>
        <p:nvPicPr>
          <p:cNvPr id="39938" name="Picture 2" descr="North–South divide - Wikipedia">
            <a:extLst>
              <a:ext uri="{FF2B5EF4-FFF2-40B4-BE49-F238E27FC236}">
                <a16:creationId xmlns:a16="http://schemas.microsoft.com/office/drawing/2014/main" id="{E22769A5-C88C-44AE-A5CD-CC2612AD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965960"/>
            <a:ext cx="6559692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C7E9-3665-492C-A446-F2CD74A7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507C9-8893-4E70-8937-C779B55D6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map of french decolonization in Africa">
            <a:extLst>
              <a:ext uri="{FF2B5EF4-FFF2-40B4-BE49-F238E27FC236}">
                <a16:creationId xmlns:a16="http://schemas.microsoft.com/office/drawing/2014/main" id="{88C84CC5-321C-45A9-968E-304D50C6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-28575"/>
            <a:ext cx="1078778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9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A9681CE-BBA0-49F9-8363-09207D318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EBAC690-37C5-465F-99FF-056C244F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16BFDD-97CA-436B-96B3-9ED29338E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US" sz="6100"/>
              <a:t>Decolonization in the Middle East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7BF6476-8475-4A74-ADFC-DD99F857D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2941" y="863364"/>
            <a:ext cx="3082986" cy="5120435"/>
          </a:xfrm>
        </p:spPr>
        <p:txBody>
          <a:bodyPr rtlCol="0" anchor="ctr">
            <a:normAutofit/>
          </a:bodyPr>
          <a:lstStyle/>
          <a:p>
            <a:pPr algn="l">
              <a:defRPr/>
            </a:pPr>
            <a:endParaRPr lang="en-US" sz="2000">
              <a:solidFill>
                <a:srgbClr val="F2F2F2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129D1B-5EF7-4D54-8EE3-90A400E40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Slide Number Placeholder 4">
            <a:extLst>
              <a:ext uri="{FF2B5EF4-FFF2-40B4-BE49-F238E27FC236}">
                <a16:creationId xmlns:a16="http://schemas.microsoft.com/office/drawing/2014/main" id="{8F6EDC46-F7A1-4695-8851-74D5A2780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066487" y="6223828"/>
            <a:ext cx="170621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B63D0F27-B71A-430D-BDF7-EACCAAC537B8}" type="slidenum">
              <a:rPr lang="en-US" alt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alt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9AF35C-A139-4637-B3C4-97610A0E8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700" y="565573"/>
            <a:ext cx="8495518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0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9986-8847-48F3-A83F-DE669B66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in the Middle 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16F7-D2F6-482B-9B33-12BA43B84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After the partition of the Ottoman Empire, France received a mandate to control modern-day Syria and Lebanon.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During World War II, when France was conquered by the Germans, they lost control of Syria temporarily reignite a Syrian independence movement.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In May 1945, French troops occupied the Syrian parliament and cut off Damascus’s electricity to try to subvert independence. France finally withdrew troops under international pressure in 1946. </a:t>
            </a:r>
          </a:p>
        </p:txBody>
      </p:sp>
    </p:spTree>
    <p:extLst>
      <p:ext uri="{BB962C8B-B14F-4D97-AF65-F5344CB8AC3E}">
        <p14:creationId xmlns:p14="http://schemas.microsoft.com/office/powerpoint/2010/main" val="224935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4EC2B-9595-40B7-B18E-E0B9534E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en-US" dirty="0"/>
              <a:t>Britain in</a:t>
            </a:r>
            <a:br>
              <a:rPr lang="en-US" dirty="0"/>
            </a:br>
            <a:r>
              <a:rPr lang="en-US" dirty="0"/>
              <a:t>the Middle East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68E7F5-0646-4EC8-B922-6C489641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140" y="236222"/>
            <a:ext cx="5140373" cy="638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513D-E05C-4DEE-BBEE-996D3BEF2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/>
          </a:bodyPr>
          <a:lstStyle/>
          <a:p>
            <a:r>
              <a:rPr lang="en-US" dirty="0"/>
              <a:t>In the 1930s, British troops were granted permission to occupy portion of the Suez Canal zone. </a:t>
            </a:r>
          </a:p>
          <a:p>
            <a:r>
              <a:rPr lang="en-US" dirty="0"/>
              <a:t>In the 1950s, Egyptian President Nasser nationalized the Suez Canal and requested the removal of British troops </a:t>
            </a:r>
            <a:r>
              <a:rPr lang="en-US" dirty="0">
                <a:sym typeface="Wingdings" panose="05000000000000000000" pitchFamily="2" charset="2"/>
              </a:rPr>
              <a:t> this led to the 1956 Suez Crisis</a:t>
            </a:r>
          </a:p>
          <a:p>
            <a:r>
              <a:rPr lang="en-US" dirty="0"/>
              <a:t>The crisis made Nasser a leader in the growing Arab and Egyptian nationalist movements. </a:t>
            </a:r>
          </a:p>
        </p:txBody>
      </p:sp>
    </p:spTree>
    <p:extLst>
      <p:ext uri="{BB962C8B-B14F-4D97-AF65-F5344CB8AC3E}">
        <p14:creationId xmlns:p14="http://schemas.microsoft.com/office/powerpoint/2010/main" val="235658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93067CD-13A7-4384-B15E-5D49AF03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8" name="Rectangle 6">
            <a:extLst>
              <a:ext uri="{FF2B5EF4-FFF2-40B4-BE49-F238E27FC236}">
                <a16:creationId xmlns:a16="http://schemas.microsoft.com/office/drawing/2014/main" id="{205662D8-4CD6-4CDB-8014-4CEE92802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>
                <a:solidFill>
                  <a:schemeClr val="bg1"/>
                </a:solidFill>
              </a:rPr>
              <a:t>The Problem of Palestine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7587E838-F8C1-4416-9BBD-24A6619C0E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British proclaimed support for Jewish “</a:t>
            </a:r>
            <a:r>
              <a:rPr lang="en-US" altLang="ja-JP" dirty="0">
                <a:solidFill>
                  <a:schemeClr val="bg1"/>
                </a:solidFill>
              </a:rPr>
              <a:t>homeland” in Palestine (Balfour Declaration, 1917) but at the same time attempted to limit Jewish migration.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Pan-Arab nationalism generally opposed the Jewish state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Jewish, Arab pressure drove British to hand Palestine over to United Nations for a resolution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Partition plan of 1947 divided Palestine into two distinct states </a:t>
            </a:r>
            <a:r>
              <a:rPr lang="en-US" altLang="en-US" dirty="0">
                <a:solidFill>
                  <a:schemeClr val="bg1"/>
                </a:solidFill>
                <a:sym typeface="Wingdings" panose="05000000000000000000" pitchFamily="2" charset="2"/>
              </a:rPr>
              <a:t> Arab leaders contested this as a violation of the concept of self-determination</a:t>
            </a:r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246424-E9D4-4BED-A280-C18507580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618"/>
          <a:stretch/>
        </p:blipFill>
        <p:spPr bwMode="auto">
          <a:xfrm>
            <a:off x="8301386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42E9009C-D0E3-46ED-935B-6C1C296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E84FB356-C2B7-4B18-9817-8208698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29530" y="6223828"/>
            <a:ext cx="170621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1013C2F-6290-4985-84E7-01598D40C02B}" type="slidenum"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8</a:t>
            </a:fld>
            <a:endParaRPr lang="en-US" altLang="en-US">
              <a:solidFill>
                <a:srgbClr val="FFFFFF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65C9F5D-AA6A-4A83-8EA2-18CFFA2F7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/>
              <a:t>The Creation of Israel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344F4A3-CC9E-45E0-AC16-B2E39F114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425412"/>
            <a:ext cx="6045576" cy="400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EAFD6ED3-A9B1-4E5F-94FF-86133D345B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en-US" sz="2000" dirty="0"/>
              <a:t>May 1948, Jewish state declared independence of state of Israel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Sparked series of conflicts spanning five decades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Israel greatly expanded territory</a:t>
            </a:r>
          </a:p>
          <a:p>
            <a:pPr lvl="1"/>
            <a:r>
              <a:rPr lang="en-US" altLang="en-US" i="1" dirty="0">
                <a:cs typeface="Arial" panose="020B0604020202020204" pitchFamily="34" charset="0"/>
              </a:rPr>
              <a:t>Intifada </a:t>
            </a:r>
            <a:r>
              <a:rPr lang="en-US" altLang="en-US" dirty="0">
                <a:cs typeface="Arial" panose="020B0604020202020204" pitchFamily="34" charset="0"/>
              </a:rPr>
              <a:t>(1987-1991 Palestinian uprising)</a:t>
            </a:r>
          </a:p>
          <a:p>
            <a:pPr lvl="1"/>
            <a:endParaRPr lang="en-US" altLang="en-US" dirty="0"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en-US" altLang="en-US" dirty="0">
                <a:cs typeface="Arial" panose="020B0604020202020204" pitchFamily="34" charset="0"/>
              </a:rPr>
              <a:t>The US and United Nations both recognized the legitimacy of the independent nation of Israel. </a:t>
            </a: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AED97DE0-69A6-4741-8058-6E9A2BD0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29530" y="6223828"/>
            <a:ext cx="170621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992AD09-1A96-4302-9BCE-643308D9AE7E}" type="slidenum">
              <a:rPr lang="en-US" altLang="en-US"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spcAft>
                  <a:spcPts val="600"/>
                </a:spcAft>
              </a:pPr>
              <a:t>9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1084</Words>
  <Application>Microsoft Office PowerPoint</Application>
  <PresentationFormat>Widescreen</PresentationFormat>
  <Paragraphs>134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Basis</vt:lpstr>
      <vt:lpstr>Decolonization</vt:lpstr>
      <vt:lpstr>In the aftermath of World War II…</vt:lpstr>
      <vt:lpstr>PowerPoint Presentation</vt:lpstr>
      <vt:lpstr>Decolonization in the Middle East</vt:lpstr>
      <vt:lpstr>PowerPoint Presentation</vt:lpstr>
      <vt:lpstr>French in the Middle East</vt:lpstr>
      <vt:lpstr>Britain in the Middle East</vt:lpstr>
      <vt:lpstr>The Problem of Palestine</vt:lpstr>
      <vt:lpstr>The Creation of Israel</vt:lpstr>
      <vt:lpstr>PowerPoint Presentation</vt:lpstr>
      <vt:lpstr>Decolonization of Africa</vt:lpstr>
      <vt:lpstr>Négritude</vt:lpstr>
      <vt:lpstr>Decolonization in Africa</vt:lpstr>
      <vt:lpstr>The French in Africa</vt:lpstr>
      <vt:lpstr>War in Algeria</vt:lpstr>
      <vt:lpstr>The British in Africa</vt:lpstr>
      <vt:lpstr>Ghana  aka “The Gold Coast”</vt:lpstr>
      <vt:lpstr>Anticolonial Rebellion in Kenya</vt:lpstr>
      <vt:lpstr>Legacies of colonialism:  Apartheid</vt:lpstr>
      <vt:lpstr>South Africa:  Under apartheid almost 90% of territory was reserved for whites.  Division of Africans into tribal “Bantustan” or homelands.       </vt:lpstr>
      <vt:lpstr>The End of Apartheid</vt:lpstr>
      <vt:lpstr>Colonial Legacies in Sub-Saharan Africa</vt:lpstr>
      <vt:lpstr>India</vt:lpstr>
      <vt:lpstr>Home Rule for India</vt:lpstr>
      <vt:lpstr>Partition and Violence</vt:lpstr>
      <vt:lpstr>The Global South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Decolonization</dc:title>
  <dc:creator>Linden-Brooks, Sarah</dc:creator>
  <cp:lastModifiedBy>Linden-Brooks, Sarah</cp:lastModifiedBy>
  <cp:revision>3</cp:revision>
  <dcterms:created xsi:type="dcterms:W3CDTF">2020-08-03T19:19:12Z</dcterms:created>
  <dcterms:modified xsi:type="dcterms:W3CDTF">2020-08-03T19:27:28Z</dcterms:modified>
</cp:coreProperties>
</file>