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7"/>
  </p:notesMasterIdLst>
  <p:sldIdLst>
    <p:sldId id="257" r:id="rId2"/>
    <p:sldId id="260" r:id="rId3"/>
    <p:sldId id="372" r:id="rId4"/>
    <p:sldId id="261" r:id="rId5"/>
    <p:sldId id="344" r:id="rId6"/>
    <p:sldId id="345" r:id="rId7"/>
    <p:sldId id="262" r:id="rId8"/>
    <p:sldId id="370" r:id="rId9"/>
    <p:sldId id="373" r:id="rId10"/>
    <p:sldId id="347" r:id="rId11"/>
    <p:sldId id="349" r:id="rId12"/>
    <p:sldId id="367" r:id="rId13"/>
    <p:sldId id="368" r:id="rId14"/>
    <p:sldId id="280" r:id="rId15"/>
    <p:sldId id="366" r:id="rId16"/>
    <p:sldId id="281" r:id="rId17"/>
    <p:sldId id="330" r:id="rId18"/>
    <p:sldId id="259" r:id="rId19"/>
    <p:sldId id="374" r:id="rId20"/>
    <p:sldId id="375" r:id="rId21"/>
    <p:sldId id="274" r:id="rId22"/>
    <p:sldId id="275" r:id="rId23"/>
    <p:sldId id="276" r:id="rId24"/>
    <p:sldId id="364" r:id="rId25"/>
    <p:sldId id="35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1658D-39D5-4E88-A496-C263A6224036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2B808-8D16-4734-A4F2-98EC33CE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1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9508B75-C2B4-4028-A286-80FA75A01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336C26B-1547-4C32-A69A-75F8C4806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A88BBCC-AB93-4750-9BC5-21C63A13A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8B6189-4453-4406-A6A3-87E22BE7399B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2E51E789-EF5A-44D9-AA29-4C8B143C2D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873CB84E-DC26-470D-A6EE-755C1BF6B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47D05468-6AA2-4C3B-8A0D-EF794EAD7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894EAF-89D9-4120-91AC-00192112AA65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76842D7B-8AB3-4FD4-9FD8-0E6638173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207DFC4-884A-424C-BED4-FBC7138B7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C9BA30CE-2746-4832-9A15-9BB6F662D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D1F8B-B305-43ED-BD9F-2E26AD289CD4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D2B1BE6-811E-4A0C-8D60-BA71A69BE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A5A95F3-D756-4E94-BDCF-4F2FE5E7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C699EC4F-6827-49BD-A976-D6251FA1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BB974C-F57B-419F-99C8-91102FFDD8E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21E13191-4798-442A-8EBD-C6FE9EB94B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A9F9E80F-0B7B-43EB-B041-883F666DB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BA91C28-4A85-455B-B2AE-487739F11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6BAD24-C6ED-4B2D-B00C-9BB39D3AA4D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6226DB3-9505-42C6-B60D-047E9DB22D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C60F894-BDA1-46ED-878A-9965A78BA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8FFA187-4714-4550-A841-4BFA6922C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ADF75C-118A-4C8A-A8BF-B056423FE30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8D93FF9-A6F1-47AC-95CD-8D5F706D8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F406369-3C6A-499F-86C5-01183FF99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EB0D119-8365-4FFD-A72D-9EC4EAB92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1A263FE9-DD44-41DF-9BDF-523FB408C060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13368A6C-DD81-44BF-99D4-315B90378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9844F93-59E5-4B0A-91C0-FDB7C6EDF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252C400-BFC0-4E5F-ADF6-439AEAFE8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4F6C26-1F92-4A1B-AAD0-8E8D353C45F4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A36D3B0-7E6C-4EB0-A08E-B68F2398D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1273B1C-3785-43D8-A404-528BE466A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3F414E2-DD81-4857-8544-FA92B32FC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B42191-734E-496C-A1C5-6D2A71B012A5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83017EF-29B1-48C1-B6FF-79BD003BF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45BB750-06AC-4C06-BC29-5B2C3F4FE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AAC3C8A9-8102-4A68-A97A-9AD9F6A10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52B73E-3EBD-4246-8181-A4992888F699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54D74A22-CF7F-429C-A152-A2C96FE751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04D15EC7-CB1D-4883-B311-497A2FEAA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7CF0D48C-D0D9-4557-935F-811EA2049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965489-2509-41A8-BB76-6FBFE88EE224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F7C0A68-5963-4EF6-83B1-B9802DA99C35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6D5AD4-E94F-4414-9BDA-4165C5F22E1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23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0A68-5963-4EF6-83B1-B9802DA99C35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5AD4-E94F-4414-9BDA-4165C5F2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3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0A68-5963-4EF6-83B1-B9802DA99C35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5AD4-E94F-4414-9BDA-4165C5F2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1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0A68-5963-4EF6-83B1-B9802DA99C35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5AD4-E94F-4414-9BDA-4165C5F2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7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7C0A68-5963-4EF6-83B1-B9802DA99C35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6D5AD4-E94F-4414-9BDA-4165C5F22E1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11756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0A68-5963-4EF6-83B1-B9802DA99C35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5AD4-E94F-4414-9BDA-4165C5F2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81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0A68-5963-4EF6-83B1-B9802DA99C35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5AD4-E94F-4414-9BDA-4165C5F2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38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0A68-5963-4EF6-83B1-B9802DA99C35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5AD4-E94F-4414-9BDA-4165C5F2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0A68-5963-4EF6-83B1-B9802DA99C35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5AD4-E94F-4414-9BDA-4165C5F2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F7C0A68-5963-4EF6-83B1-B9802DA99C35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66D5AD4-E94F-4414-9BDA-4165C5F22E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071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F7C0A68-5963-4EF6-83B1-B9802DA99C35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66D5AD4-E94F-4414-9BDA-4165C5F2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F7C0A68-5963-4EF6-83B1-B9802DA99C35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6D5AD4-E94F-4414-9BDA-4165C5F22E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636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tDxjVCu56E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wKPFT-RioU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00BF0A8F-34AD-4F17-857A-8382079998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59014" y="1143000"/>
            <a:ext cx="8027987" cy="4572000"/>
          </a:xfrm>
        </p:spPr>
        <p:txBody>
          <a:bodyPr/>
          <a:lstStyle/>
          <a:p>
            <a:pPr eaLnBrk="1" fontAlgn="auto" hangingPunct="1">
              <a:defRPr/>
            </a:pPr>
            <a:br>
              <a:rPr lang="en-US" altLang="en-US" sz="4000" dirty="0"/>
            </a:br>
            <a:r>
              <a:rPr lang="en-US" altLang="en-US" sz="7200" dirty="0"/>
              <a:t>World War II</a:t>
            </a:r>
            <a:endParaRPr lang="en-US" altLang="en-US" sz="4000" dirty="0"/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069FDB7A-2C32-4551-B2A9-8163A753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32FDC795-901C-4160-9512-177E2DD8136F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9564B2-DFF6-40E7-95B8-9F02574D2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4651" y="2291556"/>
            <a:ext cx="3273425" cy="639762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en-US" dirty="0"/>
              <a:t>Germany in 1930s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C07756-9D81-4812-AC24-6C4C54D6F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5925" y="2627313"/>
            <a:ext cx="4040188" cy="3687763"/>
          </a:xfrm>
        </p:spPr>
        <p:txBody>
          <a:bodyPr/>
          <a:lstStyle/>
          <a:p>
            <a:pPr marL="182880" indent="-182880">
              <a:defRPr/>
            </a:pPr>
            <a:r>
              <a:rPr lang="en-US" dirty="0"/>
              <a:t>Italy invades Ethiopia 1935</a:t>
            </a:r>
          </a:p>
          <a:p>
            <a:pPr lvl="1" indent="-182880"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Arial" panose="020B0604020202020204" pitchFamily="34" charset="0"/>
              </a:rPr>
              <a:t>2,000 Italian troops killed; 275,000 Ethiopians killed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82880" indent="-182880">
              <a:defRPr/>
            </a:pPr>
            <a:r>
              <a:rPr lang="en-US" dirty="0"/>
              <a:t>Italy invades Albania in 1939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D9D76F-0D34-43CE-85D5-0A5484477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70026" y="1971675"/>
            <a:ext cx="3275013" cy="639762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en-US" dirty="0"/>
              <a:t>Italy in the 1930s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76D151-711A-4011-8228-8993604D6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4651" y="3159918"/>
            <a:ext cx="3502025" cy="3886200"/>
          </a:xfrm>
        </p:spPr>
        <p:txBody>
          <a:bodyPr/>
          <a:lstStyle/>
          <a:p>
            <a:pPr marL="182880" indent="-182880">
              <a:defRPr/>
            </a:pPr>
            <a:r>
              <a:rPr lang="en-US" dirty="0"/>
              <a:t>1935 Germany announces remilitarization</a:t>
            </a:r>
          </a:p>
          <a:p>
            <a:pPr marL="182880" indent="-182880">
              <a:defRPr/>
            </a:pPr>
            <a:r>
              <a:rPr lang="en-US" dirty="0"/>
              <a:t>1936 Germany invades Rhineland</a:t>
            </a:r>
          </a:p>
          <a:p>
            <a:pPr marL="182880" indent="-182880">
              <a:defRPr/>
            </a:pPr>
            <a:r>
              <a:rPr lang="en-US" dirty="0"/>
              <a:t>1938 invade Austria &amp; Czechoslovakia</a:t>
            </a:r>
          </a:p>
          <a:p>
            <a:pPr marL="182880" indent="-182880">
              <a:defRPr/>
            </a:pPr>
            <a:r>
              <a:rPr lang="en-US" dirty="0"/>
              <a:t>1939 invade Poland &amp; Lithuania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C60A7D-A0BE-46DD-AC5D-29E3DD91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4" y="528242"/>
            <a:ext cx="9648825" cy="9100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Expanding Axis: Italy &amp; Germany</a:t>
            </a:r>
          </a:p>
        </p:txBody>
      </p:sp>
      <p:sp>
        <p:nvSpPr>
          <p:cNvPr id="17417" name="Slide Number Placeholder 2">
            <a:extLst>
              <a:ext uri="{FF2B5EF4-FFF2-40B4-BE49-F238E27FC236}">
                <a16:creationId xmlns:a16="http://schemas.microsoft.com/office/drawing/2014/main" id="{29712322-6089-4451-AA6F-52D395858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EEAEA141-50D4-4498-8939-3CA8E35134C7}" type="slidenum">
              <a:rPr lang="en-US" altLang="en-US">
                <a:solidFill>
                  <a:srgbClr val="8E8E94"/>
                </a:solidFill>
              </a:rPr>
              <a:pPr/>
              <a:t>10</a:t>
            </a:fld>
            <a:endParaRPr lang="en-US" altLang="en-US">
              <a:solidFill>
                <a:srgbClr val="8E8E94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FF8B7-9115-4CF2-836F-90CE45FC9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092" y="1285874"/>
            <a:ext cx="4085133" cy="4495801"/>
          </a:xfrm>
        </p:spPr>
        <p:txBody>
          <a:bodyPr>
            <a:normAutofit/>
          </a:bodyPr>
          <a:lstStyle/>
          <a:p>
            <a:pPr marL="182880" indent="-182880">
              <a:defRPr/>
            </a:pPr>
            <a:r>
              <a:rPr lang="en-US" dirty="0"/>
              <a:t>France and Britain appeased Germany repeatedly in the 1930s in an effort to avoid war</a:t>
            </a:r>
          </a:p>
          <a:p>
            <a:pPr marL="45720" indent="0">
              <a:buNone/>
              <a:defRPr/>
            </a:pPr>
            <a:endParaRPr lang="en-US" dirty="0"/>
          </a:p>
          <a:p>
            <a:pPr marL="182880" indent="-182880">
              <a:defRPr/>
            </a:pPr>
            <a:r>
              <a:rPr lang="en-US" b="1" dirty="0"/>
              <a:t>Munich Pact of 1938</a:t>
            </a:r>
            <a:r>
              <a:rPr lang="en-US" dirty="0">
                <a:sym typeface="Wingdings" panose="05000000000000000000" pitchFamily="2" charset="2"/>
              </a:rPr>
              <a:t> control of the Sudetenland in CZ (Hitler “promised” it would be his furthest advancement fall 1988)</a:t>
            </a:r>
          </a:p>
          <a:p>
            <a:pPr marL="45720" indent="0">
              <a:buNone/>
              <a:defRPr/>
            </a:pPr>
            <a:endParaRPr lang="en-US" dirty="0">
              <a:sym typeface="Wingdings" panose="05000000000000000000" pitchFamily="2" charset="2"/>
            </a:endParaRPr>
          </a:p>
          <a:p>
            <a:pPr marL="182880" indent="-182880">
              <a:defRPr/>
            </a:pPr>
            <a:r>
              <a:rPr lang="en-US" dirty="0">
                <a:sym typeface="Wingdings" panose="05000000000000000000" pitchFamily="2" charset="2"/>
              </a:rPr>
              <a:t>Four months later, March 1939, Hitler invaded the rest of Czechoslovakia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E5B8FA-A6BD-4491-A735-7FE3E356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Appeasement</a:t>
            </a:r>
          </a:p>
        </p:txBody>
      </p:sp>
      <p:sp>
        <p:nvSpPr>
          <p:cNvPr id="19461" name="Slide Number Placeholder 2">
            <a:extLst>
              <a:ext uri="{FF2B5EF4-FFF2-40B4-BE49-F238E27FC236}">
                <a16:creationId xmlns:a16="http://schemas.microsoft.com/office/drawing/2014/main" id="{D4C618CB-C523-4982-9BB2-32B6E0BE0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C9BA610D-4B14-4DB4-926F-D3206E003916}" type="slidenum">
              <a:rPr lang="en-US" altLang="en-US">
                <a:solidFill>
                  <a:srgbClr val="8E8E94"/>
                </a:solidFill>
              </a:rPr>
              <a:pPr/>
              <a:t>11</a:t>
            </a:fld>
            <a:endParaRPr lang="en-US" altLang="en-US">
              <a:solidFill>
                <a:srgbClr val="8E8E94"/>
              </a:solidFill>
            </a:endParaRP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ABCFE819-4955-46EA-AFE1-8EA34B2F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4" y="1946304"/>
            <a:ext cx="7896225" cy="31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AE7825-6A79-41A4-8CF0-365EEB06F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3263" y="141530"/>
            <a:ext cx="4475162" cy="1646238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en-US" dirty="0"/>
              <a:t>An American Experience, 1938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2371E232-716E-4C57-BFDB-2E882E15B0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2743A834-A8E4-4957-B4DE-ED02DB540D82}" type="slidenum">
              <a:rPr lang="en-US" altLang="en-US">
                <a:solidFill>
                  <a:srgbClr val="8E8E94"/>
                </a:solidFill>
              </a:rPr>
              <a:pPr/>
              <a:t>12</a:t>
            </a:fld>
            <a:endParaRPr lang="en-US" altLang="en-US">
              <a:solidFill>
                <a:srgbClr val="8E8E94"/>
              </a:solidFill>
            </a:endParaRPr>
          </a:p>
        </p:txBody>
      </p:sp>
      <p:pic>
        <p:nvPicPr>
          <p:cNvPr id="5" name="Online Media 4" title="FDR and Policing the World: Hitler's Threat">
            <a:hlinkClick r:id="" action="ppaction://media"/>
            <a:extLst>
              <a:ext uri="{FF2B5EF4-FFF2-40B4-BE49-F238E27FC236}">
                <a16:creationId xmlns:a16="http://schemas.microsoft.com/office/drawing/2014/main" id="{C0E98B1C-74AD-43CF-938D-9C8D0CF46D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8450" y="1031324"/>
            <a:ext cx="7219950" cy="5411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FC75-E9F7-4ABB-BEED-5F905B80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sz="3700"/>
              <a:t>Non-Aggression Pact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29FAF63C-5A26-46E6-86C7-224848CBC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pPr marL="182880" indent="-182880">
              <a:lnSpc>
                <a:spcPct val="100000"/>
              </a:lnSpc>
              <a:buNone/>
              <a:defRPr/>
            </a:pPr>
            <a:r>
              <a:rPr lang="en-US" dirty="0"/>
              <a:t>	</a:t>
            </a:r>
          </a:p>
          <a:p>
            <a:pPr marL="182880" indent="-182880">
              <a:lnSpc>
                <a:spcPct val="100000"/>
              </a:lnSpc>
              <a:buNone/>
              <a:defRPr/>
            </a:pPr>
            <a:endParaRPr lang="en-US" dirty="0"/>
          </a:p>
          <a:p>
            <a:pPr marL="182880" indent="-182880">
              <a:lnSpc>
                <a:spcPct val="100000"/>
              </a:lnSpc>
              <a:buNone/>
              <a:defRPr/>
            </a:pPr>
            <a:r>
              <a:rPr lang="en-US" dirty="0"/>
              <a:t>Neither country would attack the other.  </a:t>
            </a:r>
          </a:p>
          <a:p>
            <a:pPr marL="182880" indent="-182880">
              <a:lnSpc>
                <a:spcPct val="100000"/>
              </a:lnSpc>
              <a:buNone/>
              <a:defRPr/>
            </a:pPr>
            <a:r>
              <a:rPr lang="en-US" u="sng" dirty="0"/>
              <a:t>Hitler</a:t>
            </a:r>
            <a:r>
              <a:rPr lang="en-US" dirty="0"/>
              <a:t> saw it as a way to keep the USSR from attacking Germany, </a:t>
            </a:r>
          </a:p>
          <a:p>
            <a:pPr marL="182880" indent="-182880">
              <a:lnSpc>
                <a:spcPct val="100000"/>
              </a:lnSpc>
              <a:buNone/>
              <a:defRPr/>
            </a:pPr>
            <a:r>
              <a:rPr lang="en-US" u="sng" dirty="0"/>
              <a:t>Stalin</a:t>
            </a:r>
            <a:r>
              <a:rPr lang="en-US" dirty="0"/>
              <a:t> saw it as a way to provide the USSR with time to prepare for Germany’s inevitable invasion.</a:t>
            </a: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E2AF8701-B0C1-48F4-A9A9-F3AEB8468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4" b="-3"/>
          <a:stretch/>
        </p:blipFill>
        <p:spPr bwMode="auto">
          <a:xfrm>
            <a:off x="5279472" y="645107"/>
            <a:ext cx="5995465" cy="55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Slide Number Placeholder 3">
            <a:extLst>
              <a:ext uri="{FF2B5EF4-FFF2-40B4-BE49-F238E27FC236}">
                <a16:creationId xmlns:a16="http://schemas.microsoft.com/office/drawing/2014/main" id="{D1D8C3F8-8CB5-4BEC-B827-19FB1E0F0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1" y="6375679"/>
            <a:ext cx="2819399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Aft>
                <a:spcPts val="600"/>
              </a:spcAft>
            </a:pPr>
            <a:fld id="{59A11BA8-6AD8-4B5D-BAE7-4B55E3788DDA}" type="slidenum">
              <a:rPr lang="en-US" altLang="en-US"/>
              <a:pPr>
                <a:spcAft>
                  <a:spcPts val="600"/>
                </a:spcAft>
              </a:pPr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EF763E0-2732-46ED-9FBF-2F5089D5B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1354945"/>
            <a:ext cx="2262248" cy="414811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rgbClr val="2A1A00"/>
                </a:solidFill>
              </a:rPr>
              <a:t>Escalating Anti-Semitism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002D1DA-699F-47F6-8AE1-F1385DBC7A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28580" y="1354945"/>
            <a:ext cx="7601419" cy="414811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Throughout the 1930s in a process known as “Nazification” Hitler and the fascist Nazi party normalized anti-Semitism. </a:t>
            </a:r>
          </a:p>
          <a:p>
            <a:pPr>
              <a:lnSpc>
                <a:spcPct val="100000"/>
              </a:lnSpc>
            </a:pPr>
            <a:r>
              <a:rPr lang="en-US" altLang="en-US" sz="2400" i="1" dirty="0"/>
              <a:t>Kristallnacht</a:t>
            </a:r>
            <a:r>
              <a:rPr lang="en-US" altLang="en-US" sz="2400" dirty="0"/>
              <a:t>: major country-wide </a:t>
            </a:r>
            <a:r>
              <a:rPr lang="en-US" altLang="en-US" sz="2400" i="1" dirty="0"/>
              <a:t>pogrom</a:t>
            </a:r>
            <a:r>
              <a:rPr lang="en-US" altLang="en-US" sz="2400" dirty="0"/>
              <a:t> against Jewish businesses and synagogues, November 9–10, 1938</a:t>
            </a:r>
          </a:p>
          <a:p>
            <a:pPr lvl="1">
              <a:lnSpc>
                <a:spcPct val="100000"/>
              </a:lnSpc>
            </a:pPr>
            <a:r>
              <a:rPr lang="ja-JP" altLang="en-US" sz="2400" dirty="0">
                <a:ea typeface="MS PGothic" panose="020B0600070205080204" pitchFamily="34" charset="-128"/>
              </a:rPr>
              <a:t>“</a:t>
            </a:r>
            <a:r>
              <a:rPr lang="en-US" altLang="ja-JP" sz="2400" dirty="0">
                <a:ea typeface="MS PGothic" panose="020B0600070205080204" pitchFamily="34" charset="-128"/>
              </a:rPr>
              <a:t>Night of broken glass</a:t>
            </a:r>
            <a:r>
              <a:rPr lang="ja-JP" altLang="en-US" sz="2400" dirty="0">
                <a:ea typeface="MS PGothic" panose="020B0600070205080204" pitchFamily="34" charset="-128"/>
              </a:rPr>
              <a:t>”</a:t>
            </a:r>
            <a:endParaRPr lang="en-US" altLang="en-US" sz="2400" dirty="0"/>
          </a:p>
          <a:p>
            <a:pPr marL="182880" indent="-182880">
              <a:defRPr/>
            </a:pPr>
            <a:r>
              <a:rPr lang="en-US" altLang="en-US" sz="2400" dirty="0"/>
              <a:t>Nazis initially encouraged Jewish emigration</a:t>
            </a:r>
          </a:p>
          <a:p>
            <a:pPr lvl="1" indent="-182880">
              <a:defRPr/>
            </a:pPr>
            <a:r>
              <a:rPr lang="en-US" altLang="en-US" sz="2400" dirty="0">
                <a:ea typeface="Arial" panose="020B0604020202020204" pitchFamily="34" charset="0"/>
              </a:rPr>
              <a:t>Few countries willing to accept Jewish refugees</a:t>
            </a: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79DB7529-0D23-4DDF-997B-A04780B0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1" y="6375679"/>
            <a:ext cx="2819399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Aft>
                <a:spcPts val="600"/>
              </a:spcAft>
            </a:pPr>
            <a:fld id="{B5BBCD6F-A3FE-48AA-A491-96D1ABC57AD7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14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6">
            <a:extLst>
              <a:ext uri="{FF2B5EF4-FFF2-40B4-BE49-F238E27FC236}">
                <a16:creationId xmlns:a16="http://schemas.microsoft.com/office/drawing/2014/main" id="{552253E0-8D26-4A99-A750-1843DF284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E0E7458-8FF3-4F8F-82E3-30F03B9A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E7835F-187A-4EF6-AC14-8368A0B1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4000"/>
              <a:t>The </a:t>
            </a:r>
            <a:r>
              <a:rPr lang="en-US" sz="4000" i="1"/>
              <a:t>St. Louis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587B18-46D1-491D-98D1-D5737356D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1679" y="2286001"/>
            <a:ext cx="3384330" cy="3940844"/>
          </a:xfrm>
        </p:spPr>
        <p:txBody>
          <a:bodyPr vert="horz" lIns="91440" tIns="45720" rIns="91440" bIns="45720" rtlCol="0">
            <a:normAutofit/>
          </a:bodyPr>
          <a:lstStyle/>
          <a:p>
            <a:pPr marL="182880">
              <a:lnSpc>
                <a:spcPct val="100000"/>
              </a:lnSpc>
              <a:defRPr/>
            </a:pPr>
            <a:r>
              <a:rPr lang="en-US" sz="1800" dirty="0"/>
              <a:t>In 1939, a ship carrying 900+ Jewish refugees planned to land in Cuba while refugees waited US visas.</a:t>
            </a:r>
          </a:p>
          <a:p>
            <a:pPr marL="182880">
              <a:lnSpc>
                <a:spcPct val="100000"/>
              </a:lnSpc>
              <a:defRPr/>
            </a:pPr>
            <a:r>
              <a:rPr lang="en-US" sz="1800" dirty="0"/>
              <a:t>Ultimately, the ship is denied entry and crew spreads lies that the ship will be permitted in an attempt to avert suicides. Ship is sent back to Germany</a:t>
            </a:r>
          </a:p>
          <a:p>
            <a:pPr marL="182880">
              <a:lnSpc>
                <a:spcPct val="100000"/>
              </a:lnSpc>
              <a:defRPr/>
            </a:pPr>
            <a:r>
              <a:rPr lang="en-US" sz="1800" dirty="0"/>
              <a:t>Of the passengers on the </a:t>
            </a:r>
            <a:r>
              <a:rPr lang="en-US" sz="1800" i="1" dirty="0"/>
              <a:t>St. Louis</a:t>
            </a:r>
            <a:r>
              <a:rPr lang="en-US" sz="1800" dirty="0"/>
              <a:t>, 254 died as a result of the Holocaust</a:t>
            </a:r>
          </a:p>
        </p:txBody>
      </p:sp>
      <p:pic>
        <p:nvPicPr>
          <p:cNvPr id="23554" name="Picture 2" descr="http://images.rarenewspapers.com/ebayimgs/9.28.2015/image064.jpg">
            <a:extLst>
              <a:ext uri="{FF2B5EF4-FFF2-40B4-BE49-F238E27FC236}">
                <a16:creationId xmlns:a16="http://schemas.microsoft.com/office/drawing/2014/main" id="{C2381638-3023-4E09-A61B-AFBA6893CD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 r="7148" b="-2"/>
          <a:stretch/>
        </p:blipFill>
        <p:spPr bwMode="auto">
          <a:xfrm>
            <a:off x="5279472" y="645107"/>
            <a:ext cx="5995465" cy="55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Slide Number Placeholder 3">
            <a:extLst>
              <a:ext uri="{FF2B5EF4-FFF2-40B4-BE49-F238E27FC236}">
                <a16:creationId xmlns:a16="http://schemas.microsoft.com/office/drawing/2014/main" id="{374AA2ED-8E52-4B9E-8090-481373359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1" y="6375679"/>
            <a:ext cx="2819399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914400">
              <a:spcAft>
                <a:spcPts val="600"/>
              </a:spcAft>
            </a:pPr>
            <a:fld id="{EF69693E-E942-484C-807B-A1294455FD45}" type="slidenum">
              <a:rPr lang="en-US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15</a:t>
            </a:fld>
            <a:endParaRPr lang="en-US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F3DD327-CF1C-492E-9485-B838D39C6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5400" dirty="0">
                <a:solidFill>
                  <a:srgbClr val="2A1A00"/>
                </a:solidFill>
              </a:rPr>
              <a:t>The Holocaust &amp;</a:t>
            </a:r>
            <a:br>
              <a:rPr lang="en-US" altLang="en-US" sz="5400" dirty="0">
                <a:solidFill>
                  <a:srgbClr val="2A1A00"/>
                </a:solidFill>
              </a:rPr>
            </a:br>
            <a:r>
              <a:rPr lang="en-US" altLang="en-US" dirty="0"/>
              <a:t>The Final Solution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9566019-E5B9-4594-811B-E7FAF078F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indent="-182880">
              <a:defRPr/>
            </a:pPr>
            <a:r>
              <a:rPr lang="en-US" altLang="en-US" sz="1800" dirty="0"/>
              <a:t>Ethnic Jews primary target of Nazi genocidal efforts</a:t>
            </a:r>
          </a:p>
          <a:p>
            <a:pPr lvl="1" indent="-182880">
              <a:defRPr/>
            </a:pPr>
            <a:r>
              <a:rPr lang="en-US" altLang="en-US" dirty="0">
                <a:ea typeface="Arial" panose="020B0604020202020204" pitchFamily="34" charset="0"/>
              </a:rPr>
              <a:t>Other groups also slated for destruction, including political dissidents (Communists), religious dissidents (Jehovah’s Witnesses), people with disabilities, and other ethnicities such as Roma.</a:t>
            </a:r>
            <a:endParaRPr lang="en-US" altLang="en-US" i="1" dirty="0"/>
          </a:p>
          <a:p>
            <a:pPr marL="182880" indent="-182880">
              <a:defRPr/>
            </a:pPr>
            <a:r>
              <a:rPr lang="en-US" altLang="en-US" sz="1800" i="1" dirty="0"/>
              <a:t>Einsatzgruppen</a:t>
            </a:r>
            <a:r>
              <a:rPr lang="en-US" altLang="en-US" sz="1800" dirty="0"/>
              <a:t> (mobile killing squads) followed German army into Soviet Union with Operation Barbarossa</a:t>
            </a:r>
          </a:p>
          <a:p>
            <a:pPr marL="182880" indent="-182880">
              <a:defRPr/>
            </a:pPr>
            <a:r>
              <a:rPr lang="en-US" altLang="en-US" sz="1800" dirty="0"/>
              <a:t>Round up of Jews and others; mass shootings and mass graves</a:t>
            </a:r>
          </a:p>
          <a:p>
            <a:pPr marL="182880" indent="-182880">
              <a:defRPr/>
            </a:pPr>
            <a:r>
              <a:rPr lang="en-US" altLang="en-US" sz="1800" dirty="0"/>
              <a:t>Later in 1941 decided on </a:t>
            </a:r>
            <a:r>
              <a:rPr lang="ja-JP" altLang="en-US" sz="1800" dirty="0"/>
              <a:t>“</a:t>
            </a:r>
            <a:r>
              <a:rPr lang="en-US" altLang="ja-JP" sz="1800" dirty="0"/>
              <a:t>final solution</a:t>
            </a:r>
            <a:r>
              <a:rPr lang="ja-JP" altLang="en-US" sz="1800" dirty="0"/>
              <a:t>”</a:t>
            </a:r>
            <a:r>
              <a:rPr lang="en-US" altLang="ja-JP" sz="1800" dirty="0"/>
              <a:t>: deportation of all European Jews to extermination camps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78D2D39F-F241-40F3-AC29-7B2C9A61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6059754D-BE5A-4194-BE64-4EB5CC7FDB77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16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DAC193-1BD3-4056-AA26-CB273D0C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5400" dirty="0">
                <a:solidFill>
                  <a:schemeClr val="tx1"/>
                </a:solidFill>
              </a:rPr>
              <a:t>Hitler’s Final Solution </a:t>
            </a:r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E75733-C900-4771-829D-00F29920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734" y="1285974"/>
            <a:ext cx="6911266" cy="3593591"/>
          </a:xfrm>
        </p:spPr>
        <p:txBody>
          <a:bodyPr>
            <a:normAutofit lnSpcReduction="10000"/>
          </a:bodyPr>
          <a:lstStyle/>
          <a:p>
            <a:pPr marL="182880" indent="-182880">
              <a:defRPr/>
            </a:pPr>
            <a:r>
              <a:rPr lang="en-US" altLang="en-US" dirty="0"/>
              <a:t>Jews forced to live in ghettos or concentration camps, then in the spring of 1942 were systematically deported to extermination camps.</a:t>
            </a:r>
          </a:p>
          <a:p>
            <a:pPr marL="182880" indent="-182880">
              <a:defRPr/>
            </a:pPr>
            <a:r>
              <a:rPr lang="en-US" altLang="en-US" dirty="0"/>
              <a:t>Through bureaucratic assembly-line style of organization, many Germans were involved in the Final Solution (rail conductors, factory managers, etc.)</a:t>
            </a:r>
          </a:p>
          <a:p>
            <a:pPr marL="182880" indent="-182880">
              <a:defRPr/>
            </a:pPr>
            <a:r>
              <a:rPr lang="en-US" altLang="en-US" dirty="0"/>
              <a:t>People who were deemed to not be of value in production, were murdered through poison gas (Zyklon B) in rooms designed to look like showers. </a:t>
            </a:r>
          </a:p>
          <a:p>
            <a:pPr marL="182880" indent="-182880">
              <a:defRPr/>
            </a:pPr>
            <a:r>
              <a:rPr lang="en-US" altLang="en-US" dirty="0"/>
              <a:t>Corpses destroyed in crematoria</a:t>
            </a:r>
          </a:p>
        </p:txBody>
      </p:sp>
      <p:sp>
        <p:nvSpPr>
          <p:cNvPr id="29702" name="Slide Number Placeholder 3">
            <a:extLst>
              <a:ext uri="{FF2B5EF4-FFF2-40B4-BE49-F238E27FC236}">
                <a16:creationId xmlns:a16="http://schemas.microsoft.com/office/drawing/2014/main" id="{5EFD73B8-9B72-481B-8112-C6662FCC1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EF24F722-94C1-4BCB-8B6A-23D1A481E02C}" type="slidenum">
              <a:rPr lang="en-US" altLang="en-US">
                <a:solidFill>
                  <a:srgbClr val="8E8E94"/>
                </a:solidFill>
              </a:rPr>
              <a:pPr/>
              <a:t>17</a:t>
            </a:fld>
            <a:endParaRPr lang="en-US" altLang="en-US">
              <a:solidFill>
                <a:srgbClr val="8E8E94"/>
              </a:solidFill>
            </a:endParaRPr>
          </a:p>
        </p:txBody>
      </p:sp>
      <p:pic>
        <p:nvPicPr>
          <p:cNvPr id="29699" name="Picture 2" descr="http://2.bp.blogspot.com/-6289AerzXEY/TZikhUuFrsI/AAAAAAAAAE4/xi7o4cip7SY/s1600/holocaust.png">
            <a:extLst>
              <a:ext uri="{FF2B5EF4-FFF2-40B4-BE49-F238E27FC236}">
                <a16:creationId xmlns:a16="http://schemas.microsoft.com/office/drawing/2014/main" id="{E430D030-D8B4-46DF-BC0A-45B80C0E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0" y="1874517"/>
            <a:ext cx="4006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://www.va-holocaust.com/sites/default/files/banner/duotone1.jpg">
            <a:extLst>
              <a:ext uri="{FF2B5EF4-FFF2-40B4-BE49-F238E27FC236}">
                <a16:creationId xmlns:a16="http://schemas.microsoft.com/office/drawing/2014/main" id="{8831B841-8E6C-4EB8-A162-2E3FCB6D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41" y="4983484"/>
            <a:ext cx="61722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>
            <a:extLst>
              <a:ext uri="{FF2B5EF4-FFF2-40B4-BE49-F238E27FC236}">
                <a16:creationId xmlns:a16="http://schemas.microsoft.com/office/drawing/2014/main" id="{7CFBACE6-2684-41F4-BE6E-E3CE6948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2130424"/>
            <a:ext cx="2333624" cy="2784475"/>
          </a:xfrm>
        </p:spPr>
        <p:txBody>
          <a:bodyPr/>
          <a:lstStyle/>
          <a:p>
            <a:pPr>
              <a:defRPr/>
            </a:pPr>
            <a:r>
              <a:rPr lang="en-US" altLang="en-US" sz="3200" dirty="0"/>
              <a:t>The Holocaust in Europe, 1933–1945</a:t>
            </a:r>
          </a:p>
        </p:txBody>
      </p:sp>
      <p:sp>
        <p:nvSpPr>
          <p:cNvPr id="32773" name="Slide Number Placeholder 2">
            <a:extLst>
              <a:ext uri="{FF2B5EF4-FFF2-40B4-BE49-F238E27FC236}">
                <a16:creationId xmlns:a16="http://schemas.microsoft.com/office/drawing/2014/main" id="{94D38B1B-6F03-4F80-8765-854C074BD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29A5889E-56CD-4B15-8A2B-5A00766DDD9A}" type="slidenum">
              <a:rPr lang="en-US" altLang="en-US">
                <a:solidFill>
                  <a:srgbClr val="8E8E94"/>
                </a:solidFill>
              </a:rPr>
              <a:pPr/>
              <a:t>18</a:t>
            </a:fld>
            <a:endParaRPr lang="en-US" altLang="en-US">
              <a:solidFill>
                <a:srgbClr val="8E8E94"/>
              </a:solidFill>
            </a:endParaRP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5C915547-ECAE-4AE8-9BBE-4D15B950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09" y="0"/>
            <a:ext cx="8241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12B7-CBB6-46C4-A90F-CE95A2B2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878" y="232342"/>
            <a:ext cx="10178322" cy="1492132"/>
          </a:xfrm>
        </p:spPr>
        <p:txBody>
          <a:bodyPr/>
          <a:lstStyle/>
          <a:p>
            <a:r>
              <a:rPr lang="en-US" dirty="0"/>
              <a:t>Axis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AFAD1-6BE3-468C-BD3A-8FD42E1D1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053" y="1323976"/>
            <a:ext cx="3787047" cy="39147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the first few years of the war, Hitler’s fascist war machine seemed to be unstoppable. </a:t>
            </a:r>
          </a:p>
          <a:p>
            <a:r>
              <a:rPr lang="en-US" b="1" dirty="0"/>
              <a:t>Blitzkrieg </a:t>
            </a:r>
            <a:r>
              <a:rPr lang="en-US" dirty="0"/>
              <a:t>meaning 'Lightning War', was the method of offensive warfare which utilized tanks and aircraft.</a:t>
            </a:r>
          </a:p>
          <a:p>
            <a:r>
              <a:rPr lang="en-US" dirty="0"/>
              <a:t>Nazi Germany expanded their influence throughout most of mainland Europe from 1939-1944.</a:t>
            </a:r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723BA3EF-2D3A-4CB5-8BDE-907205A1C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92932"/>
            <a:ext cx="62293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3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D9E7212-F52E-4FAA-A139-6AD23AD52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World War II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5621A88-DDB3-4B17-A15D-C3019874F5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82880" indent="-182880">
              <a:defRPr/>
            </a:pPr>
            <a:r>
              <a:rPr lang="en-US" altLang="en-US" dirty="0"/>
              <a:t>Allies vs. Axis powers</a:t>
            </a:r>
          </a:p>
          <a:p>
            <a:pPr marL="640080" lvl="1" indent="-182880">
              <a:defRPr/>
            </a:pPr>
            <a:r>
              <a:rPr lang="en-US" altLang="en-US" dirty="0"/>
              <a:t>Italy, Germany and Japan formed Axis</a:t>
            </a:r>
          </a:p>
          <a:p>
            <a:pPr marL="640080" lvl="1" indent="-182880">
              <a:defRPr/>
            </a:pPr>
            <a:r>
              <a:rPr lang="en-US" altLang="en-US" dirty="0"/>
              <a:t>Great Britain, France, Russia (and later the United States) were the major Allied powers</a:t>
            </a:r>
          </a:p>
          <a:p>
            <a:pPr marL="182880" indent="-182880">
              <a:defRPr/>
            </a:pPr>
            <a:r>
              <a:rPr lang="en-US" altLang="en-US" dirty="0"/>
              <a:t>Allies initially followed policy of appeasement</a:t>
            </a:r>
          </a:p>
          <a:p>
            <a:pPr marL="182880" indent="-182880">
              <a:defRPr/>
            </a:pPr>
            <a:r>
              <a:rPr lang="en-US" altLang="en-US" dirty="0"/>
              <a:t>Asian conflict began in 1930s, European war erupted 1939</a:t>
            </a:r>
          </a:p>
          <a:p>
            <a:pPr lvl="1" indent="-182880"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Arial" panose="020B0604020202020204" pitchFamily="34" charset="0"/>
              </a:rPr>
              <a:t>Global by 1941; over in 1945</a:t>
            </a:r>
          </a:p>
        </p:txBody>
      </p:sp>
      <p:sp>
        <p:nvSpPr>
          <p:cNvPr id="8197" name="Slide Number Placeholder 5">
            <a:extLst>
              <a:ext uri="{FF2B5EF4-FFF2-40B4-BE49-F238E27FC236}">
                <a16:creationId xmlns:a16="http://schemas.microsoft.com/office/drawing/2014/main" id="{EA26887B-FC1C-47D3-AC32-A1AEF481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0BD20AB-6C3E-49D6-8587-0BEDF659D1CE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2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527A4-9614-413C-B77C-1E83A44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Africa: Strategic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7A3A1-A857-4D10-95FF-692D76968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678" y="2286001"/>
            <a:ext cx="5020322" cy="3593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Italy and Germany invested a significant effort into controlling North Africa and the Suez Canal. </a:t>
            </a:r>
          </a:p>
          <a:p>
            <a:pPr marL="0" indent="0">
              <a:buNone/>
            </a:pPr>
            <a:r>
              <a:rPr lang="en-US" dirty="0"/>
              <a:t>Pushing into West Asia would allow them to control important oil fields.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Britain and the United States concentrated their efforts against the Axis in Africa before creating a “Second front” in Europe. </a:t>
            </a:r>
          </a:p>
          <a:p>
            <a:pPr marL="0" indent="0">
              <a:buNone/>
            </a:pPr>
            <a:r>
              <a:rPr lang="en-US" dirty="0"/>
              <a:t>Allies victorious by summer 1943. </a:t>
            </a:r>
          </a:p>
        </p:txBody>
      </p:sp>
      <p:pic>
        <p:nvPicPr>
          <p:cNvPr id="73730" name="Picture 2" descr="Grande Fantasia Imperiale for Wavell's War">
            <a:extLst>
              <a:ext uri="{FF2B5EF4-FFF2-40B4-BE49-F238E27FC236}">
                <a16:creationId xmlns:a16="http://schemas.microsoft.com/office/drawing/2014/main" id="{245E19F2-5887-476C-BB7C-40F52F7C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383159"/>
            <a:ext cx="4876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74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D6C3B3F-24C7-4676-93F4-AD4366A7A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8329" y="340307"/>
            <a:ext cx="3384329" cy="1640894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altLang="en-US" sz="3700" dirty="0"/>
              <a:t>Turning Tide</a:t>
            </a:r>
            <a:br>
              <a:rPr lang="en-US" altLang="en-US" sz="3700" dirty="0"/>
            </a:br>
            <a:r>
              <a:rPr lang="en-US" altLang="en-US" sz="3700" dirty="0"/>
              <a:t>in Europe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7939245-5037-4B1A-B21A-8E2CE69FF8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pPr marL="182880" indent="-182880">
              <a:lnSpc>
                <a:spcPct val="100000"/>
              </a:lnSpc>
              <a:defRPr/>
            </a:pPr>
            <a:r>
              <a:rPr lang="en-US" altLang="en-US" sz="1700" dirty="0"/>
              <a:t>Red Army (Soviet Union) gained offensive after Stalingrad (February 1943)</a:t>
            </a:r>
          </a:p>
          <a:p>
            <a:pPr marL="182880" indent="-182880">
              <a:lnSpc>
                <a:spcPct val="100000"/>
              </a:lnSpc>
              <a:defRPr/>
            </a:pPr>
            <a:r>
              <a:rPr lang="en-US" altLang="en-US" sz="1700" dirty="0"/>
              <a:t>D-Day: June 6, 1944, British, French, and U.S. forces landed in France</a:t>
            </a:r>
          </a:p>
          <a:p>
            <a:pPr marL="182880" indent="-182880">
              <a:lnSpc>
                <a:spcPct val="100000"/>
              </a:lnSpc>
              <a:defRPr/>
            </a:pPr>
            <a:r>
              <a:rPr lang="en-US" altLang="en-US" sz="1700" dirty="0"/>
              <a:t>Aerial bombing of Germany cities and industrial sites by Allies</a:t>
            </a:r>
          </a:p>
          <a:p>
            <a:pPr marL="182880" indent="-182880">
              <a:lnSpc>
                <a:spcPct val="100000"/>
              </a:lnSpc>
              <a:defRPr/>
            </a:pPr>
            <a:r>
              <a:rPr lang="en-US" altLang="en-US" sz="1700" dirty="0"/>
              <a:t>30 April 1945, Hitler committed suicide; </a:t>
            </a:r>
          </a:p>
          <a:p>
            <a:pPr marL="182880" indent="-182880">
              <a:lnSpc>
                <a:spcPct val="100000"/>
              </a:lnSpc>
              <a:defRPr/>
            </a:pPr>
            <a:r>
              <a:rPr lang="en-US" altLang="en-US" sz="1700" dirty="0"/>
              <a:t>8 May, “V-E” Victory in Europe Day when Germany surrendered</a:t>
            </a:r>
          </a:p>
        </p:txBody>
      </p:sp>
      <p:pic>
        <p:nvPicPr>
          <p:cNvPr id="14338" name="Picture 2" descr="Map of World War II in Europe from 1943-1945">
            <a:extLst>
              <a:ext uri="{FF2B5EF4-FFF2-40B4-BE49-F238E27FC236}">
                <a16:creationId xmlns:a16="http://schemas.microsoft.com/office/drawing/2014/main" id="{2285CFA6-4855-440B-AD30-C82FF5F8D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2" b="2"/>
          <a:stretch/>
        </p:blipFill>
        <p:spPr bwMode="auto">
          <a:xfrm>
            <a:off x="5279472" y="645107"/>
            <a:ext cx="5995465" cy="55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2374ED80-45FF-4F86-B49C-1306F7061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10">
            <a:extLst>
              <a:ext uri="{FF2B5EF4-FFF2-40B4-BE49-F238E27FC236}">
                <a16:creationId xmlns:a16="http://schemas.microsoft.com/office/drawing/2014/main" id="{ED5847CD-959D-4EEF-A551-65942EBC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B052A22-128B-455F-B905-9B99F3078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/>
              <a:t>Turning the Tide in the Pacific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1CC0B614-29D2-4FBD-9F99-0F394A803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5A39772-9288-41A1-A3CF-6D2ABB0A75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pPr marL="182880" indent="-182880">
              <a:lnSpc>
                <a:spcPct val="100000"/>
              </a:lnSpc>
              <a:defRPr/>
            </a:pPr>
            <a:r>
              <a:rPr lang="en-US" altLang="en-US" sz="1500">
                <a:solidFill>
                  <a:srgbClr val="000000"/>
                </a:solidFill>
              </a:rPr>
              <a:t>Battle of Midway consider turning point in the Pacific, June 1942</a:t>
            </a:r>
          </a:p>
          <a:p>
            <a:pPr marL="182880" indent="-182880">
              <a:lnSpc>
                <a:spcPct val="100000"/>
              </a:lnSpc>
              <a:defRPr/>
            </a:pPr>
            <a:r>
              <a:rPr lang="en-US" altLang="en-US" sz="1500">
                <a:solidFill>
                  <a:srgbClr val="000000"/>
                </a:solidFill>
              </a:rPr>
              <a:t>US took the offensive, engaged in island-hopping strategy</a:t>
            </a:r>
          </a:p>
          <a:p>
            <a:pPr marL="182880" indent="-182880">
              <a:lnSpc>
                <a:spcPct val="100000"/>
              </a:lnSpc>
              <a:defRPr/>
            </a:pPr>
            <a:r>
              <a:rPr lang="en-US" altLang="en-US" sz="1500">
                <a:solidFill>
                  <a:srgbClr val="000000"/>
                </a:solidFill>
              </a:rPr>
              <a:t>Racialized War: </a:t>
            </a:r>
          </a:p>
          <a:p>
            <a:pPr marL="640080" lvl="1" indent="-182880">
              <a:lnSpc>
                <a:spcPct val="100000"/>
              </a:lnSpc>
              <a:defRPr/>
            </a:pPr>
            <a:r>
              <a:rPr lang="en-US" altLang="en-US" sz="1500">
                <a:solidFill>
                  <a:srgbClr val="000000"/>
                </a:solidFill>
              </a:rPr>
              <a:t>Both the Japanese and the US believed they were ethnically superior</a:t>
            </a:r>
          </a:p>
          <a:p>
            <a:pPr marL="640080" lvl="1" indent="-182880">
              <a:lnSpc>
                <a:spcPct val="100000"/>
              </a:lnSpc>
              <a:defRPr/>
            </a:pPr>
            <a:r>
              <a:rPr lang="en-US" altLang="en-US" sz="1500">
                <a:solidFill>
                  <a:srgbClr val="000000"/>
                </a:solidFill>
              </a:rPr>
              <a:t>Dehumanizing the enemy became a common element of the war in the Pacific</a:t>
            </a:r>
          </a:p>
          <a:p>
            <a:pPr marL="182880" indent="-182880">
              <a:lnSpc>
                <a:spcPct val="100000"/>
              </a:lnSpc>
              <a:defRPr/>
            </a:pPr>
            <a:r>
              <a:rPr lang="en-US" altLang="en-US" sz="1500">
                <a:solidFill>
                  <a:srgbClr val="000000"/>
                </a:solidFill>
              </a:rPr>
              <a:t>Iwo Jima and Okinawa</a:t>
            </a:r>
          </a:p>
          <a:p>
            <a:pPr lvl="1" indent="-182880">
              <a:lnSpc>
                <a:spcPct val="100000"/>
              </a:lnSpc>
              <a:defRPr/>
            </a:pPr>
            <a:r>
              <a:rPr lang="en-US" altLang="en-US" sz="1500">
                <a:solidFill>
                  <a:srgbClr val="000000"/>
                </a:solidFill>
                <a:ea typeface="Arial" panose="020B0604020202020204" pitchFamily="34" charset="0"/>
              </a:rPr>
              <a:t>Japanese were instructed never to surrender which lead to incredibly aggressive fighting</a:t>
            </a:r>
          </a:p>
          <a:p>
            <a:pPr lvl="1" indent="-182880">
              <a:lnSpc>
                <a:spcPct val="100000"/>
              </a:lnSpc>
              <a:defRPr/>
            </a:pPr>
            <a:r>
              <a:rPr lang="en-US" altLang="en-US" sz="1500">
                <a:solidFill>
                  <a:srgbClr val="000000"/>
                </a:solidFill>
                <a:ea typeface="Arial" panose="020B0604020202020204" pitchFamily="34" charset="0"/>
              </a:rPr>
              <a:t>Savage two-month battle for Okinawa</a:t>
            </a:r>
          </a:p>
        </p:txBody>
      </p:sp>
      <p:sp>
        <p:nvSpPr>
          <p:cNvPr id="59397" name="Slide Number Placeholder 5">
            <a:extLst>
              <a:ext uri="{FF2B5EF4-FFF2-40B4-BE49-F238E27FC236}">
                <a16:creationId xmlns:a16="http://schemas.microsoft.com/office/drawing/2014/main" id="{696ED3E9-ED02-495F-86C7-913CA763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1" y="6375679"/>
            <a:ext cx="2819399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Aft>
                <a:spcPts val="600"/>
              </a:spcAft>
            </a:pPr>
            <a:fld id="{90CF3B70-7C2F-42E5-90D6-716CCE8DE3F1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22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A692C9B-0144-453E-B12C-CDF3259AD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0787" y="1150756"/>
            <a:ext cx="3656581" cy="455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B08A7D5-045B-4D08-AD19-AD1CF2B29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685800"/>
            <a:ext cx="4845050" cy="9286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Japanese Surrender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977AEEC-D79A-4B98-AD1C-59BA2E7764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1477" y="2167077"/>
            <a:ext cx="4598987" cy="4381500"/>
          </a:xfrm>
        </p:spPr>
        <p:txBody>
          <a:bodyPr/>
          <a:lstStyle/>
          <a:p>
            <a:pPr marL="182880" indent="-182880">
              <a:defRPr/>
            </a:pPr>
            <a:r>
              <a:rPr lang="en-US" altLang="en-US" dirty="0"/>
              <a:t>U.S. firebombing of Tokyo, March 1945</a:t>
            </a:r>
          </a:p>
          <a:p>
            <a:pPr lvl="1" indent="-182880"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Arial" panose="020B0604020202020204" pitchFamily="34" charset="0"/>
              </a:rPr>
              <a:t>100,000 killed </a:t>
            </a:r>
          </a:p>
          <a:p>
            <a:pPr lvl="1" indent="-182880"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Arial" panose="020B0604020202020204" pitchFamily="34" charset="0"/>
              </a:rPr>
              <a:t>One-quarter of buildings destroyed</a:t>
            </a:r>
          </a:p>
          <a:p>
            <a:pPr marL="182880" indent="-182880">
              <a:defRPr/>
            </a:pPr>
            <a:r>
              <a:rPr lang="en-US" altLang="en-US" dirty="0"/>
              <a:t>Atomic bombs dropped on Hiroshima and Nagasaki,  August 1945</a:t>
            </a:r>
          </a:p>
          <a:p>
            <a:pPr marL="182880" indent="-182880">
              <a:defRPr/>
            </a:pPr>
            <a:endParaRPr lang="en-US" altLang="en-US" dirty="0"/>
          </a:p>
          <a:p>
            <a:pPr marL="182880" indent="-182880">
              <a:defRPr/>
            </a:pPr>
            <a:r>
              <a:rPr lang="en-US" altLang="en-US" dirty="0"/>
              <a:t>Emperor Hirohito (1901–1989) surrendered unconditionally September 2, 1945</a:t>
            </a:r>
          </a:p>
        </p:txBody>
      </p:sp>
      <p:sp>
        <p:nvSpPr>
          <p:cNvPr id="23557" name="Footer Placeholder 6">
            <a:extLst>
              <a:ext uri="{FF2B5EF4-FFF2-40B4-BE49-F238E27FC236}">
                <a16:creationId xmlns:a16="http://schemas.microsoft.com/office/drawing/2014/main" id="{E947F93C-09F7-4B6E-82E1-97FEDB61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5" name="Slide Number Placeholder 5">
            <a:extLst>
              <a:ext uri="{FF2B5EF4-FFF2-40B4-BE49-F238E27FC236}">
                <a16:creationId xmlns:a16="http://schemas.microsoft.com/office/drawing/2014/main" id="{879D4BFA-CE45-43DB-8F90-21E45207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EBAE2F63-65C7-4AD9-905D-EE0CF916221B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23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1446" name="TextBox 5">
            <a:extLst>
              <a:ext uri="{FF2B5EF4-FFF2-40B4-BE49-F238E27FC236}">
                <a16:creationId xmlns:a16="http://schemas.microsoft.com/office/drawing/2014/main" id="{A1364AF0-E6B1-4ED3-A0E4-DA3B645AF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5" y="2935289"/>
            <a:ext cx="411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8/6/45 Hiroshima: death toll 133,000</a:t>
            </a:r>
          </a:p>
          <a:p>
            <a:pPr eaLnBrk="1" hangingPunct="1"/>
            <a:r>
              <a:rPr lang="en-US" altLang="en-US" dirty="0"/>
              <a:t>8/9/45 Nagasaki: death toll 50,000</a:t>
            </a:r>
          </a:p>
        </p:txBody>
      </p:sp>
      <p:pic>
        <p:nvPicPr>
          <p:cNvPr id="61447" name="Picture 2" descr="http://i.dailymail.co.uk/i/pix/2015/08/06/11/2B24774E00000578-3186815-Devastated_Hardly_any_buildings_in_Hiroshima_were_left_standing_-a-96_1438857513539.jpg">
            <a:extLst>
              <a:ext uri="{FF2B5EF4-FFF2-40B4-BE49-F238E27FC236}">
                <a16:creationId xmlns:a16="http://schemas.microsoft.com/office/drawing/2014/main" id="{2D6E5D57-F370-49CC-BA8C-74292A8D6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23825"/>
            <a:ext cx="38385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4" descr="http://dailypooper.com/uploads/original_photos/Article_Images/782741644.hiroshimabeforeandafterwar.jpg">
            <a:extLst>
              <a:ext uri="{FF2B5EF4-FFF2-40B4-BE49-F238E27FC236}">
                <a16:creationId xmlns:a16="http://schemas.microsoft.com/office/drawing/2014/main" id="{E012D07A-2A5A-4307-874A-00DFBCA6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78264"/>
            <a:ext cx="39624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0CE62D-D97B-4888-BC8F-26B36753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/>
              <a:t>Co$t</a:t>
            </a:r>
            <a:r>
              <a:rPr lang="en-US" dirty="0"/>
              <a:t> of war 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C3E49D-C154-4586-8F0C-9E03E444A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44907"/>
              </p:ext>
            </p:extLst>
          </p:nvPr>
        </p:nvGraphicFramePr>
        <p:xfrm>
          <a:off x="2788327" y="1358939"/>
          <a:ext cx="7394360" cy="4591168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018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685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Financial Cost of World War II</a:t>
                      </a:r>
                    </a:p>
                  </a:txBody>
                  <a:tcPr marL="59558" marR="59558" marT="29773" marB="2977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3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U.S.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$341 billion in 1945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would cost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$3,582,143,803,399.78 in 2005.</a:t>
                      </a:r>
                    </a:p>
                  </a:txBody>
                  <a:tcPr marL="59558" marR="59558" marT="29773" marB="2977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33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Germany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$272 billion in 1945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would cost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$2,857,311,186,289.56 in 2005.</a:t>
                      </a:r>
                    </a:p>
                  </a:txBody>
                  <a:tcPr marL="59558" marR="59558" marT="29773" marB="2977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3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Soviet Union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$192 billion in 1945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would cost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$2,016,925,543,263.22 in 2005.</a:t>
                      </a:r>
                    </a:p>
                  </a:txBody>
                  <a:tcPr marL="59558" marR="59558" marT="29773" marB="2977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33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Britain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$120 billion in 1945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would cost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$1,260,578,464,539.51 in 2005.</a:t>
                      </a:r>
                    </a:p>
                  </a:txBody>
                  <a:tcPr marL="59558" marR="59558" marT="29773" marB="2977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33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Italy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$94 billion in 1945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would cost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$987,453,130,555.95 in 2005.</a:t>
                      </a:r>
                    </a:p>
                  </a:txBody>
                  <a:tcPr marL="59558" marR="59558" marT="29773" marB="2977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33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6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Japan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$56 billion in 1945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would cost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$588,269,950,118.44 in 2005.</a:t>
                      </a:r>
                    </a:p>
                  </a:txBody>
                  <a:tcPr marL="59558" marR="59558" marT="29773" marB="2977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33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 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Total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$1.075 trillion in 1945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would cost</a:t>
                      </a:r>
                    </a:p>
                  </a:txBody>
                  <a:tcPr marL="59558" marR="59558" marT="29773" marB="297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$11,292,682,078,166.46 in 2005.</a:t>
                      </a:r>
                    </a:p>
                  </a:txBody>
                  <a:tcPr marL="59558" marR="59558" marT="29773" marB="2977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0701" name="Rectangle 1">
            <a:extLst>
              <a:ext uri="{FF2B5EF4-FFF2-40B4-BE49-F238E27FC236}">
                <a16:creationId xmlns:a16="http://schemas.microsoft.com/office/drawing/2014/main" id="{73348E7D-F03D-491E-9B71-1B3915CFA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64" y="135006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914400"/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47C5-0ECB-49CD-AED8-5288E44B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0703" name="Slide Number Placeholder 5">
            <a:extLst>
              <a:ext uri="{FF2B5EF4-FFF2-40B4-BE49-F238E27FC236}">
                <a16:creationId xmlns:a16="http://schemas.microsoft.com/office/drawing/2014/main" id="{629E9336-61BA-467F-8E97-A0645E0C3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052FC858-EDEC-4C28-804B-7B2E76BC172E}" type="slidenum">
              <a:rPr lang="en-US" altLang="en-US">
                <a:solidFill>
                  <a:srgbClr val="8E8E94"/>
                </a:solidFill>
              </a:rPr>
              <a:pPr/>
              <a:t>24</a:t>
            </a:fld>
            <a:endParaRPr lang="en-US" altLang="en-US">
              <a:solidFill>
                <a:srgbClr val="8E8E94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2B60D3-1D81-4A4E-8382-C4286667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49" y="382385"/>
            <a:ext cx="10178322" cy="1492132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Cost of the War</a:t>
            </a:r>
          </a:p>
        </p:txBody>
      </p:sp>
      <p:sp>
        <p:nvSpPr>
          <p:cNvPr id="71683" name="AutoShape 4" descr="http://figures.boundless-cdn.com/16444/raw/world-war-ii-casualties2.svg">
            <a:extLst>
              <a:ext uri="{FF2B5EF4-FFF2-40B4-BE49-F238E27FC236}">
                <a16:creationId xmlns:a16="http://schemas.microsoft.com/office/drawing/2014/main" id="{B6BAEF21-1A16-4874-8CC5-E490C0E5CA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4" name="AutoShape 6" descr="http://figures.boundless-cdn.com/16444/raw/world-war-ii-casualties2.svg">
            <a:extLst>
              <a:ext uri="{FF2B5EF4-FFF2-40B4-BE49-F238E27FC236}">
                <a16:creationId xmlns:a16="http://schemas.microsoft.com/office/drawing/2014/main" id="{DF772260-BC87-44B6-BD6B-1FA66F2CA4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CAFF91-71B2-40FE-9A55-D84518CA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1687" name="Slide Number Placeholder 3">
            <a:extLst>
              <a:ext uri="{FF2B5EF4-FFF2-40B4-BE49-F238E27FC236}">
                <a16:creationId xmlns:a16="http://schemas.microsoft.com/office/drawing/2014/main" id="{60885A22-50C4-4D03-A50A-CB8C337827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D83787C8-FDC4-46B2-83FA-F37E8A34FB94}" type="slidenum">
              <a:rPr lang="en-US" altLang="en-US">
                <a:solidFill>
                  <a:srgbClr val="8E8E94"/>
                </a:solidFill>
              </a:rPr>
              <a:pPr/>
              <a:t>25</a:t>
            </a:fld>
            <a:endParaRPr lang="en-US" altLang="en-US">
              <a:solidFill>
                <a:srgbClr val="8E8E94"/>
              </a:solidFill>
            </a:endParaRPr>
          </a:p>
        </p:txBody>
      </p:sp>
      <p:pic>
        <p:nvPicPr>
          <p:cNvPr id="4" name="Online Media 3" title="The Fallen of World War II">
            <a:hlinkClick r:id="" action="ppaction://media"/>
            <a:extLst>
              <a:ext uri="{FF2B5EF4-FFF2-40B4-BE49-F238E27FC236}">
                <a16:creationId xmlns:a16="http://schemas.microsoft.com/office/drawing/2014/main" id="{63D500C9-7634-4AD8-A5F4-7AD5F354A6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6525" y="1199956"/>
            <a:ext cx="9378950" cy="5275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E6B9C-7631-46E6-9037-0E848A96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486" y="1098388"/>
            <a:ext cx="5356013" cy="43350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World War II in East Asia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BB26A-19DD-4F68-9F8A-8A61EFD5F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486" y="5433408"/>
            <a:ext cx="7826723" cy="74227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A549F5-BF47-4351-BA22-B59919984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2921728" cy="6858000"/>
          </a:xfrm>
          <a:custGeom>
            <a:avLst/>
            <a:gdLst>
              <a:gd name="connsiteX0" fmla="*/ 0 w 2921728"/>
              <a:gd name="connsiteY0" fmla="*/ 0 h 6858000"/>
              <a:gd name="connsiteX1" fmla="*/ 2035903 w 2921728"/>
              <a:gd name="connsiteY1" fmla="*/ 0 h 6858000"/>
              <a:gd name="connsiteX2" fmla="*/ 2202677 w 2921728"/>
              <a:gd name="connsiteY2" fmla="*/ 0 h 6858000"/>
              <a:gd name="connsiteX3" fmla="*/ 2745516 w 2921728"/>
              <a:gd name="connsiteY3" fmla="*/ 0 h 6858000"/>
              <a:gd name="connsiteX4" fmla="*/ 2747103 w 2921728"/>
              <a:gd name="connsiteY4" fmla="*/ 68263 h 6858000"/>
              <a:gd name="connsiteX5" fmla="*/ 2755041 w 2921728"/>
              <a:gd name="connsiteY5" fmla="*/ 128588 h 6858000"/>
              <a:gd name="connsiteX6" fmla="*/ 2766153 w 2921728"/>
              <a:gd name="connsiteY6" fmla="*/ 180975 h 6858000"/>
              <a:gd name="connsiteX7" fmla="*/ 2780441 w 2921728"/>
              <a:gd name="connsiteY7" fmla="*/ 227013 h 6858000"/>
              <a:gd name="connsiteX8" fmla="*/ 2796316 w 2921728"/>
              <a:gd name="connsiteY8" fmla="*/ 268288 h 6858000"/>
              <a:gd name="connsiteX9" fmla="*/ 2815366 w 2921728"/>
              <a:gd name="connsiteY9" fmla="*/ 304800 h 6858000"/>
              <a:gd name="connsiteX10" fmla="*/ 2834416 w 2921728"/>
              <a:gd name="connsiteY10" fmla="*/ 342900 h 6858000"/>
              <a:gd name="connsiteX11" fmla="*/ 2853466 w 2921728"/>
              <a:gd name="connsiteY11" fmla="*/ 381000 h 6858000"/>
              <a:gd name="connsiteX12" fmla="*/ 2869341 w 2921728"/>
              <a:gd name="connsiteY12" fmla="*/ 417513 h 6858000"/>
              <a:gd name="connsiteX13" fmla="*/ 2885216 w 2921728"/>
              <a:gd name="connsiteY13" fmla="*/ 458788 h 6858000"/>
              <a:gd name="connsiteX14" fmla="*/ 2901091 w 2921728"/>
              <a:gd name="connsiteY14" fmla="*/ 504825 h 6858000"/>
              <a:gd name="connsiteX15" fmla="*/ 2912203 w 2921728"/>
              <a:gd name="connsiteY15" fmla="*/ 557213 h 6858000"/>
              <a:gd name="connsiteX16" fmla="*/ 2918553 w 2921728"/>
              <a:gd name="connsiteY16" fmla="*/ 617538 h 6858000"/>
              <a:gd name="connsiteX17" fmla="*/ 2921728 w 2921728"/>
              <a:gd name="connsiteY17" fmla="*/ 685800 h 6858000"/>
              <a:gd name="connsiteX18" fmla="*/ 2918553 w 2921728"/>
              <a:gd name="connsiteY18" fmla="*/ 754063 h 6858000"/>
              <a:gd name="connsiteX19" fmla="*/ 2912203 w 2921728"/>
              <a:gd name="connsiteY19" fmla="*/ 814388 h 6858000"/>
              <a:gd name="connsiteX20" fmla="*/ 2901091 w 2921728"/>
              <a:gd name="connsiteY20" fmla="*/ 866775 h 6858000"/>
              <a:gd name="connsiteX21" fmla="*/ 2885216 w 2921728"/>
              <a:gd name="connsiteY21" fmla="*/ 912813 h 6858000"/>
              <a:gd name="connsiteX22" fmla="*/ 2869341 w 2921728"/>
              <a:gd name="connsiteY22" fmla="*/ 954088 h 6858000"/>
              <a:gd name="connsiteX23" fmla="*/ 2853466 w 2921728"/>
              <a:gd name="connsiteY23" fmla="*/ 990600 h 6858000"/>
              <a:gd name="connsiteX24" fmla="*/ 2834416 w 2921728"/>
              <a:gd name="connsiteY24" fmla="*/ 1028700 h 6858000"/>
              <a:gd name="connsiteX25" fmla="*/ 2815366 w 2921728"/>
              <a:gd name="connsiteY25" fmla="*/ 1066800 h 6858000"/>
              <a:gd name="connsiteX26" fmla="*/ 2796316 w 2921728"/>
              <a:gd name="connsiteY26" fmla="*/ 1103313 h 6858000"/>
              <a:gd name="connsiteX27" fmla="*/ 2780441 w 2921728"/>
              <a:gd name="connsiteY27" fmla="*/ 1144588 h 6858000"/>
              <a:gd name="connsiteX28" fmla="*/ 2766153 w 2921728"/>
              <a:gd name="connsiteY28" fmla="*/ 1190625 h 6858000"/>
              <a:gd name="connsiteX29" fmla="*/ 2755041 w 2921728"/>
              <a:gd name="connsiteY29" fmla="*/ 1243013 h 6858000"/>
              <a:gd name="connsiteX30" fmla="*/ 2747103 w 2921728"/>
              <a:gd name="connsiteY30" fmla="*/ 1303338 h 6858000"/>
              <a:gd name="connsiteX31" fmla="*/ 2745516 w 2921728"/>
              <a:gd name="connsiteY31" fmla="*/ 1371600 h 6858000"/>
              <a:gd name="connsiteX32" fmla="*/ 2747103 w 2921728"/>
              <a:gd name="connsiteY32" fmla="*/ 1439863 h 6858000"/>
              <a:gd name="connsiteX33" fmla="*/ 2755041 w 2921728"/>
              <a:gd name="connsiteY33" fmla="*/ 1500188 h 6858000"/>
              <a:gd name="connsiteX34" fmla="*/ 2766153 w 2921728"/>
              <a:gd name="connsiteY34" fmla="*/ 1552575 h 6858000"/>
              <a:gd name="connsiteX35" fmla="*/ 2780441 w 2921728"/>
              <a:gd name="connsiteY35" fmla="*/ 1598613 h 6858000"/>
              <a:gd name="connsiteX36" fmla="*/ 2796316 w 2921728"/>
              <a:gd name="connsiteY36" fmla="*/ 1639888 h 6858000"/>
              <a:gd name="connsiteX37" fmla="*/ 2815366 w 2921728"/>
              <a:gd name="connsiteY37" fmla="*/ 1676400 h 6858000"/>
              <a:gd name="connsiteX38" fmla="*/ 2834416 w 2921728"/>
              <a:gd name="connsiteY38" fmla="*/ 1714500 h 6858000"/>
              <a:gd name="connsiteX39" fmla="*/ 2853466 w 2921728"/>
              <a:gd name="connsiteY39" fmla="*/ 1752600 h 6858000"/>
              <a:gd name="connsiteX40" fmla="*/ 2869341 w 2921728"/>
              <a:gd name="connsiteY40" fmla="*/ 1789113 h 6858000"/>
              <a:gd name="connsiteX41" fmla="*/ 2885216 w 2921728"/>
              <a:gd name="connsiteY41" fmla="*/ 1830388 h 6858000"/>
              <a:gd name="connsiteX42" fmla="*/ 2901091 w 2921728"/>
              <a:gd name="connsiteY42" fmla="*/ 1876425 h 6858000"/>
              <a:gd name="connsiteX43" fmla="*/ 2912203 w 2921728"/>
              <a:gd name="connsiteY43" fmla="*/ 1928813 h 6858000"/>
              <a:gd name="connsiteX44" fmla="*/ 2918553 w 2921728"/>
              <a:gd name="connsiteY44" fmla="*/ 1989138 h 6858000"/>
              <a:gd name="connsiteX45" fmla="*/ 2921728 w 2921728"/>
              <a:gd name="connsiteY45" fmla="*/ 2057400 h 6858000"/>
              <a:gd name="connsiteX46" fmla="*/ 2918553 w 2921728"/>
              <a:gd name="connsiteY46" fmla="*/ 2125663 h 6858000"/>
              <a:gd name="connsiteX47" fmla="*/ 2912203 w 2921728"/>
              <a:gd name="connsiteY47" fmla="*/ 2185988 h 6858000"/>
              <a:gd name="connsiteX48" fmla="*/ 2901091 w 2921728"/>
              <a:gd name="connsiteY48" fmla="*/ 2238375 h 6858000"/>
              <a:gd name="connsiteX49" fmla="*/ 2885216 w 2921728"/>
              <a:gd name="connsiteY49" fmla="*/ 2284413 h 6858000"/>
              <a:gd name="connsiteX50" fmla="*/ 2869341 w 2921728"/>
              <a:gd name="connsiteY50" fmla="*/ 2325688 h 6858000"/>
              <a:gd name="connsiteX51" fmla="*/ 2853466 w 2921728"/>
              <a:gd name="connsiteY51" fmla="*/ 2362200 h 6858000"/>
              <a:gd name="connsiteX52" fmla="*/ 2834416 w 2921728"/>
              <a:gd name="connsiteY52" fmla="*/ 2400300 h 6858000"/>
              <a:gd name="connsiteX53" fmla="*/ 2815366 w 2921728"/>
              <a:gd name="connsiteY53" fmla="*/ 2438400 h 6858000"/>
              <a:gd name="connsiteX54" fmla="*/ 2796316 w 2921728"/>
              <a:gd name="connsiteY54" fmla="*/ 2474913 h 6858000"/>
              <a:gd name="connsiteX55" fmla="*/ 2780441 w 2921728"/>
              <a:gd name="connsiteY55" fmla="*/ 2516188 h 6858000"/>
              <a:gd name="connsiteX56" fmla="*/ 2766153 w 2921728"/>
              <a:gd name="connsiteY56" fmla="*/ 2562225 h 6858000"/>
              <a:gd name="connsiteX57" fmla="*/ 2755041 w 2921728"/>
              <a:gd name="connsiteY57" fmla="*/ 2614613 h 6858000"/>
              <a:gd name="connsiteX58" fmla="*/ 2747103 w 2921728"/>
              <a:gd name="connsiteY58" fmla="*/ 2674938 h 6858000"/>
              <a:gd name="connsiteX59" fmla="*/ 2745516 w 2921728"/>
              <a:gd name="connsiteY59" fmla="*/ 2743200 h 6858000"/>
              <a:gd name="connsiteX60" fmla="*/ 2747103 w 2921728"/>
              <a:gd name="connsiteY60" fmla="*/ 2811463 h 6858000"/>
              <a:gd name="connsiteX61" fmla="*/ 2755041 w 2921728"/>
              <a:gd name="connsiteY61" fmla="*/ 2871788 h 6858000"/>
              <a:gd name="connsiteX62" fmla="*/ 2766153 w 2921728"/>
              <a:gd name="connsiteY62" fmla="*/ 2924175 h 6858000"/>
              <a:gd name="connsiteX63" fmla="*/ 2780441 w 2921728"/>
              <a:gd name="connsiteY63" fmla="*/ 2970213 h 6858000"/>
              <a:gd name="connsiteX64" fmla="*/ 2796316 w 2921728"/>
              <a:gd name="connsiteY64" fmla="*/ 3011488 h 6858000"/>
              <a:gd name="connsiteX65" fmla="*/ 2815366 w 2921728"/>
              <a:gd name="connsiteY65" fmla="*/ 3048000 h 6858000"/>
              <a:gd name="connsiteX66" fmla="*/ 2834416 w 2921728"/>
              <a:gd name="connsiteY66" fmla="*/ 3086100 h 6858000"/>
              <a:gd name="connsiteX67" fmla="*/ 2853466 w 2921728"/>
              <a:gd name="connsiteY67" fmla="*/ 3124200 h 6858000"/>
              <a:gd name="connsiteX68" fmla="*/ 2869341 w 2921728"/>
              <a:gd name="connsiteY68" fmla="*/ 3160713 h 6858000"/>
              <a:gd name="connsiteX69" fmla="*/ 2885216 w 2921728"/>
              <a:gd name="connsiteY69" fmla="*/ 3201988 h 6858000"/>
              <a:gd name="connsiteX70" fmla="*/ 2901091 w 2921728"/>
              <a:gd name="connsiteY70" fmla="*/ 3248025 h 6858000"/>
              <a:gd name="connsiteX71" fmla="*/ 2912203 w 2921728"/>
              <a:gd name="connsiteY71" fmla="*/ 3300413 h 6858000"/>
              <a:gd name="connsiteX72" fmla="*/ 2918553 w 2921728"/>
              <a:gd name="connsiteY72" fmla="*/ 3360738 h 6858000"/>
              <a:gd name="connsiteX73" fmla="*/ 2921728 w 2921728"/>
              <a:gd name="connsiteY73" fmla="*/ 3427413 h 6858000"/>
              <a:gd name="connsiteX74" fmla="*/ 2918553 w 2921728"/>
              <a:gd name="connsiteY74" fmla="*/ 3497263 h 6858000"/>
              <a:gd name="connsiteX75" fmla="*/ 2912203 w 2921728"/>
              <a:gd name="connsiteY75" fmla="*/ 3557588 h 6858000"/>
              <a:gd name="connsiteX76" fmla="*/ 2901091 w 2921728"/>
              <a:gd name="connsiteY76" fmla="*/ 3609975 h 6858000"/>
              <a:gd name="connsiteX77" fmla="*/ 2885216 w 2921728"/>
              <a:gd name="connsiteY77" fmla="*/ 3656013 h 6858000"/>
              <a:gd name="connsiteX78" fmla="*/ 2869341 w 2921728"/>
              <a:gd name="connsiteY78" fmla="*/ 3697288 h 6858000"/>
              <a:gd name="connsiteX79" fmla="*/ 2853466 w 2921728"/>
              <a:gd name="connsiteY79" fmla="*/ 3733800 h 6858000"/>
              <a:gd name="connsiteX80" fmla="*/ 2834416 w 2921728"/>
              <a:gd name="connsiteY80" fmla="*/ 3771900 h 6858000"/>
              <a:gd name="connsiteX81" fmla="*/ 2815366 w 2921728"/>
              <a:gd name="connsiteY81" fmla="*/ 3810000 h 6858000"/>
              <a:gd name="connsiteX82" fmla="*/ 2796316 w 2921728"/>
              <a:gd name="connsiteY82" fmla="*/ 3846513 h 6858000"/>
              <a:gd name="connsiteX83" fmla="*/ 2780441 w 2921728"/>
              <a:gd name="connsiteY83" fmla="*/ 3887788 h 6858000"/>
              <a:gd name="connsiteX84" fmla="*/ 2766153 w 2921728"/>
              <a:gd name="connsiteY84" fmla="*/ 3933825 h 6858000"/>
              <a:gd name="connsiteX85" fmla="*/ 2755041 w 2921728"/>
              <a:gd name="connsiteY85" fmla="*/ 3986213 h 6858000"/>
              <a:gd name="connsiteX86" fmla="*/ 2747103 w 2921728"/>
              <a:gd name="connsiteY86" fmla="*/ 4046538 h 6858000"/>
              <a:gd name="connsiteX87" fmla="*/ 2745516 w 2921728"/>
              <a:gd name="connsiteY87" fmla="*/ 4114800 h 6858000"/>
              <a:gd name="connsiteX88" fmla="*/ 2747103 w 2921728"/>
              <a:gd name="connsiteY88" fmla="*/ 4183063 h 6858000"/>
              <a:gd name="connsiteX89" fmla="*/ 2755041 w 2921728"/>
              <a:gd name="connsiteY89" fmla="*/ 4243388 h 6858000"/>
              <a:gd name="connsiteX90" fmla="*/ 2766153 w 2921728"/>
              <a:gd name="connsiteY90" fmla="*/ 4295775 h 6858000"/>
              <a:gd name="connsiteX91" fmla="*/ 2780441 w 2921728"/>
              <a:gd name="connsiteY91" fmla="*/ 4341813 h 6858000"/>
              <a:gd name="connsiteX92" fmla="*/ 2796316 w 2921728"/>
              <a:gd name="connsiteY92" fmla="*/ 4383088 h 6858000"/>
              <a:gd name="connsiteX93" fmla="*/ 2815366 w 2921728"/>
              <a:gd name="connsiteY93" fmla="*/ 4419600 h 6858000"/>
              <a:gd name="connsiteX94" fmla="*/ 2853466 w 2921728"/>
              <a:gd name="connsiteY94" fmla="*/ 4495800 h 6858000"/>
              <a:gd name="connsiteX95" fmla="*/ 2869341 w 2921728"/>
              <a:gd name="connsiteY95" fmla="*/ 4532313 h 6858000"/>
              <a:gd name="connsiteX96" fmla="*/ 2885216 w 2921728"/>
              <a:gd name="connsiteY96" fmla="*/ 4573588 h 6858000"/>
              <a:gd name="connsiteX97" fmla="*/ 2901091 w 2921728"/>
              <a:gd name="connsiteY97" fmla="*/ 4619625 h 6858000"/>
              <a:gd name="connsiteX98" fmla="*/ 2912203 w 2921728"/>
              <a:gd name="connsiteY98" fmla="*/ 4672013 h 6858000"/>
              <a:gd name="connsiteX99" fmla="*/ 2918553 w 2921728"/>
              <a:gd name="connsiteY99" fmla="*/ 4732338 h 6858000"/>
              <a:gd name="connsiteX100" fmla="*/ 2921728 w 2921728"/>
              <a:gd name="connsiteY100" fmla="*/ 4800600 h 6858000"/>
              <a:gd name="connsiteX101" fmla="*/ 2918553 w 2921728"/>
              <a:gd name="connsiteY101" fmla="*/ 4868863 h 6858000"/>
              <a:gd name="connsiteX102" fmla="*/ 2912203 w 2921728"/>
              <a:gd name="connsiteY102" fmla="*/ 4929188 h 6858000"/>
              <a:gd name="connsiteX103" fmla="*/ 2901091 w 2921728"/>
              <a:gd name="connsiteY103" fmla="*/ 4981575 h 6858000"/>
              <a:gd name="connsiteX104" fmla="*/ 2885216 w 2921728"/>
              <a:gd name="connsiteY104" fmla="*/ 5027613 h 6858000"/>
              <a:gd name="connsiteX105" fmla="*/ 2869341 w 2921728"/>
              <a:gd name="connsiteY105" fmla="*/ 5068888 h 6858000"/>
              <a:gd name="connsiteX106" fmla="*/ 2853466 w 2921728"/>
              <a:gd name="connsiteY106" fmla="*/ 5105400 h 6858000"/>
              <a:gd name="connsiteX107" fmla="*/ 2834416 w 2921728"/>
              <a:gd name="connsiteY107" fmla="*/ 5143500 h 6858000"/>
              <a:gd name="connsiteX108" fmla="*/ 2815366 w 2921728"/>
              <a:gd name="connsiteY108" fmla="*/ 5181600 h 6858000"/>
              <a:gd name="connsiteX109" fmla="*/ 2796316 w 2921728"/>
              <a:gd name="connsiteY109" fmla="*/ 5218113 h 6858000"/>
              <a:gd name="connsiteX110" fmla="*/ 2780441 w 2921728"/>
              <a:gd name="connsiteY110" fmla="*/ 5259388 h 6858000"/>
              <a:gd name="connsiteX111" fmla="*/ 2766153 w 2921728"/>
              <a:gd name="connsiteY111" fmla="*/ 5305425 h 6858000"/>
              <a:gd name="connsiteX112" fmla="*/ 2755041 w 2921728"/>
              <a:gd name="connsiteY112" fmla="*/ 5357813 h 6858000"/>
              <a:gd name="connsiteX113" fmla="*/ 2747103 w 2921728"/>
              <a:gd name="connsiteY113" fmla="*/ 5418138 h 6858000"/>
              <a:gd name="connsiteX114" fmla="*/ 2745516 w 2921728"/>
              <a:gd name="connsiteY114" fmla="*/ 5486400 h 6858000"/>
              <a:gd name="connsiteX115" fmla="*/ 2747103 w 2921728"/>
              <a:gd name="connsiteY115" fmla="*/ 5554663 h 6858000"/>
              <a:gd name="connsiteX116" fmla="*/ 2755041 w 2921728"/>
              <a:gd name="connsiteY116" fmla="*/ 5614988 h 6858000"/>
              <a:gd name="connsiteX117" fmla="*/ 2766153 w 2921728"/>
              <a:gd name="connsiteY117" fmla="*/ 5667375 h 6858000"/>
              <a:gd name="connsiteX118" fmla="*/ 2780441 w 2921728"/>
              <a:gd name="connsiteY118" fmla="*/ 5713413 h 6858000"/>
              <a:gd name="connsiteX119" fmla="*/ 2796316 w 2921728"/>
              <a:gd name="connsiteY119" fmla="*/ 5754688 h 6858000"/>
              <a:gd name="connsiteX120" fmla="*/ 2815366 w 2921728"/>
              <a:gd name="connsiteY120" fmla="*/ 5791200 h 6858000"/>
              <a:gd name="connsiteX121" fmla="*/ 2834416 w 2921728"/>
              <a:gd name="connsiteY121" fmla="*/ 5829300 h 6858000"/>
              <a:gd name="connsiteX122" fmla="*/ 2853466 w 2921728"/>
              <a:gd name="connsiteY122" fmla="*/ 5867400 h 6858000"/>
              <a:gd name="connsiteX123" fmla="*/ 2869341 w 2921728"/>
              <a:gd name="connsiteY123" fmla="*/ 5903913 h 6858000"/>
              <a:gd name="connsiteX124" fmla="*/ 2885216 w 2921728"/>
              <a:gd name="connsiteY124" fmla="*/ 5945188 h 6858000"/>
              <a:gd name="connsiteX125" fmla="*/ 2901091 w 2921728"/>
              <a:gd name="connsiteY125" fmla="*/ 5991225 h 6858000"/>
              <a:gd name="connsiteX126" fmla="*/ 2912203 w 2921728"/>
              <a:gd name="connsiteY126" fmla="*/ 6043613 h 6858000"/>
              <a:gd name="connsiteX127" fmla="*/ 2918553 w 2921728"/>
              <a:gd name="connsiteY127" fmla="*/ 6103938 h 6858000"/>
              <a:gd name="connsiteX128" fmla="*/ 2921728 w 2921728"/>
              <a:gd name="connsiteY128" fmla="*/ 6172200 h 6858000"/>
              <a:gd name="connsiteX129" fmla="*/ 2918553 w 2921728"/>
              <a:gd name="connsiteY129" fmla="*/ 6240463 h 6858000"/>
              <a:gd name="connsiteX130" fmla="*/ 2912203 w 2921728"/>
              <a:gd name="connsiteY130" fmla="*/ 6300788 h 6858000"/>
              <a:gd name="connsiteX131" fmla="*/ 2901091 w 2921728"/>
              <a:gd name="connsiteY131" fmla="*/ 6353175 h 6858000"/>
              <a:gd name="connsiteX132" fmla="*/ 2885216 w 2921728"/>
              <a:gd name="connsiteY132" fmla="*/ 6399213 h 6858000"/>
              <a:gd name="connsiteX133" fmla="*/ 2869341 w 2921728"/>
              <a:gd name="connsiteY133" fmla="*/ 6440488 h 6858000"/>
              <a:gd name="connsiteX134" fmla="*/ 2853466 w 2921728"/>
              <a:gd name="connsiteY134" fmla="*/ 6477000 h 6858000"/>
              <a:gd name="connsiteX135" fmla="*/ 2834416 w 2921728"/>
              <a:gd name="connsiteY135" fmla="*/ 6515100 h 6858000"/>
              <a:gd name="connsiteX136" fmla="*/ 2815366 w 2921728"/>
              <a:gd name="connsiteY136" fmla="*/ 6553200 h 6858000"/>
              <a:gd name="connsiteX137" fmla="*/ 2796316 w 2921728"/>
              <a:gd name="connsiteY137" fmla="*/ 6589713 h 6858000"/>
              <a:gd name="connsiteX138" fmla="*/ 2780441 w 2921728"/>
              <a:gd name="connsiteY138" fmla="*/ 6630988 h 6858000"/>
              <a:gd name="connsiteX139" fmla="*/ 2766153 w 2921728"/>
              <a:gd name="connsiteY139" fmla="*/ 6677025 h 6858000"/>
              <a:gd name="connsiteX140" fmla="*/ 2755041 w 2921728"/>
              <a:gd name="connsiteY140" fmla="*/ 6729413 h 6858000"/>
              <a:gd name="connsiteX141" fmla="*/ 2747103 w 2921728"/>
              <a:gd name="connsiteY141" fmla="*/ 6789738 h 6858000"/>
              <a:gd name="connsiteX142" fmla="*/ 2745516 w 2921728"/>
              <a:gd name="connsiteY142" fmla="*/ 6858000 h 6858000"/>
              <a:gd name="connsiteX143" fmla="*/ 2202677 w 2921728"/>
              <a:gd name="connsiteY143" fmla="*/ 6858000 h 6858000"/>
              <a:gd name="connsiteX144" fmla="*/ 2035903 w 2921728"/>
              <a:gd name="connsiteY144" fmla="*/ 6858000 h 6858000"/>
              <a:gd name="connsiteX145" fmla="*/ 0 w 2921728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921728" h="6858000">
                <a:moveTo>
                  <a:pt x="0" y="0"/>
                </a:moveTo>
                <a:lnTo>
                  <a:pt x="2035903" y="0"/>
                </a:lnTo>
                <a:lnTo>
                  <a:pt x="2202677" y="0"/>
                </a:lnTo>
                <a:lnTo>
                  <a:pt x="2745516" y="0"/>
                </a:lnTo>
                <a:lnTo>
                  <a:pt x="2747103" y="68263"/>
                </a:lnTo>
                <a:lnTo>
                  <a:pt x="2755041" y="128588"/>
                </a:lnTo>
                <a:lnTo>
                  <a:pt x="2766153" y="180975"/>
                </a:lnTo>
                <a:lnTo>
                  <a:pt x="2780441" y="227013"/>
                </a:lnTo>
                <a:lnTo>
                  <a:pt x="2796316" y="268288"/>
                </a:lnTo>
                <a:lnTo>
                  <a:pt x="2815366" y="304800"/>
                </a:lnTo>
                <a:lnTo>
                  <a:pt x="2834416" y="342900"/>
                </a:lnTo>
                <a:lnTo>
                  <a:pt x="2853466" y="381000"/>
                </a:lnTo>
                <a:lnTo>
                  <a:pt x="2869341" y="417513"/>
                </a:lnTo>
                <a:lnTo>
                  <a:pt x="2885216" y="458788"/>
                </a:lnTo>
                <a:lnTo>
                  <a:pt x="2901091" y="504825"/>
                </a:lnTo>
                <a:lnTo>
                  <a:pt x="2912203" y="557213"/>
                </a:lnTo>
                <a:lnTo>
                  <a:pt x="2918553" y="617538"/>
                </a:lnTo>
                <a:lnTo>
                  <a:pt x="2921728" y="685800"/>
                </a:lnTo>
                <a:lnTo>
                  <a:pt x="2918553" y="754063"/>
                </a:lnTo>
                <a:lnTo>
                  <a:pt x="2912203" y="814388"/>
                </a:lnTo>
                <a:lnTo>
                  <a:pt x="2901091" y="866775"/>
                </a:lnTo>
                <a:lnTo>
                  <a:pt x="2885216" y="912813"/>
                </a:lnTo>
                <a:lnTo>
                  <a:pt x="2869341" y="954088"/>
                </a:lnTo>
                <a:lnTo>
                  <a:pt x="2853466" y="990600"/>
                </a:lnTo>
                <a:lnTo>
                  <a:pt x="2834416" y="1028700"/>
                </a:lnTo>
                <a:lnTo>
                  <a:pt x="2815366" y="1066800"/>
                </a:lnTo>
                <a:lnTo>
                  <a:pt x="2796316" y="1103313"/>
                </a:lnTo>
                <a:lnTo>
                  <a:pt x="2780441" y="1144588"/>
                </a:lnTo>
                <a:lnTo>
                  <a:pt x="2766153" y="1190625"/>
                </a:lnTo>
                <a:lnTo>
                  <a:pt x="2755041" y="1243013"/>
                </a:lnTo>
                <a:lnTo>
                  <a:pt x="2747103" y="1303338"/>
                </a:lnTo>
                <a:lnTo>
                  <a:pt x="2745516" y="1371600"/>
                </a:lnTo>
                <a:lnTo>
                  <a:pt x="2747103" y="1439863"/>
                </a:lnTo>
                <a:lnTo>
                  <a:pt x="2755041" y="1500188"/>
                </a:lnTo>
                <a:lnTo>
                  <a:pt x="2766153" y="1552575"/>
                </a:lnTo>
                <a:lnTo>
                  <a:pt x="2780441" y="1598613"/>
                </a:lnTo>
                <a:lnTo>
                  <a:pt x="2796316" y="1639888"/>
                </a:lnTo>
                <a:lnTo>
                  <a:pt x="2815366" y="1676400"/>
                </a:lnTo>
                <a:lnTo>
                  <a:pt x="2834416" y="1714500"/>
                </a:lnTo>
                <a:lnTo>
                  <a:pt x="2853466" y="1752600"/>
                </a:lnTo>
                <a:lnTo>
                  <a:pt x="2869341" y="1789113"/>
                </a:lnTo>
                <a:lnTo>
                  <a:pt x="2885216" y="1830388"/>
                </a:lnTo>
                <a:lnTo>
                  <a:pt x="2901091" y="1876425"/>
                </a:lnTo>
                <a:lnTo>
                  <a:pt x="2912203" y="1928813"/>
                </a:lnTo>
                <a:lnTo>
                  <a:pt x="2918553" y="1989138"/>
                </a:lnTo>
                <a:lnTo>
                  <a:pt x="2921728" y="2057400"/>
                </a:lnTo>
                <a:lnTo>
                  <a:pt x="2918553" y="2125663"/>
                </a:lnTo>
                <a:lnTo>
                  <a:pt x="2912203" y="2185988"/>
                </a:lnTo>
                <a:lnTo>
                  <a:pt x="2901091" y="2238375"/>
                </a:lnTo>
                <a:lnTo>
                  <a:pt x="2885216" y="2284413"/>
                </a:lnTo>
                <a:lnTo>
                  <a:pt x="2869341" y="2325688"/>
                </a:lnTo>
                <a:lnTo>
                  <a:pt x="2853466" y="2362200"/>
                </a:lnTo>
                <a:lnTo>
                  <a:pt x="2834416" y="2400300"/>
                </a:lnTo>
                <a:lnTo>
                  <a:pt x="2815366" y="2438400"/>
                </a:lnTo>
                <a:lnTo>
                  <a:pt x="2796316" y="2474913"/>
                </a:lnTo>
                <a:lnTo>
                  <a:pt x="2780441" y="2516188"/>
                </a:lnTo>
                <a:lnTo>
                  <a:pt x="2766153" y="2562225"/>
                </a:lnTo>
                <a:lnTo>
                  <a:pt x="2755041" y="2614613"/>
                </a:lnTo>
                <a:lnTo>
                  <a:pt x="2747103" y="2674938"/>
                </a:lnTo>
                <a:lnTo>
                  <a:pt x="2745516" y="2743200"/>
                </a:lnTo>
                <a:lnTo>
                  <a:pt x="2747103" y="2811463"/>
                </a:lnTo>
                <a:lnTo>
                  <a:pt x="2755041" y="2871788"/>
                </a:lnTo>
                <a:lnTo>
                  <a:pt x="2766153" y="2924175"/>
                </a:lnTo>
                <a:lnTo>
                  <a:pt x="2780441" y="2970213"/>
                </a:lnTo>
                <a:lnTo>
                  <a:pt x="2796316" y="3011488"/>
                </a:lnTo>
                <a:lnTo>
                  <a:pt x="2815366" y="3048000"/>
                </a:lnTo>
                <a:lnTo>
                  <a:pt x="2834416" y="3086100"/>
                </a:lnTo>
                <a:lnTo>
                  <a:pt x="2853466" y="3124200"/>
                </a:lnTo>
                <a:lnTo>
                  <a:pt x="2869341" y="3160713"/>
                </a:lnTo>
                <a:lnTo>
                  <a:pt x="2885216" y="3201988"/>
                </a:lnTo>
                <a:lnTo>
                  <a:pt x="2901091" y="3248025"/>
                </a:lnTo>
                <a:lnTo>
                  <a:pt x="2912203" y="3300413"/>
                </a:lnTo>
                <a:lnTo>
                  <a:pt x="2918553" y="3360738"/>
                </a:lnTo>
                <a:lnTo>
                  <a:pt x="2921728" y="3427413"/>
                </a:lnTo>
                <a:lnTo>
                  <a:pt x="2918553" y="3497263"/>
                </a:lnTo>
                <a:lnTo>
                  <a:pt x="2912203" y="3557588"/>
                </a:lnTo>
                <a:lnTo>
                  <a:pt x="2901091" y="3609975"/>
                </a:lnTo>
                <a:lnTo>
                  <a:pt x="2885216" y="3656013"/>
                </a:lnTo>
                <a:lnTo>
                  <a:pt x="2869341" y="3697288"/>
                </a:lnTo>
                <a:lnTo>
                  <a:pt x="2853466" y="3733800"/>
                </a:lnTo>
                <a:lnTo>
                  <a:pt x="2834416" y="3771900"/>
                </a:lnTo>
                <a:lnTo>
                  <a:pt x="2815366" y="3810000"/>
                </a:lnTo>
                <a:lnTo>
                  <a:pt x="2796316" y="3846513"/>
                </a:lnTo>
                <a:lnTo>
                  <a:pt x="2780441" y="3887788"/>
                </a:lnTo>
                <a:lnTo>
                  <a:pt x="2766153" y="3933825"/>
                </a:lnTo>
                <a:lnTo>
                  <a:pt x="2755041" y="3986213"/>
                </a:lnTo>
                <a:lnTo>
                  <a:pt x="2747103" y="4046538"/>
                </a:lnTo>
                <a:lnTo>
                  <a:pt x="2745516" y="4114800"/>
                </a:lnTo>
                <a:lnTo>
                  <a:pt x="2747103" y="4183063"/>
                </a:lnTo>
                <a:lnTo>
                  <a:pt x="2755041" y="4243388"/>
                </a:lnTo>
                <a:lnTo>
                  <a:pt x="2766153" y="4295775"/>
                </a:lnTo>
                <a:lnTo>
                  <a:pt x="2780441" y="4341813"/>
                </a:lnTo>
                <a:lnTo>
                  <a:pt x="2796316" y="4383088"/>
                </a:lnTo>
                <a:lnTo>
                  <a:pt x="2815366" y="4419600"/>
                </a:lnTo>
                <a:lnTo>
                  <a:pt x="2853466" y="4495800"/>
                </a:lnTo>
                <a:lnTo>
                  <a:pt x="2869341" y="4532313"/>
                </a:lnTo>
                <a:lnTo>
                  <a:pt x="2885216" y="4573588"/>
                </a:lnTo>
                <a:lnTo>
                  <a:pt x="2901091" y="4619625"/>
                </a:lnTo>
                <a:lnTo>
                  <a:pt x="2912203" y="4672013"/>
                </a:lnTo>
                <a:lnTo>
                  <a:pt x="2918553" y="4732338"/>
                </a:lnTo>
                <a:lnTo>
                  <a:pt x="2921728" y="4800600"/>
                </a:lnTo>
                <a:lnTo>
                  <a:pt x="2918553" y="4868863"/>
                </a:lnTo>
                <a:lnTo>
                  <a:pt x="2912203" y="4929188"/>
                </a:lnTo>
                <a:lnTo>
                  <a:pt x="2901091" y="4981575"/>
                </a:lnTo>
                <a:lnTo>
                  <a:pt x="2885216" y="5027613"/>
                </a:lnTo>
                <a:lnTo>
                  <a:pt x="2869341" y="5068888"/>
                </a:lnTo>
                <a:lnTo>
                  <a:pt x="2853466" y="5105400"/>
                </a:lnTo>
                <a:lnTo>
                  <a:pt x="2834416" y="5143500"/>
                </a:lnTo>
                <a:lnTo>
                  <a:pt x="2815366" y="5181600"/>
                </a:lnTo>
                <a:lnTo>
                  <a:pt x="2796316" y="5218113"/>
                </a:lnTo>
                <a:lnTo>
                  <a:pt x="2780441" y="5259388"/>
                </a:lnTo>
                <a:lnTo>
                  <a:pt x="2766153" y="5305425"/>
                </a:lnTo>
                <a:lnTo>
                  <a:pt x="2755041" y="5357813"/>
                </a:lnTo>
                <a:lnTo>
                  <a:pt x="2747103" y="5418138"/>
                </a:lnTo>
                <a:lnTo>
                  <a:pt x="2745516" y="5486400"/>
                </a:lnTo>
                <a:lnTo>
                  <a:pt x="2747103" y="5554663"/>
                </a:lnTo>
                <a:lnTo>
                  <a:pt x="2755041" y="5614988"/>
                </a:lnTo>
                <a:lnTo>
                  <a:pt x="2766153" y="5667375"/>
                </a:lnTo>
                <a:lnTo>
                  <a:pt x="2780441" y="5713413"/>
                </a:lnTo>
                <a:lnTo>
                  <a:pt x="2796316" y="5754688"/>
                </a:lnTo>
                <a:lnTo>
                  <a:pt x="2815366" y="5791200"/>
                </a:lnTo>
                <a:lnTo>
                  <a:pt x="2834416" y="5829300"/>
                </a:lnTo>
                <a:lnTo>
                  <a:pt x="2853466" y="5867400"/>
                </a:lnTo>
                <a:lnTo>
                  <a:pt x="2869341" y="5903913"/>
                </a:lnTo>
                <a:lnTo>
                  <a:pt x="2885216" y="5945188"/>
                </a:lnTo>
                <a:lnTo>
                  <a:pt x="2901091" y="5991225"/>
                </a:lnTo>
                <a:lnTo>
                  <a:pt x="2912203" y="6043613"/>
                </a:lnTo>
                <a:lnTo>
                  <a:pt x="2918553" y="6103938"/>
                </a:lnTo>
                <a:lnTo>
                  <a:pt x="2921728" y="6172200"/>
                </a:lnTo>
                <a:lnTo>
                  <a:pt x="2918553" y="6240463"/>
                </a:lnTo>
                <a:lnTo>
                  <a:pt x="2912203" y="6300788"/>
                </a:lnTo>
                <a:lnTo>
                  <a:pt x="2901091" y="6353175"/>
                </a:lnTo>
                <a:lnTo>
                  <a:pt x="2885216" y="6399213"/>
                </a:lnTo>
                <a:lnTo>
                  <a:pt x="2869341" y="6440488"/>
                </a:lnTo>
                <a:lnTo>
                  <a:pt x="2853466" y="6477000"/>
                </a:lnTo>
                <a:lnTo>
                  <a:pt x="2834416" y="6515100"/>
                </a:lnTo>
                <a:lnTo>
                  <a:pt x="2815366" y="6553200"/>
                </a:lnTo>
                <a:lnTo>
                  <a:pt x="2796316" y="6589713"/>
                </a:lnTo>
                <a:lnTo>
                  <a:pt x="2780441" y="6630988"/>
                </a:lnTo>
                <a:lnTo>
                  <a:pt x="2766153" y="6677025"/>
                </a:lnTo>
                <a:lnTo>
                  <a:pt x="2755041" y="6729413"/>
                </a:lnTo>
                <a:lnTo>
                  <a:pt x="2747103" y="6789738"/>
                </a:lnTo>
                <a:lnTo>
                  <a:pt x="2745516" y="6858000"/>
                </a:lnTo>
                <a:lnTo>
                  <a:pt x="2202677" y="6858000"/>
                </a:lnTo>
                <a:lnTo>
                  <a:pt x="20359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67EAEF-38A1-4DBE-A2A7-C4288EC25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0593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2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27D7F1E0-C139-443E-84D7-660E56F60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Japan’s imperialist ambitions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17AB44D-9E1B-4598-9144-23F936AD95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pPr marL="182880" indent="-182880">
              <a:defRPr/>
            </a:pPr>
            <a:r>
              <a:rPr lang="en-US" altLang="en-US" dirty="0">
                <a:solidFill>
                  <a:srgbClr val="000000"/>
                </a:solidFill>
              </a:rPr>
              <a:t>Conquest of Chinese Manchuria 1931–1932</a:t>
            </a:r>
          </a:p>
          <a:p>
            <a:pPr marL="182880" indent="-182880">
              <a:defRPr/>
            </a:pPr>
            <a:r>
              <a:rPr lang="en-US" altLang="en-US" dirty="0">
                <a:solidFill>
                  <a:srgbClr val="000000"/>
                </a:solidFill>
              </a:rPr>
              <a:t>Japan signed Tripartite Pact with Germany, Italy (1940); neutrality pact with Soviet Union (1941)</a:t>
            </a:r>
          </a:p>
          <a:p>
            <a:pPr marL="182880" indent="-182880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marL="182880" indent="-182880">
              <a:defRPr/>
            </a:pPr>
            <a:r>
              <a:rPr lang="en-US" altLang="en-US" dirty="0">
                <a:solidFill>
                  <a:srgbClr val="000000"/>
                </a:solidFill>
              </a:rPr>
              <a:t>Full-scale invasion of China in 1937</a:t>
            </a:r>
          </a:p>
          <a:p>
            <a:pPr marL="640080" lvl="1" indent="-182880">
              <a:defRPr/>
            </a:pPr>
            <a:r>
              <a:rPr lang="en-US" altLang="en-US" dirty="0">
                <a:solidFill>
                  <a:srgbClr val="000000"/>
                </a:solidFill>
              </a:rPr>
              <a:t>Incredibly brutal treatment of Chinese citizens</a:t>
            </a:r>
          </a:p>
          <a:p>
            <a:pPr marL="640080" lvl="1" indent="-182880">
              <a:defRPr/>
            </a:pPr>
            <a:r>
              <a:rPr lang="en-US" altLang="en-US" dirty="0">
                <a:solidFill>
                  <a:srgbClr val="000000"/>
                </a:solidFill>
              </a:rPr>
              <a:t>Japan believed they were ethnically superior to Chinese</a:t>
            </a:r>
          </a:p>
          <a:p>
            <a:pPr marL="182880" indent="-182880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45" name="Picture 2" descr="http://www.missjones4history.com/uploads/2/1/4/3/21438730/596857455.gif?532">
            <a:extLst>
              <a:ext uri="{FF2B5EF4-FFF2-40B4-BE49-F238E27FC236}">
                <a16:creationId xmlns:a16="http://schemas.microsoft.com/office/drawing/2014/main" id="{FC0B2F80-D3B8-4AE0-A0A4-0528C624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9879" y="514197"/>
            <a:ext cx="3667489" cy="27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553CB78D-29C1-4FFE-867B-D45AABB7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1" y="6375679"/>
            <a:ext cx="2819399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Aft>
                <a:spcPts val="600"/>
              </a:spcAft>
            </a:pPr>
            <a:fld id="{636408CE-6040-4A1B-8B19-3A4A438D89D2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4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10246" name="Picture 4" descr="http://upload.wikimedia.org/wikipedia/commons/9/9a/Second_Sino-Japanese_War_WW2.png">
            <a:extLst>
              <a:ext uri="{FF2B5EF4-FFF2-40B4-BE49-F238E27FC236}">
                <a16:creationId xmlns:a16="http://schemas.microsoft.com/office/drawing/2014/main" id="{87D0DA4F-2060-46B8-9C22-7D325368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9879" y="3429000"/>
            <a:ext cx="3667489" cy="283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8">
            <a:extLst>
              <a:ext uri="{FF2B5EF4-FFF2-40B4-BE49-F238E27FC236}">
                <a16:creationId xmlns:a16="http://schemas.microsoft.com/office/drawing/2014/main" id="{232C9398-0C72-46C6-B173-82757AACF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52" y="6128767"/>
            <a:ext cx="6248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dirty="0"/>
              <a:t>Please be advised, the next slide contains graphic imagery.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6">
            <a:extLst>
              <a:ext uri="{FF2B5EF4-FFF2-40B4-BE49-F238E27FC236}">
                <a16:creationId xmlns:a16="http://schemas.microsoft.com/office/drawing/2014/main" id="{552253E0-8D26-4A99-A750-1843DF284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E0E7458-8FF3-4F8F-82E3-30F03B9A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AE901-8928-423C-ADE7-5009952B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dirty="0"/>
              <a:t>Rape of </a:t>
            </a:r>
            <a:r>
              <a:rPr lang="en-US"/>
              <a:t>NanKing</a:t>
            </a:r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F255629-D94D-40C3-8487-9E12094FF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1" b="1"/>
          <a:stretch/>
        </p:blipFill>
        <p:spPr bwMode="auto">
          <a:xfrm>
            <a:off x="688434" y="-9525"/>
            <a:ext cx="4129822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reeform 6">
            <a:extLst>
              <a:ext uri="{FF2B5EF4-FFF2-40B4-BE49-F238E27FC236}">
                <a16:creationId xmlns:a16="http://schemas.microsoft.com/office/drawing/2014/main" id="{6D937BEA-E790-4144-BC49-D7FC29F53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44ECF-9E12-4269-8F1F-37462C44F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727" y="2286001"/>
            <a:ext cx="6335338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45720">
              <a:buNone/>
              <a:defRPr/>
            </a:pPr>
            <a:r>
              <a:rPr lang="en-US" dirty="0"/>
              <a:t>In December 1937, the Japanese Imperial Army entered the city of Nanking. </a:t>
            </a:r>
          </a:p>
          <a:p>
            <a:pPr lvl="1">
              <a:defRPr/>
            </a:pPr>
            <a:r>
              <a:rPr lang="en-US" altLang="en-US" dirty="0"/>
              <a:t>Ariel bombing of urban center</a:t>
            </a:r>
          </a:p>
          <a:p>
            <a:pPr lvl="1">
              <a:defRPr/>
            </a:pPr>
            <a:r>
              <a:rPr lang="en-US" altLang="en-US" dirty="0"/>
              <a:t>Massive amount of the city destroyed</a:t>
            </a:r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r>
              <a:rPr lang="en-US" altLang="en-US" dirty="0"/>
              <a:t>The brutality was horrifying: </a:t>
            </a:r>
          </a:p>
          <a:p>
            <a:pPr lvl="1">
              <a:defRPr/>
            </a:pPr>
            <a:r>
              <a:rPr lang="en-US" altLang="en-US" dirty="0"/>
              <a:t>400,000 Chinese were massacred as “bayonet practice” </a:t>
            </a:r>
          </a:p>
          <a:p>
            <a:pPr lvl="1">
              <a:defRPr/>
            </a:pPr>
            <a:r>
              <a:rPr lang="en-US" altLang="en-US" dirty="0"/>
              <a:t>Estimates that over 7,000 women were raped</a:t>
            </a:r>
          </a:p>
          <a:p>
            <a:pPr marL="45720">
              <a:buNone/>
              <a:defRPr/>
            </a:pPr>
            <a:endParaRPr lang="en-US" dirty="0"/>
          </a:p>
        </p:txBody>
      </p:sp>
      <p:sp>
        <p:nvSpPr>
          <p:cNvPr id="12295" name="Slide Number Placeholder 4">
            <a:extLst>
              <a:ext uri="{FF2B5EF4-FFF2-40B4-BE49-F238E27FC236}">
                <a16:creationId xmlns:a16="http://schemas.microsoft.com/office/drawing/2014/main" id="{EE20BE9D-8AF8-4DF1-B171-7F1655167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45278" y="6375679"/>
            <a:ext cx="1484722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914400">
              <a:spcAft>
                <a:spcPts val="600"/>
              </a:spcAft>
            </a:pPr>
            <a:fld id="{8393388A-2CF7-450E-A238-86FB7FD033FF}" type="slidenum">
              <a:rPr lang="en-US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5</a:t>
            </a:fld>
            <a:endParaRPr lang="en-US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6E43BB3-11F2-4B6A-928E-1CE61757B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F24C86-7FBB-43AD-A055-C870BCEE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111" y="136525"/>
            <a:ext cx="5570641" cy="24375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rgbClr val="2A1A00"/>
                </a:solidFill>
              </a:rPr>
              <a:t>New York Times Reports</a:t>
            </a:r>
            <a:br>
              <a:rPr lang="en-US" sz="4400" dirty="0">
                <a:solidFill>
                  <a:srgbClr val="2A1A00"/>
                </a:solidFill>
              </a:rPr>
            </a:br>
            <a:br>
              <a:rPr lang="en-US" sz="4400" dirty="0">
                <a:solidFill>
                  <a:srgbClr val="2A1A00"/>
                </a:solidFill>
              </a:rPr>
            </a:br>
            <a:endParaRPr lang="en-US" sz="4400" dirty="0">
              <a:solidFill>
                <a:srgbClr val="2A1A00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68A321-21A7-41D2-B408-FD97848EA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9271" y="1554579"/>
            <a:ext cx="4680729" cy="45666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">
              <a:lnSpc>
                <a:spcPct val="100000"/>
              </a:lnSpc>
              <a:buNone/>
              <a:defRPr/>
            </a:pPr>
            <a:r>
              <a:rPr lang="en-US" sz="1600" dirty="0"/>
              <a:t>BUTCHERY MARKED CAPTURE OF NANKING</a:t>
            </a:r>
          </a:p>
          <a:p>
            <a:pPr marL="45720">
              <a:lnSpc>
                <a:spcPct val="100000"/>
              </a:lnSpc>
              <a:buNone/>
              <a:defRPr/>
            </a:pPr>
            <a:r>
              <a:rPr lang="en-US" sz="1600" dirty="0"/>
              <a:t>All CAPTIVES SLAIN</a:t>
            </a:r>
          </a:p>
          <a:p>
            <a:pPr marL="45720">
              <a:lnSpc>
                <a:spcPct val="100000"/>
              </a:lnSpc>
              <a:buNone/>
              <a:defRPr/>
            </a:pPr>
            <a:endParaRPr lang="en-US" sz="1600" dirty="0"/>
          </a:p>
          <a:p>
            <a:pPr marL="45720">
              <a:lnSpc>
                <a:spcPct val="100000"/>
              </a:lnSpc>
              <a:buNone/>
              <a:defRPr/>
            </a:pPr>
            <a:r>
              <a:rPr lang="en-US" sz="1600" dirty="0"/>
              <a:t>Civilians Also Killed as the Japanese Spread Terror in Nanking</a:t>
            </a:r>
          </a:p>
          <a:p>
            <a:pPr marL="45720">
              <a:lnSpc>
                <a:spcPct val="100000"/>
              </a:lnSpc>
              <a:buNone/>
              <a:defRPr/>
            </a:pPr>
            <a:r>
              <a:rPr lang="en-US" sz="1600" dirty="0"/>
              <a:t>U. S. EMBASSY IS RAIDED</a:t>
            </a:r>
          </a:p>
          <a:p>
            <a:pPr marL="45720">
              <a:lnSpc>
                <a:spcPct val="100000"/>
              </a:lnSpc>
              <a:buNone/>
              <a:defRPr/>
            </a:pPr>
            <a:r>
              <a:rPr lang="en-US" sz="1600" dirty="0"/>
              <a:t>Capital’s Fall Laid to Poor Tactics of Chiang Kai-shek and Leaders’ Fight</a:t>
            </a:r>
          </a:p>
          <a:p>
            <a:pPr marL="45720">
              <a:lnSpc>
                <a:spcPct val="100000"/>
              </a:lnSpc>
              <a:buNone/>
              <a:defRPr/>
            </a:pPr>
            <a:r>
              <a:rPr lang="en-US" sz="1600" dirty="0"/>
              <a:t>By F. Tillman </a:t>
            </a:r>
            <a:r>
              <a:rPr lang="en-US" sz="1600" dirty="0" err="1"/>
              <a:t>Durdin</a:t>
            </a:r>
            <a:endParaRPr lang="en-US" sz="1600" dirty="0"/>
          </a:p>
          <a:p>
            <a:pPr marL="45720">
              <a:lnSpc>
                <a:spcPct val="100000"/>
              </a:lnSpc>
              <a:buNone/>
              <a:defRPr/>
            </a:pPr>
            <a:endParaRPr lang="en-US" sz="1600" dirty="0"/>
          </a:p>
          <a:p>
            <a:pPr marL="45720">
              <a:lnSpc>
                <a:spcPct val="100000"/>
              </a:lnSpc>
              <a:buNone/>
              <a:defRPr/>
            </a:pPr>
            <a:r>
              <a:rPr lang="en-US" sz="1600" dirty="0"/>
              <a:t>ABOARD THE U. S. S. OAHU at Shanghai, Dec. 17 – Through wholesale atrocities and vandalism at Nanking the Japanese Army has thrown away a rare opportunity to gain the respect and confidence of the Chinese inhabitants and of foreign opinion there.</a:t>
            </a: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3D076F84-70E5-4470-9F3D-952470E49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049164" y="6375679"/>
            <a:ext cx="1380836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Aft>
                <a:spcPts val="600"/>
              </a:spcAft>
            </a:pPr>
            <a:fld id="{FC48934C-2BA9-46B0-AB1E-EB629E96E4C4}" type="slidenum">
              <a:rPr lang="en-US" alt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 altLang="en-US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7AE09-C8D8-44B4-89AC-B9A8E211DAE7}"/>
              </a:ext>
            </a:extLst>
          </p:cNvPr>
          <p:cNvSpPr txBox="1"/>
          <p:nvPr/>
        </p:nvSpPr>
        <p:spPr>
          <a:xfrm>
            <a:off x="503318" y="2657475"/>
            <a:ext cx="5734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Demonstrates that Western nations both knew about the horrific events and did little to reprimand the Japanese.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failure of Chiang Kai-shek and the Kuomintang</a:t>
            </a:r>
          </a:p>
          <a:p>
            <a:r>
              <a:rPr lang="en-US" dirty="0"/>
              <a:t> party to protect Chinese citizens contributed to growing support for the Communist Party.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FD967A5-261A-40E5-A0E4-27E93772C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altLang="en-US" sz="4000"/>
              <a:t>Chinese Resistance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44CA38D-9D7D-4112-B9DC-0E06031413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pPr marL="182880" indent="-182880">
              <a:lnSpc>
                <a:spcPct val="100000"/>
              </a:lnSpc>
              <a:defRPr/>
            </a:pPr>
            <a:r>
              <a:rPr lang="en-US" altLang="en-US" sz="1400"/>
              <a:t>Japanese aggression spurred a temporary </a:t>
            </a:r>
            <a:r>
              <a:rPr lang="ja-JP" altLang="en-US" sz="1400"/>
              <a:t>“</a:t>
            </a:r>
            <a:r>
              <a:rPr lang="en-US" altLang="ja-JP" sz="1400"/>
              <a:t>united front</a:t>
            </a:r>
            <a:r>
              <a:rPr lang="ja-JP" altLang="en-US" sz="1400"/>
              <a:t>”</a:t>
            </a:r>
            <a:r>
              <a:rPr lang="en-US" altLang="ja-JP" sz="1400"/>
              <a:t> policy between Chinese Communists and Nationalists, or </a:t>
            </a:r>
            <a:r>
              <a:rPr lang="en-US" sz="1400"/>
              <a:t>Kuomintang party</a:t>
            </a:r>
            <a:endParaRPr lang="en-US" altLang="ja-JP" sz="1400"/>
          </a:p>
          <a:p>
            <a:pPr marL="182880" indent="-182880">
              <a:lnSpc>
                <a:spcPct val="100000"/>
              </a:lnSpc>
              <a:defRPr/>
            </a:pPr>
            <a:r>
              <a:rPr lang="en-US" altLang="en-US" sz="1400"/>
              <a:t>Guerilla warfare tied down half of the Japanese army</a:t>
            </a:r>
          </a:p>
          <a:p>
            <a:pPr marL="182880" indent="-182880">
              <a:lnSpc>
                <a:spcPct val="100000"/>
              </a:lnSpc>
              <a:defRPr/>
            </a:pPr>
            <a:r>
              <a:rPr lang="en-US" altLang="en-US" sz="1400"/>
              <a:t>Ultimately, continued clashes between Chinese Communists and Nationalists limited Chinese defense:</a:t>
            </a:r>
          </a:p>
          <a:p>
            <a:pPr marL="182880" indent="-182880">
              <a:lnSpc>
                <a:spcPct val="100000"/>
              </a:lnSpc>
              <a:defRPr/>
            </a:pPr>
            <a:endParaRPr lang="en-US" altLang="en-US" sz="1400">
              <a:ea typeface="Arial" panose="020B0604020202020204" pitchFamily="34" charset="0"/>
            </a:endParaRPr>
          </a:p>
          <a:p>
            <a:pPr marL="182880" indent="-182880">
              <a:lnSpc>
                <a:spcPct val="100000"/>
              </a:lnSpc>
              <a:defRPr/>
            </a:pPr>
            <a:endParaRPr lang="en-US" altLang="en-US" sz="1400">
              <a:ea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1400">
                <a:ea typeface="Arial" panose="020B0604020202020204" pitchFamily="34" charset="0"/>
              </a:rPr>
              <a:t>By the end of World War II the Chinese Communist Party had gained popular support.</a:t>
            </a:r>
          </a:p>
        </p:txBody>
      </p:sp>
      <p:pic>
        <p:nvPicPr>
          <p:cNvPr id="58370" name="Picture 2">
            <a:extLst>
              <a:ext uri="{FF2B5EF4-FFF2-40B4-BE49-F238E27FC236}">
                <a16:creationId xmlns:a16="http://schemas.microsoft.com/office/drawing/2014/main" id="{524ED345-D3B6-41EA-87DC-280C08DFA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8260" y="531577"/>
            <a:ext cx="7354454" cy="568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37BA1B54-567C-493F-A630-58D8B1F9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1" y="6375679"/>
            <a:ext cx="2819399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Aft>
                <a:spcPts val="600"/>
              </a:spcAft>
            </a:pPr>
            <a:fld id="{5062BA42-6458-49B6-8EC7-E601AC55F5DF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7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6F3504-23EB-4080-A489-73A7B514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8436" name="Slide Number Placeholder 2">
            <a:extLst>
              <a:ext uri="{FF2B5EF4-FFF2-40B4-BE49-F238E27FC236}">
                <a16:creationId xmlns:a16="http://schemas.microsoft.com/office/drawing/2014/main" id="{998CF93E-768D-4602-BAE7-699DB02D2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20BEFB0C-8530-4CE3-85FD-865BA28303BF}" type="slidenum">
              <a:rPr lang="en-US" altLang="en-US">
                <a:solidFill>
                  <a:srgbClr val="8E8E94"/>
                </a:solidFill>
              </a:rPr>
              <a:pPr/>
              <a:t>8</a:t>
            </a:fld>
            <a:endParaRPr lang="en-US" altLang="en-US">
              <a:solidFill>
                <a:srgbClr val="8E8E94"/>
              </a:solidFill>
            </a:endParaRPr>
          </a:p>
        </p:txBody>
      </p:sp>
      <p:pic>
        <p:nvPicPr>
          <p:cNvPr id="68610" name="Picture 2">
            <a:extLst>
              <a:ext uri="{FF2B5EF4-FFF2-40B4-BE49-F238E27FC236}">
                <a16:creationId xmlns:a16="http://schemas.microsoft.com/office/drawing/2014/main" id="{B640FBC8-8813-4778-9153-2D33C4D39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9" y="388964"/>
            <a:ext cx="7273454" cy="608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CC97E5-9D6E-4C88-966B-5A3BA39D28BA}"/>
              </a:ext>
            </a:extLst>
          </p:cNvPr>
          <p:cNvSpPr txBox="1"/>
          <p:nvPr/>
        </p:nvSpPr>
        <p:spPr>
          <a:xfrm>
            <a:off x="7847860" y="413944"/>
            <a:ext cx="339127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Japanese army and navy was incredibly successful at conquering western imperial territories including French Indochina, Burma, Malaysia, the Philippines, and Indonesia.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After the US entered the war in December 1941, the process of “Island Hopping” to retake territory and ultimately attack Japan began in earnest.</a:t>
            </a:r>
          </a:p>
        </p:txBody>
      </p:sp>
    </p:spTree>
    <p:extLst>
      <p:ext uri="{BB962C8B-B14F-4D97-AF65-F5344CB8AC3E}">
        <p14:creationId xmlns:p14="http://schemas.microsoft.com/office/powerpoint/2010/main" val="239699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9E871BE-68DD-43BE-B3DB-E11D2B540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43A3A5-9A54-4B7A-B35E-EE9204FB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231506"/>
            <a:ext cx="6461812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World War II </a:t>
            </a:r>
            <a:br>
              <a:rPr lang="en-US" sz="4800" dirty="0"/>
            </a:br>
            <a:r>
              <a:rPr lang="en-US" sz="4800" dirty="0"/>
              <a:t>in Europe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A2C0F-16AA-4A0C-887E-2F3C5756B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7275" y="1231506"/>
            <a:ext cx="3207933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>
              <a:solidFill>
                <a:schemeClr val="tx2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C71155-FE2E-4DAD-A34B-04706245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1546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1346</Words>
  <Application>Microsoft Office PowerPoint</Application>
  <PresentationFormat>Widescreen</PresentationFormat>
  <Paragraphs>201</Paragraphs>
  <Slides>25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Schoolbook</vt:lpstr>
      <vt:lpstr>Gill Sans MT</vt:lpstr>
      <vt:lpstr>Impact</vt:lpstr>
      <vt:lpstr>Times New Roman</vt:lpstr>
      <vt:lpstr>Badge</vt:lpstr>
      <vt:lpstr>PowerPoint Presentation</vt:lpstr>
      <vt:lpstr>World War II</vt:lpstr>
      <vt:lpstr>World War II in East Asia</vt:lpstr>
      <vt:lpstr>Japan’s imperialist ambitions</vt:lpstr>
      <vt:lpstr>Rape of NanKing</vt:lpstr>
      <vt:lpstr>New York Times Reports  </vt:lpstr>
      <vt:lpstr>Chinese Resistance</vt:lpstr>
      <vt:lpstr>PowerPoint Presentation</vt:lpstr>
      <vt:lpstr>World War II  in Europe</vt:lpstr>
      <vt:lpstr>Expanding Axis: Italy &amp; Germany</vt:lpstr>
      <vt:lpstr>Appeasement</vt:lpstr>
      <vt:lpstr>PowerPoint Presentation</vt:lpstr>
      <vt:lpstr>Non-Aggression Pact</vt:lpstr>
      <vt:lpstr>Escalating Anti-Semitism</vt:lpstr>
      <vt:lpstr>The St. Louis</vt:lpstr>
      <vt:lpstr>The Holocaust &amp; The Final Solution</vt:lpstr>
      <vt:lpstr>Hitler’s Final Solution  </vt:lpstr>
      <vt:lpstr>The Holocaust in Europe, 1933–1945</vt:lpstr>
      <vt:lpstr>Axis Success</vt:lpstr>
      <vt:lpstr>Africa: Strategic Competition</vt:lpstr>
      <vt:lpstr>Turning Tide in Europe</vt:lpstr>
      <vt:lpstr>Turning the Tide in the Pacific</vt:lpstr>
      <vt:lpstr>Japanese Surrender</vt:lpstr>
      <vt:lpstr>Co$t of war ?</vt:lpstr>
      <vt:lpstr>Cost of the War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Linden-Brooks, Sarah</dc:creator>
  <cp:lastModifiedBy>Linden-Brooks, Sarah</cp:lastModifiedBy>
  <cp:revision>2</cp:revision>
  <dcterms:created xsi:type="dcterms:W3CDTF">2020-08-02T19:02:05Z</dcterms:created>
  <dcterms:modified xsi:type="dcterms:W3CDTF">2020-08-02T19:08:56Z</dcterms:modified>
</cp:coreProperties>
</file>