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3"/>
  </p:notesMasterIdLst>
  <p:sldIdLst>
    <p:sldId id="256" r:id="rId2"/>
    <p:sldId id="257" r:id="rId3"/>
    <p:sldId id="292" r:id="rId4"/>
    <p:sldId id="259" r:id="rId5"/>
    <p:sldId id="260" r:id="rId6"/>
    <p:sldId id="282" r:id="rId7"/>
    <p:sldId id="284" r:id="rId8"/>
    <p:sldId id="285" r:id="rId9"/>
    <p:sldId id="288" r:id="rId10"/>
    <p:sldId id="270" r:id="rId11"/>
    <p:sldId id="290" r:id="rId12"/>
    <p:sldId id="291" r:id="rId13"/>
    <p:sldId id="294" r:id="rId14"/>
    <p:sldId id="375" r:id="rId15"/>
    <p:sldId id="376" r:id="rId16"/>
    <p:sldId id="377" r:id="rId17"/>
    <p:sldId id="308" r:id="rId18"/>
    <p:sldId id="312" r:id="rId19"/>
    <p:sldId id="372" r:id="rId20"/>
    <p:sldId id="370" r:id="rId21"/>
    <p:sldId id="313" r:id="rId22"/>
    <p:sldId id="314" r:id="rId23"/>
    <p:sldId id="283" r:id="rId24"/>
    <p:sldId id="315" r:id="rId25"/>
    <p:sldId id="316" r:id="rId26"/>
    <p:sldId id="302" r:id="rId27"/>
    <p:sldId id="273" r:id="rId28"/>
    <p:sldId id="274" r:id="rId29"/>
    <p:sldId id="275" r:id="rId30"/>
    <p:sldId id="373" r:id="rId31"/>
    <p:sldId id="374" r:id="rId32"/>
    <p:sldId id="298" r:id="rId33"/>
    <p:sldId id="299" r:id="rId34"/>
    <p:sldId id="300" r:id="rId35"/>
    <p:sldId id="286" r:id="rId36"/>
    <p:sldId id="265" r:id="rId37"/>
    <p:sldId id="266" r:id="rId38"/>
    <p:sldId id="287" r:id="rId39"/>
    <p:sldId id="295" r:id="rId40"/>
    <p:sldId id="267" r:id="rId41"/>
    <p:sldId id="37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0E7E8-AEC0-4624-8BDC-300409F5E723}" type="datetimeFigureOut">
              <a:rPr lang="en-US" smtClean="0"/>
              <a:t>8/1/2020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D6636-7AE8-4ABF-B26E-92C720AFB281}" type="slidenum">
              <a:rPr lang="en-US" smtClean="0"/>
              <a:t>‹#›</a:t>
            </a:fld>
            <a:endParaRPr lang="en-US"/>
          </a:p>
        </p:txBody>
      </p:sp>
    </p:spTree>
    <p:extLst>
      <p:ext uri="{BB962C8B-B14F-4D97-AF65-F5344CB8AC3E}">
        <p14:creationId xmlns:p14="http://schemas.microsoft.com/office/powerpoint/2010/main" val="188939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A3EBC7A-30E2-42F4-BF3D-DF8CF950440C}" type="slidenum">
              <a:rPr lang="en-US" altLang="en-US"/>
              <a:pPr eaLnBrk="1" hangingPunct="1"/>
              <a:t>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7A7D55A-93DF-46F4-A8A7-421A545B34C2}"/>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12C182BF-3FAD-469D-8893-6B0B5E3FCE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id="{C274182D-0D15-440F-A0F2-34B24B7065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B2A87A00-2D2A-4754-A131-06FEB7687B7B}" type="slidenum">
              <a:rPr lang="en-US" altLang="en-US"/>
              <a:pPr>
                <a:spcBef>
                  <a:spcPct val="0"/>
                </a:spcBef>
              </a:pPr>
              <a:t>26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EBF7C29-8659-40E3-91B7-0412399AE61B}"/>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BE19C82E-0DE7-44ED-8ED8-8306AD4363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9636" name="Slide Number Placeholder 3">
            <a:extLst>
              <a:ext uri="{FF2B5EF4-FFF2-40B4-BE49-F238E27FC236}">
                <a16:creationId xmlns:a16="http://schemas.microsoft.com/office/drawing/2014/main" id="{C38FA72A-3B2B-43FE-A859-C102CF752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B6C8D26A-C131-4208-B1DB-A7650D605351}" type="slidenum">
              <a:rPr lang="en-US" altLang="en-US"/>
              <a:pPr>
                <a:spcBef>
                  <a:spcPct val="0"/>
                </a:spcBef>
              </a:pPr>
              <a:t>27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EFEBE99E-8034-4D3C-A3EB-1E9E11D2796D}"/>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63381541-C671-4792-88B3-E8F94FFCE5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1684" name="Slide Number Placeholder 3">
            <a:extLst>
              <a:ext uri="{FF2B5EF4-FFF2-40B4-BE49-F238E27FC236}">
                <a16:creationId xmlns:a16="http://schemas.microsoft.com/office/drawing/2014/main" id="{8D5A4060-61BB-4E4A-9834-A28345B729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544DAEA-C245-4216-9443-4DE4D003A917}" type="slidenum">
              <a:rPr lang="en-US" altLang="en-US"/>
              <a:pPr>
                <a:spcBef>
                  <a:spcPct val="0"/>
                </a:spcBef>
              </a:pPr>
              <a:t>28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CF0228D-0842-44EF-80F6-E6D26CBE9AB8}"/>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A225158D-3F93-43D1-A05D-3F681C7D40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3732" name="Slide Number Placeholder 3">
            <a:extLst>
              <a:ext uri="{FF2B5EF4-FFF2-40B4-BE49-F238E27FC236}">
                <a16:creationId xmlns:a16="http://schemas.microsoft.com/office/drawing/2014/main" id="{C697AB7E-9E65-4659-9309-B54A3DDA8B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68AB51C-4D88-4F50-992E-49A90D234187}" type="slidenum">
              <a:rPr lang="en-US" altLang="en-US"/>
              <a:pPr>
                <a:spcBef>
                  <a:spcPct val="0"/>
                </a:spcBef>
              </a:pPr>
              <a:t>29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B9AA1C3-4643-40F4-B740-EC7EEA22AEA2}"/>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2F720F65-6C74-4750-A938-3B32257DFF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7828" name="Slide Number Placeholder 3">
            <a:extLst>
              <a:ext uri="{FF2B5EF4-FFF2-40B4-BE49-F238E27FC236}">
                <a16:creationId xmlns:a16="http://schemas.microsoft.com/office/drawing/2014/main" id="{58690C2D-F468-44C3-A6B1-CA27041661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876417D-152E-417B-B21B-49B9ED549EF6}" type="slidenum">
              <a:rPr lang="en-US" altLang="en-US"/>
              <a:pPr>
                <a:spcBef>
                  <a:spcPct val="0"/>
                </a:spcBef>
              </a:pPr>
              <a:t>30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6250148-6942-4820-B599-08DFE7B94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A92CC17-FC24-449E-A52A-5D6051694877}" type="slidenum">
              <a:rPr lang="en-US" altLang="en-US"/>
              <a:pPr>
                <a:spcBef>
                  <a:spcPct val="0"/>
                </a:spcBef>
              </a:pPr>
              <a:t>31</a:t>
            </a:fld>
            <a:endParaRPr lang="en-US" altLang="en-US"/>
          </a:p>
        </p:txBody>
      </p:sp>
      <p:sp>
        <p:nvSpPr>
          <p:cNvPr id="79875" name="Rectangle 2">
            <a:extLst>
              <a:ext uri="{FF2B5EF4-FFF2-40B4-BE49-F238E27FC236}">
                <a16:creationId xmlns:a16="http://schemas.microsoft.com/office/drawing/2014/main" id="{7EEC385B-7AC5-4815-8577-856B22C4D0B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F7362635-1CEA-4819-88F4-8636C78743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E438C9B-F889-4DEA-83A7-8D8843C398E0}"/>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11333C95-FD80-429C-8922-EFEB16D43D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81924" name="Slide Number Placeholder 3">
            <a:extLst>
              <a:ext uri="{FF2B5EF4-FFF2-40B4-BE49-F238E27FC236}">
                <a16:creationId xmlns:a16="http://schemas.microsoft.com/office/drawing/2014/main" id="{0D9156CC-7CEC-4697-996F-C50E51EB2E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6116A549-12EF-4DAD-B222-92FE65E37EC8}" type="slidenum">
              <a:rPr lang="en-US" altLang="en-US"/>
              <a:pPr>
                <a:spcBef>
                  <a:spcPct val="0"/>
                </a:spcBef>
              </a:pPr>
              <a:t>32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DB1DCBF-2FEC-4D6B-A78F-4B6508505596}"/>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B91AB12E-910F-44F2-A42D-D6EB99A2C4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83972" name="Slide Number Placeholder 3">
            <a:extLst>
              <a:ext uri="{FF2B5EF4-FFF2-40B4-BE49-F238E27FC236}">
                <a16:creationId xmlns:a16="http://schemas.microsoft.com/office/drawing/2014/main" id="{89B912FF-4FCF-4F53-AB2E-3C79A1E49A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69B8BF2-EF6F-4EFC-A06A-42C984A5B151}" type="slidenum">
              <a:rPr lang="en-US" altLang="en-US"/>
              <a:pPr>
                <a:spcBef>
                  <a:spcPct val="0"/>
                </a:spcBef>
              </a:pPr>
              <a:t>33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2021E8F-05F8-42EE-95A5-E179973E16B0}"/>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E2F06FA0-707D-4BB2-9168-D4EB012BC5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86020" name="Slide Number Placeholder 3">
            <a:extLst>
              <a:ext uri="{FF2B5EF4-FFF2-40B4-BE49-F238E27FC236}">
                <a16:creationId xmlns:a16="http://schemas.microsoft.com/office/drawing/2014/main" id="{968485AA-B601-4D26-B759-CF71436B47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2B32FAE-14DD-4B65-A383-E14BE28E0A38}" type="slidenum">
              <a:rPr lang="en-US" altLang="en-US"/>
              <a:pPr>
                <a:spcBef>
                  <a:spcPct val="0"/>
                </a:spcBef>
              </a:pPr>
              <a:t>34</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F9D7236-3598-43CC-9987-9CF3EF7CDB4A}" type="slidenum">
              <a:rPr lang="en-US" altLang="en-US"/>
              <a:pPr eaLnBrk="1" hangingPunct="1"/>
              <a:t>36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EB1AD1C-B9EE-474A-ABFB-13FF6ACC6615}" type="slidenum">
              <a:rPr lang="en-US" altLang="en-US"/>
              <a:pPr eaLnBrk="1" hangingPunct="1"/>
              <a:t>5</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422DFB6-A349-42A9-90CC-065C77AF0EFC}" type="slidenum">
              <a:rPr lang="en-US" altLang="en-US"/>
              <a:pPr eaLnBrk="1" hangingPunct="1"/>
              <a:t>37</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828E778-8823-4C0E-A424-A147CD195D6D}" type="slidenum">
              <a:rPr lang="en-US" altLang="en-US"/>
              <a:pPr eaLnBrk="1" hangingPunct="1"/>
              <a:t>40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151DB21-4F59-4B00-A27B-A75C2F99274B}" type="slidenum">
              <a:rPr lang="en-US" altLang="en-US"/>
              <a:pPr eaLnBrk="1" hangingPunct="1"/>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9EA1D21-DE9C-4B74-B59D-56CEC7C8E1E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561D9781-9B00-4BE2-99E3-98CF669290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1988" name="Slide Number Placeholder 3">
            <a:extLst>
              <a:ext uri="{FF2B5EF4-FFF2-40B4-BE49-F238E27FC236}">
                <a16:creationId xmlns:a16="http://schemas.microsoft.com/office/drawing/2014/main" id="{DA2B49DF-1F4E-4542-9F03-236B5BAC06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E683B8F-9CFF-4F08-909A-9346A92F17B4}" type="slidenum">
              <a:rPr lang="en-US" altLang="en-US"/>
              <a:pPr>
                <a:spcBef>
                  <a:spcPct val="0"/>
                </a:spcBef>
              </a:pPr>
              <a:t>15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23A4F43-5CD2-488C-B96F-F65FEEDAB3B7}"/>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1CAC7488-DEF2-4469-8B33-24B11B9E56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57348" name="Slide Number Placeholder 3">
            <a:extLst>
              <a:ext uri="{FF2B5EF4-FFF2-40B4-BE49-F238E27FC236}">
                <a16:creationId xmlns:a16="http://schemas.microsoft.com/office/drawing/2014/main" id="{CBE9DA22-3AAF-4B08-98D0-82CF0A697C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57238" indent="-2905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65225" indent="-231775">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31950" indent="-231775">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98675" indent="-231775">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55875" indent="-231775"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13075" indent="-231775"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70275" indent="-231775"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27475" indent="-231775"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D4B1CDC-2961-4F7E-AF2D-7570A1481C53}" type="slidenum">
              <a:rPr lang="en-US" altLang="en-US"/>
              <a:pPr>
                <a:spcBef>
                  <a:spcPct val="0"/>
                </a:spcBef>
              </a:pPr>
              <a:t>17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926EB14-AE84-45ED-95D2-7C0290AE02BB}"/>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2E635BA5-53CB-4DC7-994C-65BF9F3451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A3669E07-9945-4E9C-90D5-CD3A819D68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D3EF755-916D-47E4-8069-48E0D6CF5216}" type="slidenum">
              <a:rPr lang="en-US" altLang="en-US"/>
              <a:pPr>
                <a:spcBef>
                  <a:spcPct val="0"/>
                </a:spcBef>
              </a:pPr>
              <a:t>22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74C7886-0A68-475F-97DB-F7C6B4BED64B}"/>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80CDFAB9-8FE5-4099-BDCE-6FB8A57D2A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8676" name="Slide Number Placeholder 3">
            <a:extLst>
              <a:ext uri="{FF2B5EF4-FFF2-40B4-BE49-F238E27FC236}">
                <a16:creationId xmlns:a16="http://schemas.microsoft.com/office/drawing/2014/main" id="{CF4D0C1E-AED1-4765-9976-A09DA79C45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F904A35A-D170-4D14-BFD9-EE11E289D7C6}" type="slidenum">
              <a:rPr lang="en-US" altLang="en-US"/>
              <a:pPr>
                <a:spcBef>
                  <a:spcPct val="0"/>
                </a:spcBef>
              </a:pPr>
              <a:t>23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CCD37D8-7A49-4B8B-9683-A39CF7AA684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6B7780B4-96E3-49AB-AC00-C9FAE4DFEE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74D5BB1F-E394-4FC6-92FB-624C8B5DE6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DC78597-F204-4EC4-82DF-6739BB0B280D}" type="slidenum">
              <a:rPr lang="en-US" altLang="en-US"/>
              <a:pPr>
                <a:spcBef>
                  <a:spcPct val="0"/>
                </a:spcBef>
              </a:pPr>
              <a:t>24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1A1098E-79B8-4B28-A08C-EB75B1146D9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E51D38C2-BD0C-4990-A33D-F40DC98200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4D8B2477-BBB2-4580-9EC6-43D13C3862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94C0F3A-1099-41C3-AFC6-139B7241A902}" type="slidenum">
              <a:rPr lang="en-US" altLang="en-US"/>
              <a:pPr>
                <a:spcBef>
                  <a:spcPct val="0"/>
                </a:spcBef>
              </a:pPr>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827D24-39C0-45FE-9554-75FED1FE1A7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11200749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27D24-39C0-45FE-9554-75FED1FE1A7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6744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F827D24-39C0-45FE-9554-75FED1FE1A74}" type="datetimeFigureOut">
              <a:rPr lang="en-US" smtClean="0"/>
              <a:t>8/1/2020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192572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27D24-39C0-45FE-9554-75FED1FE1A7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101372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F827D24-39C0-45FE-9554-75FED1FE1A74}" type="datetimeFigureOut">
              <a:rPr lang="en-US" smtClean="0"/>
              <a:t>8/1/2020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F391AB-D723-4070-9719-1916AAD743DD}" type="slidenum">
              <a:rPr lang="en-US" smtClean="0"/>
              <a:t>‹#›</a:t>
            </a:fld>
            <a:endParaRPr lang="en-US"/>
          </a:p>
        </p:txBody>
      </p:sp>
    </p:spTree>
    <p:extLst>
      <p:ext uri="{BB962C8B-B14F-4D97-AF65-F5344CB8AC3E}">
        <p14:creationId xmlns:p14="http://schemas.microsoft.com/office/powerpoint/2010/main" val="26105496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827D24-39C0-45FE-9554-75FED1FE1A74}"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246652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827D24-39C0-45FE-9554-75FED1FE1A74}" type="datetimeFigureOut">
              <a:rPr lang="en-US" smtClean="0"/>
              <a:t>8/1/2020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90001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827D24-39C0-45FE-9554-75FED1FE1A74}" type="datetimeFigureOut">
              <a:rPr lang="en-US" smtClean="0"/>
              <a:t>8/1/2020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363414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27D24-39C0-45FE-9554-75FED1FE1A74}" type="datetimeFigureOut">
              <a:rPr lang="en-US" smtClean="0"/>
              <a:t>8/1/2020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143294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827D24-39C0-45FE-9554-75FED1FE1A74}"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426117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827D24-39C0-45FE-9554-75FED1FE1A74}"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391AB-D723-4070-9719-1916AAD743DD}" type="slidenum">
              <a:rPr lang="en-US" smtClean="0"/>
              <a:t>‹#›</a:t>
            </a:fld>
            <a:endParaRPr lang="en-US"/>
          </a:p>
        </p:txBody>
      </p:sp>
    </p:spTree>
    <p:extLst>
      <p:ext uri="{BB962C8B-B14F-4D97-AF65-F5344CB8AC3E}">
        <p14:creationId xmlns:p14="http://schemas.microsoft.com/office/powerpoint/2010/main" val="234957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F827D24-39C0-45FE-9554-75FED1FE1A74}" type="datetimeFigureOut">
              <a:rPr lang="en-US" smtClean="0"/>
              <a:t>8/1/2020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0F391AB-D723-4070-9719-1916AAD743DD}" type="slidenum">
              <a:rPr lang="en-US" smtClean="0"/>
              <a:t>‹#›</a:t>
            </a:fld>
            <a:endParaRPr lang="en-US"/>
          </a:p>
        </p:txBody>
      </p:sp>
    </p:spTree>
    <p:extLst>
      <p:ext uri="{BB962C8B-B14F-4D97-AF65-F5344CB8AC3E}">
        <p14:creationId xmlns:p14="http://schemas.microsoft.com/office/powerpoint/2010/main" val="358797011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1121897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D8309-A62C-4E32-8ECD-04367BB1FFEE}"/>
              </a:ext>
            </a:extLst>
          </p:cNvPr>
          <p:cNvSpPr>
            <a:spLocks noGrp="1"/>
          </p:cNvSpPr>
          <p:nvPr>
            <p:ph type="ctrTitle"/>
          </p:nvPr>
        </p:nvSpPr>
        <p:spPr>
          <a:xfrm>
            <a:off x="365759" y="1693334"/>
            <a:ext cx="8821199" cy="3471334"/>
          </a:xfrm>
        </p:spPr>
        <p:txBody>
          <a:bodyPr anchor="ctr">
            <a:normAutofit/>
          </a:bodyPr>
          <a:lstStyle/>
          <a:p>
            <a:pPr algn="l"/>
            <a:r>
              <a:rPr lang="en-US" sz="8000"/>
              <a:t>The Interwar Years</a:t>
            </a:r>
          </a:p>
        </p:txBody>
      </p:sp>
      <p:sp>
        <p:nvSpPr>
          <p:cNvPr id="3" name="Subtitle 2">
            <a:extLst>
              <a:ext uri="{FF2B5EF4-FFF2-40B4-BE49-F238E27FC236}">
                <a16:creationId xmlns:a16="http://schemas.microsoft.com/office/drawing/2014/main" id="{4C5FB866-DE1C-4825-8481-474F4CD15E91}"/>
              </a:ext>
            </a:extLst>
          </p:cNvPr>
          <p:cNvSpPr>
            <a:spLocks noGrp="1"/>
          </p:cNvSpPr>
          <p:nvPr>
            <p:ph type="subTitle" idx="1"/>
          </p:nvPr>
        </p:nvSpPr>
        <p:spPr>
          <a:xfrm>
            <a:off x="1524000" y="5660219"/>
            <a:ext cx="9144000" cy="762635"/>
          </a:xfrm>
        </p:spPr>
        <p:txBody>
          <a:bodyPr>
            <a:normAutofit/>
          </a:bodyPr>
          <a:lstStyle/>
          <a:p>
            <a:pPr algn="r"/>
            <a:endParaRPr lang="en-US" sz="2800" dirty="0"/>
          </a:p>
        </p:txBody>
      </p:sp>
    </p:spTree>
    <p:extLst>
      <p:ext uri="{BB962C8B-B14F-4D97-AF65-F5344CB8AC3E}">
        <p14:creationId xmlns:p14="http://schemas.microsoft.com/office/powerpoint/2010/main" val="78948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02919" y="284176"/>
            <a:ext cx="9784080" cy="1508760"/>
          </a:xfrm>
        </p:spPr>
        <p:txBody>
          <a:bodyPr>
            <a:normAutofit/>
          </a:bodyPr>
          <a:lstStyle/>
          <a:p>
            <a:pPr eaLnBrk="1" hangingPunct="1"/>
            <a:r>
              <a:rPr lang="en-US" altLang="en-US" dirty="0"/>
              <a:t>Fighting for Independence</a:t>
            </a:r>
          </a:p>
        </p:txBody>
      </p:sp>
      <p:pic>
        <p:nvPicPr>
          <p:cNvPr id="17415" name="Picture 7" descr="Image result for jomo kenyatta"/>
          <p:cNvPicPr>
            <a:picLocks noChangeAspect="1" noChangeArrowheads="1"/>
          </p:cNvPicPr>
          <p:nvPr/>
        </p:nvPicPr>
        <p:blipFill rotWithShape="1">
          <a:blip r:embed="rId3">
            <a:extLst>
              <a:ext uri="{28A0092B-C50C-407E-A947-70E740481C1C}">
                <a14:useLocalDpi xmlns:a14="http://schemas.microsoft.com/office/drawing/2010/main" val="0"/>
              </a:ext>
            </a:extLst>
          </a:blip>
          <a:srcRect r="2" b="18242"/>
          <a:stretch/>
        </p:blipFill>
        <p:spPr bwMode="auto">
          <a:xfrm>
            <a:off x="483" y="1822028"/>
            <a:ext cx="4342417" cy="5035972"/>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noChangeArrowheads="1"/>
          </p:cNvSpPr>
          <p:nvPr>
            <p:ph idx="1"/>
          </p:nvPr>
        </p:nvSpPr>
        <p:spPr>
          <a:xfrm>
            <a:off x="4772025" y="2011680"/>
            <a:ext cx="6524625" cy="4206240"/>
          </a:xfrm>
        </p:spPr>
        <p:txBody>
          <a:bodyPr>
            <a:normAutofit/>
          </a:bodyPr>
          <a:lstStyle/>
          <a:p>
            <a:pPr eaLnBrk="1" hangingPunct="1"/>
            <a:r>
              <a:rPr lang="en-US" altLang="en-US" dirty="0"/>
              <a:t>Often influenced by education, experiences abroad during the War </a:t>
            </a:r>
          </a:p>
          <a:p>
            <a:r>
              <a:rPr lang="en-US" altLang="en-US" dirty="0"/>
              <a:t>Moved to create modern nation-states in Africa</a:t>
            </a:r>
          </a:p>
          <a:p>
            <a:r>
              <a:rPr lang="en-US" altLang="en-US" dirty="0"/>
              <a:t>Resistance to independence movements from European colonizers. </a:t>
            </a:r>
          </a:p>
          <a:p>
            <a:pPr lvl="1"/>
            <a:r>
              <a:rPr lang="en-US" altLang="en-US" dirty="0"/>
              <a:t>One exception to this was Egypt which was granted Independence in the inter-war years</a:t>
            </a:r>
          </a:p>
          <a:p>
            <a:r>
              <a:rPr lang="en-US" altLang="en-US" dirty="0" err="1">
                <a:ea typeface="Arial" panose="020B0604020202020204" pitchFamily="34" charset="0"/>
              </a:rPr>
              <a:t>Jomo</a:t>
            </a:r>
            <a:r>
              <a:rPr lang="en-US" altLang="en-US" dirty="0">
                <a:ea typeface="Arial" panose="020B0604020202020204" pitchFamily="34" charset="0"/>
              </a:rPr>
              <a:t> Kenyatta (1895–1978), Kenyan nationalist</a:t>
            </a:r>
          </a:p>
          <a:p>
            <a:pPr lvl="1"/>
            <a:r>
              <a:rPr lang="en-US" altLang="en-US" dirty="0"/>
              <a:t>Became a vocal supporter of independence and pan-Africanism. Compared imperialism to fascism. </a:t>
            </a:r>
          </a:p>
          <a:p>
            <a:pPr marL="0" indent="0" eaLnBrk="1" hangingPunct="1">
              <a:buNone/>
            </a:pPr>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r>
              <a:rPr lang="en-US" dirty="0"/>
              <a:t>Pan-Africanism</a:t>
            </a:r>
          </a:p>
        </p:txBody>
      </p:sp>
      <p:pic>
        <p:nvPicPr>
          <p:cNvPr id="65540" name="Picture 4" descr="Image result for Marcus Garvey"/>
          <p:cNvPicPr>
            <a:picLocks noChangeAspect="1" noChangeArrowheads="1"/>
          </p:cNvPicPr>
          <p:nvPr/>
        </p:nvPicPr>
        <p:blipFill rotWithShape="1">
          <a:blip r:embed="rId2">
            <a:extLst>
              <a:ext uri="{28A0092B-C50C-407E-A947-70E740481C1C}">
                <a14:useLocalDpi xmlns:a14="http://schemas.microsoft.com/office/drawing/2010/main" val="0"/>
              </a:ext>
            </a:extLst>
          </a:blip>
          <a:srcRect r="-1" b="10411"/>
          <a:stretch/>
        </p:blipFill>
        <p:spPr bwMode="auto">
          <a:xfrm>
            <a:off x="483" y="1822028"/>
            <a:ext cx="4342417" cy="50359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72025" y="2011680"/>
            <a:ext cx="6524625" cy="4206240"/>
          </a:xfrm>
        </p:spPr>
        <p:txBody>
          <a:bodyPr>
            <a:normAutofit/>
          </a:bodyPr>
          <a:lstStyle/>
          <a:p>
            <a:r>
              <a:rPr lang="en-US" altLang="en-US" b="1" dirty="0"/>
              <a:t>Marcus Garvey </a:t>
            </a:r>
            <a:r>
              <a:rPr lang="en-US" altLang="en-US" dirty="0"/>
              <a:t>(Jamaica, 1887–1940)</a:t>
            </a:r>
          </a:p>
          <a:p>
            <a:pPr lvl="1"/>
            <a:r>
              <a:rPr lang="ja-JP" altLang="en-US" dirty="0">
                <a:ea typeface="MS PGothic" panose="020B0600070205080204" pitchFamily="34" charset="-128"/>
              </a:rPr>
              <a:t>“</a:t>
            </a:r>
            <a:r>
              <a:rPr lang="en-US" altLang="ja-JP" dirty="0">
                <a:ea typeface="MS PGothic" panose="020B0600070205080204" pitchFamily="34" charset="-128"/>
              </a:rPr>
              <a:t>Back to Africa</a:t>
            </a:r>
            <a:r>
              <a:rPr lang="ja-JP" altLang="en-US" dirty="0">
                <a:ea typeface="MS PGothic" panose="020B0600070205080204" pitchFamily="34" charset="-128"/>
              </a:rPr>
              <a:t>”</a:t>
            </a:r>
            <a:endParaRPr lang="en-US" altLang="ja-JP" dirty="0">
              <a:ea typeface="MS PGothic" panose="020B0600070205080204" pitchFamily="34" charset="-128"/>
            </a:endParaRPr>
          </a:p>
          <a:p>
            <a:pPr lvl="1"/>
            <a:endParaRPr lang="en-US" altLang="en-US" dirty="0">
              <a:ea typeface="MS PGothic" panose="020B0600070205080204" pitchFamily="34" charset="-128"/>
            </a:endParaRPr>
          </a:p>
          <a:p>
            <a:pPr marL="0" lvl="1" indent="0">
              <a:buNone/>
            </a:pPr>
            <a:r>
              <a:rPr lang="en-US" altLang="en-US" dirty="0">
                <a:ea typeface="MS PGothic" panose="020B0600070205080204" pitchFamily="34" charset="-128"/>
                <a:sym typeface="Wingdings" panose="05000000000000000000" pitchFamily="2" charset="2"/>
              </a:rPr>
              <a:t> </a:t>
            </a:r>
            <a:r>
              <a:rPr lang="en-US" b="1" i="1" dirty="0"/>
              <a:t>Universal Negro Improvement Association</a:t>
            </a:r>
            <a:r>
              <a:rPr lang="en-US" i="1" dirty="0"/>
              <a:t>, 1914</a:t>
            </a:r>
          </a:p>
          <a:p>
            <a:pPr lvl="1"/>
            <a:r>
              <a:rPr lang="en-US" dirty="0"/>
              <a:t>Millions of members around the world:</a:t>
            </a:r>
          </a:p>
          <a:p>
            <a:pPr marL="0" lvl="1" indent="0">
              <a:buNone/>
            </a:pPr>
            <a:r>
              <a:rPr lang="en-US" dirty="0"/>
              <a:t>            --promoted race pride, </a:t>
            </a:r>
          </a:p>
          <a:p>
            <a:pPr marL="0" lvl="1" indent="0">
              <a:buNone/>
            </a:pPr>
            <a:r>
              <a:rPr lang="en-US" dirty="0"/>
              <a:t>            --economic self-sufficiency in the black community, </a:t>
            </a:r>
          </a:p>
          <a:p>
            <a:pPr marL="0" lvl="1" indent="0">
              <a:buNone/>
            </a:pPr>
            <a:r>
              <a:rPr lang="en-US" dirty="0"/>
              <a:t>            --and pan-Africanism more broadly</a:t>
            </a:r>
          </a:p>
          <a:p>
            <a:pPr marL="0" lvl="1" indent="0">
              <a:buNone/>
            </a:pPr>
            <a:endParaRPr lang="en-US" dirty="0"/>
          </a:p>
          <a:p>
            <a:pPr marL="0" lvl="1" indent="0">
              <a:buNone/>
            </a:pPr>
            <a:endParaRPr lang="en-US" dirty="0"/>
          </a:p>
          <a:p>
            <a:pPr marL="0" lvl="1" indent="0">
              <a:buNone/>
            </a:pPr>
            <a:r>
              <a:rPr lang="en-US" dirty="0"/>
              <a:t>Garvey linked Pan-Africanism with industrialization and modernization</a:t>
            </a:r>
          </a:p>
          <a:p>
            <a:pPr lvl="1"/>
            <a:endParaRPr lang="en-US" altLang="en-US" dirty="0">
              <a:ea typeface="Arial" panose="020B0604020202020204" pitchFamily="34" charset="0"/>
            </a:endParaRPr>
          </a:p>
          <a:p>
            <a:endParaRPr lang="en-US" dirty="0"/>
          </a:p>
        </p:txBody>
      </p:sp>
    </p:spTree>
    <p:extLst>
      <p:ext uri="{BB962C8B-B14F-4D97-AF65-F5344CB8AC3E}">
        <p14:creationId xmlns:p14="http://schemas.microsoft.com/office/powerpoint/2010/main" val="384966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748C4-70E0-4606-82FB-4B6B5F4E6C1A}"/>
              </a:ext>
            </a:extLst>
          </p:cNvPr>
          <p:cNvSpPr txBox="1"/>
          <p:nvPr/>
        </p:nvSpPr>
        <p:spPr>
          <a:xfrm>
            <a:off x="-47321" y="360376"/>
            <a:ext cx="4991100" cy="1508760"/>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4000" cap="all" dirty="0">
                <a:solidFill>
                  <a:schemeClr val="bg2"/>
                </a:solidFill>
                <a:latin typeface="+mj-lt"/>
                <a:ea typeface="+mj-ea"/>
                <a:cs typeface="+mj-cs"/>
              </a:rPr>
              <a:t>Industrialization in Africa</a:t>
            </a:r>
          </a:p>
        </p:txBody>
      </p:sp>
      <p:sp>
        <p:nvSpPr>
          <p:cNvPr id="6" name="Content Placeholder 5"/>
          <p:cNvSpPr>
            <a:spLocks noGrp="1"/>
          </p:cNvSpPr>
          <p:nvPr>
            <p:ph idx="1"/>
          </p:nvPr>
        </p:nvSpPr>
        <p:spPr>
          <a:xfrm>
            <a:off x="634277" y="2011680"/>
            <a:ext cx="3676678" cy="4206240"/>
          </a:xfrm>
          <a:prstGeom prst="rect">
            <a:avLst/>
          </a:prstGeom>
        </p:spPr>
        <p:txBody>
          <a:bodyPr vert="horz" lIns="91440" tIns="45720" rIns="91440" bIns="45720" rtlCol="0">
            <a:normAutofit/>
          </a:bodyPr>
          <a:lstStyle/>
          <a:p>
            <a:pPr marL="0" indent="0">
              <a:buNone/>
            </a:pPr>
            <a:r>
              <a:rPr lang="en-US" sz="1800" dirty="0"/>
              <a:t>“In countries like Liberia railroads must be built. Industrial plants must go up if the race is to rise in greatness. Are you prepared to do your part? Men, can you be a commercial power by bowing at the footstools of other races? Can you become and industrial power by giving all energy and wealth to other races? The answer is No. But you can become a great commercial and industrial power by amassing and pooling your own industries and forming your own commercial enterprises...”			-Garvey, 1920</a:t>
            </a:r>
          </a:p>
        </p:txBody>
      </p:sp>
      <p:sp>
        <p:nvSpPr>
          <p:cNvPr id="12" name="Rectangle 11">
            <a:extLst>
              <a:ext uri="{FF2B5EF4-FFF2-40B4-BE49-F238E27FC236}">
                <a16:creationId xmlns:a16="http://schemas.microsoft.com/office/drawing/2014/main" id="{2EA7C9D2-294E-4B1D-9700-BA3D38743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2" descr="https://upload.wikimedia.org/wikipedia/commons/thumb/c/ca/Black_Star_Line_Stock.jpg/1280px-Black_Star_Line_Stock.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62368" y="981236"/>
            <a:ext cx="6283602" cy="485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0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381668" y="1126067"/>
            <a:ext cx="6605331" cy="4605866"/>
          </a:xfrm>
        </p:spPr>
        <p:txBody>
          <a:bodyPr anchor="ctr">
            <a:normAutofit/>
          </a:bodyPr>
          <a:lstStyle/>
          <a:p>
            <a:pPr marL="0" indent="0">
              <a:buNone/>
            </a:pPr>
            <a:r>
              <a:rPr lang="en-US" sz="2400" dirty="0">
                <a:solidFill>
                  <a:schemeClr val="tx2"/>
                </a:solidFill>
              </a:rPr>
              <a:t>Foreign interventions and imperialist attitudes remained high throughout much of the inter-war years. Despite this, growing challenges to capitalistic imperialism increased and challenged the standing world order which was dominated by Euro-American interests. Nationalism spurred independence movements around the globe and the failures of capitalism (Great Depression and colonialism) caused many to seek out alternative forms of government. </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723432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343C326-A55B-48C9-AC97-417D5349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501FCF7-E87F-4547-85A4-3D389BAABD52}"/>
              </a:ext>
            </a:extLst>
          </p:cNvPr>
          <p:cNvSpPr>
            <a:spLocks noGrp="1"/>
          </p:cNvSpPr>
          <p:nvPr>
            <p:ph type="title"/>
          </p:nvPr>
        </p:nvSpPr>
        <p:spPr>
          <a:xfrm>
            <a:off x="365759" y="1693334"/>
            <a:ext cx="8821199" cy="3471334"/>
          </a:xfrm>
        </p:spPr>
        <p:txBody>
          <a:bodyPr vert="horz" lIns="91440" tIns="45720" rIns="91440" bIns="45720" rtlCol="0" anchor="ctr">
            <a:normAutofit/>
          </a:bodyPr>
          <a:lstStyle/>
          <a:p>
            <a:pPr algn="l">
              <a:defRPr/>
            </a:pPr>
            <a:r>
              <a:rPr lang="en-US" sz="8000">
                <a:solidFill>
                  <a:schemeClr val="bg2"/>
                </a:solidFill>
              </a:rPr>
              <a:t>The Great Depression</a:t>
            </a:r>
          </a:p>
        </p:txBody>
      </p:sp>
      <p:sp>
        <p:nvSpPr>
          <p:cNvPr id="7" name="Text Placeholder 6">
            <a:extLst>
              <a:ext uri="{FF2B5EF4-FFF2-40B4-BE49-F238E27FC236}">
                <a16:creationId xmlns:a16="http://schemas.microsoft.com/office/drawing/2014/main" id="{426C30F0-9FDE-46FD-A778-FF082614E6F8}"/>
              </a:ext>
            </a:extLst>
          </p:cNvPr>
          <p:cNvSpPr>
            <a:spLocks noGrp="1"/>
          </p:cNvSpPr>
          <p:nvPr>
            <p:ph type="body" idx="1"/>
          </p:nvPr>
        </p:nvSpPr>
        <p:spPr>
          <a:xfrm>
            <a:off x="1524000" y="5660219"/>
            <a:ext cx="9144000" cy="762635"/>
          </a:xfrm>
        </p:spPr>
        <p:txBody>
          <a:bodyPr vert="horz" lIns="91440" tIns="45720" rIns="91440" bIns="45720" rtlCol="0">
            <a:normAutofit/>
          </a:bodyPr>
          <a:lstStyle/>
          <a:p>
            <a:pPr algn="r">
              <a:defRPr/>
            </a:pPr>
            <a:r>
              <a:rPr lang="en-US" sz="2800">
                <a:solidFill>
                  <a:schemeClr val="tx1"/>
                </a:solidFill>
              </a:rPr>
              <a:t>Economics in the inter-war years</a:t>
            </a:r>
          </a:p>
        </p:txBody>
      </p:sp>
      <p:sp>
        <p:nvSpPr>
          <p:cNvPr id="37892" name="Slide Number Placeholder 4">
            <a:extLst>
              <a:ext uri="{FF2B5EF4-FFF2-40B4-BE49-F238E27FC236}">
                <a16:creationId xmlns:a16="http://schemas.microsoft.com/office/drawing/2014/main" id="{728E58D2-62F8-4534-A9FD-E17F38EB415E}"/>
              </a:ext>
            </a:extLst>
          </p:cNvPr>
          <p:cNvSpPr>
            <a:spLocks noGrp="1" noChangeArrowheads="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45720" tIns="45720" rIns="91440" bIns="45720" rtlCol="0" anchor="ct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spcAft>
                <a:spcPts val="600"/>
              </a:spcAft>
            </a:pPr>
            <a:fld id="{A74AEEFF-3F80-4046-84BF-003D206144A1}" type="slidenum">
              <a:rPr lang="en-US" altLang="en-US">
                <a:latin typeface="+mn-lt"/>
              </a:rPr>
              <a:pPr>
                <a:spcAft>
                  <a:spcPts val="600"/>
                </a:spcAft>
              </a:pPr>
              <a:t>14</a:t>
            </a:fld>
            <a:endParaRPr lang="en-US" altLang="en-US">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a:extLst>
              <a:ext uri="{FF2B5EF4-FFF2-40B4-BE49-F238E27FC236}">
                <a16:creationId xmlns:a16="http://schemas.microsoft.com/office/drawing/2014/main" id="{EFC2A302-4D46-403C-81E5-5DC61AA38D85}"/>
              </a:ext>
            </a:extLst>
          </p:cNvPr>
          <p:cNvSpPr>
            <a:spLocks noGrp="1" noChangeArrowheads="1"/>
          </p:cNvSpPr>
          <p:nvPr>
            <p:ph type="title"/>
          </p:nvPr>
        </p:nvSpPr>
        <p:spPr>
          <a:xfrm>
            <a:off x="643467" y="1325880"/>
            <a:ext cx="3089437" cy="4206240"/>
          </a:xfrm>
        </p:spPr>
        <p:txBody>
          <a:bodyPr>
            <a:normAutofit/>
          </a:bodyPr>
          <a:lstStyle/>
          <a:p>
            <a:pPr algn="r">
              <a:defRPr/>
            </a:pPr>
            <a:r>
              <a:rPr lang="en-US" altLang="en-US" sz="3200">
                <a:solidFill>
                  <a:schemeClr val="tx2"/>
                </a:solidFill>
              </a:rPr>
              <a:t>War debts</a:t>
            </a:r>
          </a:p>
        </p:txBody>
      </p:sp>
      <p:sp>
        <p:nvSpPr>
          <p:cNvPr id="76" name="Rectangle 75">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0963" name="Rectangle 3">
            <a:extLst>
              <a:ext uri="{FF2B5EF4-FFF2-40B4-BE49-F238E27FC236}">
                <a16:creationId xmlns:a16="http://schemas.microsoft.com/office/drawing/2014/main" id="{20B3D4CE-86D1-44A0-94A0-B98FB200313E}"/>
              </a:ext>
            </a:extLst>
          </p:cNvPr>
          <p:cNvSpPr>
            <a:spLocks noGrp="1" noChangeArrowheads="1"/>
          </p:cNvSpPr>
          <p:nvPr>
            <p:ph idx="1"/>
          </p:nvPr>
        </p:nvSpPr>
        <p:spPr>
          <a:xfrm>
            <a:off x="4381668" y="1126067"/>
            <a:ext cx="6605331" cy="4605866"/>
          </a:xfrm>
        </p:spPr>
        <p:txBody>
          <a:bodyPr anchor="ctr">
            <a:normAutofit/>
          </a:bodyPr>
          <a:lstStyle/>
          <a:p>
            <a:pPr marL="0" indent="0">
              <a:buNone/>
            </a:pPr>
            <a:r>
              <a:rPr lang="en-US" altLang="en-US" sz="1800" dirty="0">
                <a:latin typeface="Verdana" panose="020B0604030504040204" pitchFamily="34" charset="0"/>
              </a:rPr>
              <a:t>In the aftermath of World War I, the world’s economies were disrupted</a:t>
            </a:r>
          </a:p>
          <a:p>
            <a:pPr marL="0" indent="0">
              <a:buNone/>
            </a:pPr>
            <a:endParaRPr lang="en-US" altLang="en-US" sz="1800" dirty="0">
              <a:solidFill>
                <a:schemeClr val="tx2"/>
              </a:solidFill>
            </a:endParaRPr>
          </a:p>
          <a:p>
            <a:r>
              <a:rPr lang="en-US" altLang="en-US" sz="1800" dirty="0">
                <a:solidFill>
                  <a:schemeClr val="tx2"/>
                </a:solidFill>
              </a:rPr>
              <a:t>Austria and Germany borrowed money from US to pay war debts to France and England </a:t>
            </a:r>
          </a:p>
          <a:p>
            <a:r>
              <a:rPr lang="en-US" altLang="en-US" sz="1800" dirty="0">
                <a:solidFill>
                  <a:schemeClr val="tx2"/>
                </a:solidFill>
              </a:rPr>
              <a:t>France, England dependent on those payments to pay debts owed to U.S. for WWI</a:t>
            </a:r>
          </a:p>
          <a:p>
            <a:r>
              <a:rPr lang="en-US" altLang="en-US" sz="1800" dirty="0">
                <a:solidFill>
                  <a:schemeClr val="tx2"/>
                </a:solidFill>
              </a:rPr>
              <a:t>System dependent on flow of cash from U.S.</a:t>
            </a:r>
          </a:p>
          <a:p>
            <a:r>
              <a:rPr lang="en-US" altLang="en-US" sz="1800" dirty="0">
                <a:solidFill>
                  <a:schemeClr val="tx2"/>
                </a:solidFill>
              </a:rPr>
              <a:t>US investors began to pull out in 1928</a:t>
            </a:r>
          </a:p>
        </p:txBody>
      </p:sp>
      <p:sp>
        <p:nvSpPr>
          <p:cNvPr id="80" name="Rectangle 79">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64" name="Slide Number Placeholder 5">
            <a:extLst>
              <a:ext uri="{FF2B5EF4-FFF2-40B4-BE49-F238E27FC236}">
                <a16:creationId xmlns:a16="http://schemas.microsoft.com/office/drawing/2014/main" id="{ECC7FB3B-2E52-4A13-A1D9-210196C43C22}"/>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EFD99679-8629-417F-BBA0-6E7AFD63A7D0}" type="slidenum">
              <a:rPr lang="en-US" altLang="en-US" sz="1700">
                <a:solidFill>
                  <a:schemeClr val="bg1"/>
                </a:solidFill>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15</a:t>
            </a:fld>
            <a:endParaRPr lang="en-US" altLang="en-US" sz="1700">
              <a:solidFill>
                <a:schemeClr val="bg1"/>
              </a:solidFill>
              <a:latin typeface="Times New Roman" panose="02020603050405020304" pitchFamily="18" charset="0"/>
              <a:ea typeface="MS PGothic" panose="020B0600070205080204" pitchFamily="34" charset="-128"/>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9205D-A932-4E73-8868-E242F4D0E90C}"/>
              </a:ext>
            </a:extLst>
          </p:cNvPr>
          <p:cNvSpPr>
            <a:spLocks noGrp="1"/>
          </p:cNvSpPr>
          <p:nvPr>
            <p:ph type="title"/>
          </p:nvPr>
        </p:nvSpPr>
        <p:spPr>
          <a:xfrm>
            <a:off x="621437" y="284176"/>
            <a:ext cx="10365562" cy="1508760"/>
          </a:xfrm>
        </p:spPr>
        <p:txBody>
          <a:bodyPr>
            <a:normAutofit/>
          </a:bodyPr>
          <a:lstStyle/>
          <a:p>
            <a:r>
              <a:rPr lang="en-US" dirty="0"/>
              <a:t>Agricultural surpluses, </a:t>
            </a:r>
            <a:br>
              <a:rPr lang="en-US" dirty="0"/>
            </a:br>
            <a:r>
              <a:rPr lang="en-US" dirty="0"/>
              <a:t>Stock Market crash</a:t>
            </a:r>
          </a:p>
        </p:txBody>
      </p:sp>
      <p:sp>
        <p:nvSpPr>
          <p:cNvPr id="5" name="Content Placeholder 4">
            <a:extLst>
              <a:ext uri="{FF2B5EF4-FFF2-40B4-BE49-F238E27FC236}">
                <a16:creationId xmlns:a16="http://schemas.microsoft.com/office/drawing/2014/main" id="{2345A281-FB90-4E8F-A5C0-EA83E425245B}"/>
              </a:ext>
            </a:extLst>
          </p:cNvPr>
          <p:cNvSpPr>
            <a:spLocks noGrp="1"/>
          </p:cNvSpPr>
          <p:nvPr>
            <p:ph idx="1"/>
          </p:nvPr>
        </p:nvSpPr>
        <p:spPr>
          <a:xfrm>
            <a:off x="621437" y="2041864"/>
            <a:ext cx="6845123" cy="4176056"/>
          </a:xfrm>
        </p:spPr>
        <p:txBody>
          <a:bodyPr>
            <a:normAutofit fontScale="92500"/>
          </a:bodyPr>
          <a:lstStyle/>
          <a:p>
            <a:pPr marL="0" indent="0">
              <a:lnSpc>
                <a:spcPct val="100000"/>
              </a:lnSpc>
              <a:spcBef>
                <a:spcPct val="50000"/>
              </a:spcBef>
              <a:buClrTx/>
              <a:buSzPct val="150000"/>
              <a:buNone/>
            </a:pPr>
            <a:endParaRPr lang="en-US" altLang="en-US" dirty="0">
              <a:latin typeface="Verdana" panose="020B0604030504040204" pitchFamily="34" charset="0"/>
            </a:endParaRPr>
          </a:p>
          <a:p>
            <a:pPr marL="0" indent="0">
              <a:lnSpc>
                <a:spcPct val="100000"/>
              </a:lnSpc>
              <a:spcBef>
                <a:spcPct val="50000"/>
              </a:spcBef>
              <a:buClrTx/>
              <a:buSzPct val="150000"/>
              <a:buNone/>
            </a:pPr>
            <a:r>
              <a:rPr lang="en-US" altLang="en-US" dirty="0"/>
              <a:t>Agricultural surpluses in the 1920s contributed to extremely low prices on staples such as wheat causing farms to go into foreclosure.</a:t>
            </a:r>
          </a:p>
          <a:p>
            <a:pPr marL="0" indent="0">
              <a:lnSpc>
                <a:spcPct val="100000"/>
              </a:lnSpc>
              <a:spcBef>
                <a:spcPct val="50000"/>
              </a:spcBef>
              <a:buClrTx/>
              <a:buSzPct val="150000"/>
              <a:buNone/>
            </a:pPr>
            <a:r>
              <a:rPr lang="en-US" altLang="en-US" dirty="0"/>
              <a:t>In 1929 the stock market crashed in the US, causing a wave of bank closures around the globe.</a:t>
            </a:r>
          </a:p>
          <a:p>
            <a:pPr marL="0" indent="0">
              <a:lnSpc>
                <a:spcPct val="100000"/>
              </a:lnSpc>
              <a:spcBef>
                <a:spcPct val="50000"/>
              </a:spcBef>
              <a:buClrTx/>
              <a:buSzPct val="150000"/>
              <a:buNone/>
            </a:pPr>
            <a:r>
              <a:rPr lang="en-US" altLang="en-US" dirty="0"/>
              <a:t>U.S. restrictive tariff policies worsened the </a:t>
            </a:r>
            <a:r>
              <a:rPr lang="en-US" altLang="en-US" dirty="0" err="1"/>
              <a:t>depression</a:t>
            </a:r>
            <a:r>
              <a:rPr lang="en-US" altLang="en-US" dirty="0" err="1">
                <a:sym typeface="Wingdings" panose="05000000000000000000" pitchFamily="2" charset="2"/>
              </a:rPr>
              <a:t></a:t>
            </a:r>
            <a:r>
              <a:rPr lang="en-US" altLang="en-US" dirty="0" err="1"/>
              <a:t>Across</a:t>
            </a:r>
            <a:r>
              <a:rPr lang="en-US" altLang="en-US" dirty="0"/>
              <a:t> the industrialized world, economies collapsed.</a:t>
            </a:r>
          </a:p>
          <a:p>
            <a:pPr marL="0" indent="0">
              <a:lnSpc>
                <a:spcPct val="100000"/>
              </a:lnSpc>
              <a:spcBef>
                <a:spcPct val="50000"/>
              </a:spcBef>
              <a:buClrTx/>
              <a:buSzPct val="150000"/>
              <a:buNone/>
            </a:pPr>
            <a:r>
              <a:rPr lang="en-US" altLang="en-US" dirty="0"/>
              <a:t>Subsequent inventory surpluses led to layoffs; layoffs meant less demand for products because fewer consumers. </a:t>
            </a:r>
          </a:p>
          <a:p>
            <a:pPr marL="0" indent="0">
              <a:lnSpc>
                <a:spcPct val="100000"/>
              </a:lnSpc>
              <a:spcBef>
                <a:spcPct val="50000"/>
              </a:spcBef>
              <a:buClrTx/>
              <a:buSzPct val="150000"/>
              <a:buNone/>
            </a:pPr>
            <a:endParaRPr lang="en-US" altLang="en-US" dirty="0"/>
          </a:p>
          <a:p>
            <a:pPr marL="0" indent="0">
              <a:lnSpc>
                <a:spcPct val="100000"/>
              </a:lnSpc>
              <a:spcBef>
                <a:spcPct val="50000"/>
              </a:spcBef>
              <a:buClrTx/>
              <a:buSzPct val="150000"/>
              <a:buNone/>
            </a:pPr>
            <a:endParaRPr lang="en-US" altLang="en-US" dirty="0">
              <a:latin typeface="Verdana" panose="020B0604030504040204" pitchFamily="34" charset="0"/>
            </a:endParaRPr>
          </a:p>
          <a:p>
            <a:endParaRPr lang="en-US" dirty="0"/>
          </a:p>
        </p:txBody>
      </p:sp>
      <p:pic>
        <p:nvPicPr>
          <p:cNvPr id="6" name="Picture 5" descr="german-breadline">
            <a:extLst>
              <a:ext uri="{FF2B5EF4-FFF2-40B4-BE49-F238E27FC236}">
                <a16:creationId xmlns:a16="http://schemas.microsoft.com/office/drawing/2014/main" id="{414E1053-26AA-4AF7-9694-FEEA7CD7B8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2920"/>
          <a:stretch/>
        </p:blipFill>
        <p:spPr bwMode="auto">
          <a:xfrm>
            <a:off x="7847215" y="4339166"/>
            <a:ext cx="4342220" cy="25188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japanese famine">
            <a:extLst>
              <a:ext uri="{FF2B5EF4-FFF2-40B4-BE49-F238E27FC236}">
                <a16:creationId xmlns:a16="http://schemas.microsoft.com/office/drawing/2014/main" id="{698BCD77-63AD-4E12-9AA2-B8474FD8DE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0" b="10922"/>
          <a:stretch/>
        </p:blipFill>
        <p:spPr bwMode="auto">
          <a:xfrm>
            <a:off x="7847215" y="1820334"/>
            <a:ext cx="4342220" cy="25462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44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D4FD20FA-D55B-4631-9BA9-9D270AFB6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48" name="Rectangle 8">
            <a:extLst>
              <a:ext uri="{FF2B5EF4-FFF2-40B4-BE49-F238E27FC236}">
                <a16:creationId xmlns:a16="http://schemas.microsoft.com/office/drawing/2014/main" id="{EC1FCD78-EC70-43B3-9644-285A319E45AB}"/>
              </a:ext>
            </a:extLst>
          </p:cNvPr>
          <p:cNvSpPr>
            <a:spLocks noChangeArrowheads="1"/>
          </p:cNvSpPr>
          <p:nvPr/>
        </p:nvSpPr>
        <p:spPr bwMode="auto">
          <a:xfrm>
            <a:off x="7865806" y="2194560"/>
            <a:ext cx="4001729" cy="17393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ctr" defTabSz="914400">
              <a:lnSpc>
                <a:spcPct val="80000"/>
              </a:lnSpc>
              <a:spcBef>
                <a:spcPct val="0"/>
              </a:spcBef>
              <a:spcAft>
                <a:spcPts val="600"/>
              </a:spcAft>
              <a:buClrTx/>
              <a:buNone/>
            </a:pPr>
            <a:r>
              <a:rPr lang="en-US" altLang="en-US" sz="3000" b="1" cap="all" spc="150" dirty="0">
                <a:solidFill>
                  <a:schemeClr val="bg2"/>
                </a:solidFill>
                <a:latin typeface="+mj-lt"/>
                <a:ea typeface="+mj-ea"/>
                <a:cs typeface="+mj-cs"/>
              </a:rPr>
              <a:t>Change in economic indicators </a:t>
            </a:r>
          </a:p>
          <a:p>
            <a:pPr algn="ctr" defTabSz="914400">
              <a:lnSpc>
                <a:spcPct val="80000"/>
              </a:lnSpc>
              <a:spcBef>
                <a:spcPct val="0"/>
              </a:spcBef>
              <a:spcAft>
                <a:spcPts val="600"/>
              </a:spcAft>
              <a:buClrTx/>
              <a:buNone/>
            </a:pPr>
            <a:r>
              <a:rPr lang="en-US" altLang="en-US" sz="3000" b="1" cap="all" spc="150" dirty="0">
                <a:solidFill>
                  <a:schemeClr val="bg2"/>
                </a:solidFill>
                <a:latin typeface="+mj-lt"/>
                <a:ea typeface="+mj-ea"/>
                <a:cs typeface="+mj-cs"/>
              </a:rPr>
              <a:t>1929–1932</a:t>
            </a:r>
            <a:endParaRPr lang="en-US" altLang="en-US" sz="3000" cap="all" spc="150" dirty="0">
              <a:solidFill>
                <a:schemeClr val="bg2"/>
              </a:solidFill>
              <a:latin typeface="+mj-lt"/>
              <a:ea typeface="+mj-ea"/>
              <a:cs typeface="+mj-cs"/>
            </a:endParaRPr>
          </a:p>
        </p:txBody>
      </p:sp>
      <p:sp>
        <p:nvSpPr>
          <p:cNvPr id="99" name="Rectangle 98">
            <a:extLst>
              <a:ext uri="{FF2B5EF4-FFF2-40B4-BE49-F238E27FC236}">
                <a16:creationId xmlns:a16="http://schemas.microsoft.com/office/drawing/2014/main" id="{8EF2D61B-AD01-41B6-8269-7B39C1623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1C7C1BF8-BE07-4A62-A68B-6F4580C11790}"/>
              </a:ext>
            </a:extLst>
          </p:cNvPr>
          <p:cNvGraphicFramePr>
            <a:graphicFrameLocks noGrp="1"/>
          </p:cNvGraphicFramePr>
          <p:nvPr>
            <p:extLst>
              <p:ext uri="{D42A27DB-BD31-4B8C-83A1-F6EECF244321}">
                <p14:modId xmlns:p14="http://schemas.microsoft.com/office/powerpoint/2010/main" val="2957737114"/>
              </p:ext>
            </p:extLst>
          </p:nvPr>
        </p:nvGraphicFramePr>
        <p:xfrm>
          <a:off x="324465" y="2034118"/>
          <a:ext cx="6575813" cy="2748321"/>
        </p:xfrm>
        <a:graphic>
          <a:graphicData uri="http://schemas.openxmlformats.org/drawingml/2006/table">
            <a:tbl>
              <a:tblPr firstRow="1" bandRow="1">
                <a:tableStyleId>{5202B0CA-FC54-4496-8BCA-5EF66A818D29}</a:tableStyleId>
              </a:tblPr>
              <a:tblGrid>
                <a:gridCol w="2080669">
                  <a:extLst>
                    <a:ext uri="{9D8B030D-6E8A-4147-A177-3AD203B41FA5}">
                      <a16:colId xmlns:a16="http://schemas.microsoft.com/office/drawing/2014/main" val="1424406112"/>
                    </a:ext>
                  </a:extLst>
                </a:gridCol>
                <a:gridCol w="1037524">
                  <a:extLst>
                    <a:ext uri="{9D8B030D-6E8A-4147-A177-3AD203B41FA5}">
                      <a16:colId xmlns:a16="http://schemas.microsoft.com/office/drawing/2014/main" val="578387035"/>
                    </a:ext>
                  </a:extLst>
                </a:gridCol>
                <a:gridCol w="1042852">
                  <a:extLst>
                    <a:ext uri="{9D8B030D-6E8A-4147-A177-3AD203B41FA5}">
                      <a16:colId xmlns:a16="http://schemas.microsoft.com/office/drawing/2014/main" val="1773589110"/>
                    </a:ext>
                  </a:extLst>
                </a:gridCol>
                <a:gridCol w="1072161">
                  <a:extLst>
                    <a:ext uri="{9D8B030D-6E8A-4147-A177-3AD203B41FA5}">
                      <a16:colId xmlns:a16="http://schemas.microsoft.com/office/drawing/2014/main" val="1816799732"/>
                    </a:ext>
                  </a:extLst>
                </a:gridCol>
                <a:gridCol w="1342607">
                  <a:extLst>
                    <a:ext uri="{9D8B030D-6E8A-4147-A177-3AD203B41FA5}">
                      <a16:colId xmlns:a16="http://schemas.microsoft.com/office/drawing/2014/main" val="337462821"/>
                    </a:ext>
                  </a:extLst>
                </a:gridCol>
              </a:tblGrid>
              <a:tr h="666659">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United States</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Great Britain</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France</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Germany</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tc>
                <a:extLst>
                  <a:ext uri="{0D108BD9-81ED-4DB2-BD59-A6C34878D82A}">
                    <a16:rowId xmlns:a16="http://schemas.microsoft.com/office/drawing/2014/main" val="1747123735"/>
                  </a:ext>
                </a:extLst>
              </a:tr>
              <a:tr h="666659">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Industrial production</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–46%</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–23%</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–24%</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–41%</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extLst>
                  <a:ext uri="{0D108BD9-81ED-4DB2-BD59-A6C34878D82A}">
                    <a16:rowId xmlns:a16="http://schemas.microsoft.com/office/drawing/2014/main" val="1491294783"/>
                  </a:ext>
                </a:extLst>
              </a:tr>
              <a:tr h="666659">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Wholesale prices</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–32%</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–33%</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–34%</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–29%</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extLst>
                  <a:ext uri="{0D108BD9-81ED-4DB2-BD59-A6C34878D82A}">
                    <a16:rowId xmlns:a16="http://schemas.microsoft.com/office/drawing/2014/main" val="3766531722"/>
                  </a:ext>
                </a:extLst>
              </a:tr>
              <a:tr h="374172">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Foreign trade</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–70%</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–60%</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–54%</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–61%</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extLst>
                  <a:ext uri="{0D108BD9-81ED-4DB2-BD59-A6C34878D82A}">
                    <a16:rowId xmlns:a16="http://schemas.microsoft.com/office/drawing/2014/main" val="1074106748"/>
                  </a:ext>
                </a:extLst>
              </a:tr>
              <a:tr h="374172">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Unemployment</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+607%</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a:ln>
                            <a:noFill/>
                          </a:ln>
                          <a:solidFill>
                            <a:schemeClr val="tx1"/>
                          </a:solidFill>
                          <a:effectLst/>
                        </a:rPr>
                        <a:t>+129%</a:t>
                      </a:r>
                      <a:endParaRPr kumimoji="0" lang="en-US" altLang="en-US" sz="1900" b="1" i="0" u="none" strike="noStrike" cap="none" normalizeH="0" baseline="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+214%</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tc>
                  <a:txBody>
                    <a:bodyPr/>
                    <a:lstStyle>
                      <a:lvl1pPr eaLnBrk="0" hangingPunct="0">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ea typeface="MS PGothic" panose="020B0600070205080204" pitchFamily="34" charset="-128"/>
                        </a:defRPr>
                      </a:lvl1pPr>
                      <a:lvl2pPr marL="742950" indent="-285750" eaLnBrk="0" hangingPunct="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ea typeface="MS PGothic" panose="020B0600070205080204" pitchFamily="34" charset="-128"/>
                        </a:defRPr>
                      </a:lvl2pPr>
                      <a:lvl3pPr marL="1143000" indent="-228600" eaLnBrk="0" hangingPunct="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ea typeface="MS PGothic" panose="020B0600070205080204" pitchFamily="34" charset="-128"/>
                        </a:defRPr>
                      </a:lvl3pPr>
                      <a:lvl4pPr marL="1600200" indent="-228600" eaLnBrk="0" hangingPunct="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ea typeface="MS PGothic" panose="020B0600070205080204" pitchFamily="34" charset="-128"/>
                        </a:defRPr>
                      </a:lvl4pPr>
                      <a:lvl5pPr marL="2057400" indent="-228600" eaLnBrk="0" hangingPunct="0">
                        <a:spcBef>
                          <a:spcPct val="20000"/>
                        </a:spcBef>
                        <a:buClr>
                          <a:srgbClr val="8FB08C"/>
                        </a:buCl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u="none" strike="noStrike" cap="none" normalizeH="0" baseline="0" dirty="0">
                          <a:ln>
                            <a:noFill/>
                          </a:ln>
                          <a:solidFill>
                            <a:schemeClr val="tx1"/>
                          </a:solidFill>
                          <a:effectLst/>
                        </a:rPr>
                        <a:t>+232%</a:t>
                      </a:r>
                      <a:endParaRPr kumimoji="0" lang="en-US" altLang="en-US" sz="1900" b="1" i="0" u="none" strike="noStrike" cap="none" normalizeH="0" baseline="0" dirty="0">
                        <a:ln>
                          <a:noFill/>
                        </a:ln>
                        <a:solidFill>
                          <a:schemeClr val="tx1"/>
                        </a:solidFill>
                        <a:effectLst/>
                        <a:latin typeface="Georgia" panose="02040502050405020303" pitchFamily="18" charset="0"/>
                        <a:ea typeface="MS PGothic" panose="020B0600070205080204" pitchFamily="34" charset="-128"/>
                        <a:cs typeface="Arial" panose="020B0604020202020204" pitchFamily="34" charset="0"/>
                      </a:endParaRPr>
                    </a:p>
                  </a:txBody>
                  <a:tcPr marL="52417" marR="52417" marT="26218" marB="26218" anchor="ctr" horzOverflow="overflow">
                    <a:solidFill>
                      <a:schemeClr val="bg2">
                        <a:lumMod val="50000"/>
                        <a:lumOff val="50000"/>
                      </a:schemeClr>
                    </a:solidFill>
                  </a:tcPr>
                </a:tc>
                <a:extLst>
                  <a:ext uri="{0D108BD9-81ED-4DB2-BD59-A6C34878D82A}">
                    <a16:rowId xmlns:a16="http://schemas.microsoft.com/office/drawing/2014/main" val="146201373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8000"/>
              </a:schemeClr>
              <a:schemeClr val="bg1">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B864F262-91D2-4227-8BDC-3C46E5339A8F}"/>
              </a:ext>
            </a:extLst>
          </p:cNvPr>
          <p:cNvSpPr>
            <a:spLocks noGrp="1"/>
          </p:cNvSpPr>
          <p:nvPr>
            <p:ph idx="1"/>
          </p:nvPr>
        </p:nvSpPr>
        <p:spPr>
          <a:xfrm>
            <a:off x="4699523" y="774551"/>
            <a:ext cx="6287476" cy="5443369"/>
          </a:xfrm>
        </p:spPr>
        <p:txBody>
          <a:bodyPr rtlCol="0" anchor="ctr">
            <a:normAutofit/>
          </a:bodyPr>
          <a:lstStyle/>
          <a:p>
            <a:pPr marL="0" indent="0">
              <a:spcAft>
                <a:spcPts val="0"/>
              </a:spcAft>
              <a:buNone/>
              <a:defRPr/>
            </a:pPr>
            <a:r>
              <a:rPr lang="en-US" altLang="en-US" sz="2400" dirty="0"/>
              <a:t>As economies plummeted and unemployment rose, many people turned to powerful leaders and governments who promised success through military buildup, the conquest of territory, and new economic systems.</a:t>
            </a:r>
          </a:p>
          <a:p>
            <a:pPr>
              <a:spcAft>
                <a:spcPts val="0"/>
              </a:spcAft>
              <a:defRPr/>
            </a:pPr>
            <a:endParaRPr lang="en-US" sz="2000" dirty="0"/>
          </a:p>
        </p:txBody>
      </p:sp>
      <p:sp>
        <p:nvSpPr>
          <p:cNvPr id="4" name="Slide Number Placeholder 3">
            <a:extLst>
              <a:ext uri="{FF2B5EF4-FFF2-40B4-BE49-F238E27FC236}">
                <a16:creationId xmlns:a16="http://schemas.microsoft.com/office/drawing/2014/main" id="{2EB70B5A-1AC0-4D9A-AC46-A8011FBC38BA}"/>
              </a:ext>
            </a:extLst>
          </p:cNvPr>
          <p:cNvSpPr>
            <a:spLocks noGrp="1"/>
          </p:cNvSpPr>
          <p:nvPr>
            <p:ph type="sldNum" sz="quarter" idx="12"/>
          </p:nvPr>
        </p:nvSpPr>
        <p:spPr>
          <a:xfrm>
            <a:off x="10658927" y="6422854"/>
            <a:ext cx="946264" cy="365125"/>
          </a:xfrm>
        </p:spPr>
        <p:txBody>
          <a:bodyP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spcAft>
                <a:spcPts val="600"/>
              </a:spcAft>
            </a:pPr>
            <a:fld id="{A9840740-20E1-474E-A34C-F18B03F9A2C3}" type="slidenum">
              <a:rPr lang="en-US" altLang="en-US"/>
              <a:pPr>
                <a:spcAft>
                  <a:spcPts val="600"/>
                </a:spcAft>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343C326-A55B-48C9-AC97-417D5349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6131D1C-7560-4E18-80A2-137FA97296D4}"/>
              </a:ext>
            </a:extLst>
          </p:cNvPr>
          <p:cNvSpPr>
            <a:spLocks noGrp="1"/>
          </p:cNvSpPr>
          <p:nvPr>
            <p:ph type="title"/>
          </p:nvPr>
        </p:nvSpPr>
        <p:spPr>
          <a:xfrm>
            <a:off x="365759" y="1693334"/>
            <a:ext cx="8821199" cy="3471334"/>
          </a:xfrm>
        </p:spPr>
        <p:txBody>
          <a:bodyPr vert="horz" lIns="91440" tIns="45720" rIns="91440" bIns="45720" rtlCol="0" anchor="ctr">
            <a:normAutofit/>
          </a:bodyPr>
          <a:lstStyle/>
          <a:p>
            <a:pPr algn="l">
              <a:defRPr/>
            </a:pPr>
            <a:r>
              <a:rPr lang="en-US" sz="8000">
                <a:solidFill>
                  <a:schemeClr val="bg2"/>
                </a:solidFill>
              </a:rPr>
              <a:t>Rise of Totalitarian Regimes</a:t>
            </a:r>
          </a:p>
        </p:txBody>
      </p:sp>
      <p:sp>
        <p:nvSpPr>
          <p:cNvPr id="7" name="Text Placeholder 6">
            <a:extLst>
              <a:ext uri="{FF2B5EF4-FFF2-40B4-BE49-F238E27FC236}">
                <a16:creationId xmlns:a16="http://schemas.microsoft.com/office/drawing/2014/main" id="{5DADEBA0-CEDD-4A2D-A3A7-4B7EAF3105AA}"/>
              </a:ext>
            </a:extLst>
          </p:cNvPr>
          <p:cNvSpPr>
            <a:spLocks noGrp="1"/>
          </p:cNvSpPr>
          <p:nvPr>
            <p:ph type="body" idx="1"/>
          </p:nvPr>
        </p:nvSpPr>
        <p:spPr>
          <a:xfrm>
            <a:off x="1524000" y="5660219"/>
            <a:ext cx="9144000" cy="762635"/>
          </a:xfrm>
        </p:spPr>
        <p:txBody>
          <a:bodyPr vert="horz" lIns="91440" tIns="45720" rIns="91440" bIns="45720" rtlCol="0">
            <a:normAutofit/>
          </a:bodyPr>
          <a:lstStyle/>
          <a:p>
            <a:pPr algn="r">
              <a:defRPr/>
            </a:pPr>
            <a:r>
              <a:rPr lang="en-US" sz="2800" dirty="0">
                <a:solidFill>
                  <a:schemeClr val="tx1"/>
                </a:solidFill>
              </a:rPr>
              <a:t>USSR, Germany, and Italy</a:t>
            </a:r>
          </a:p>
        </p:txBody>
      </p:sp>
      <p:sp>
        <p:nvSpPr>
          <p:cNvPr id="66564" name="Slide Number Placeholder 4">
            <a:extLst>
              <a:ext uri="{FF2B5EF4-FFF2-40B4-BE49-F238E27FC236}">
                <a16:creationId xmlns:a16="http://schemas.microsoft.com/office/drawing/2014/main" id="{5B037B8D-B06E-415B-896F-7EAFDB59BD4E}"/>
              </a:ext>
            </a:extLst>
          </p:cNvPr>
          <p:cNvSpPr>
            <a:spLocks noGrp="1" noChangeArrowheads="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45720" tIns="45720" rIns="91440" bIns="45720" rtlCol="0" anchor="ct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spcAft>
                <a:spcPts val="600"/>
              </a:spcAft>
            </a:pPr>
            <a:fld id="{52AD4406-0497-44CF-88B4-08DDB0D07CA2}" type="slidenum">
              <a:rPr lang="en-US" altLang="en-US">
                <a:latin typeface="+mn-lt"/>
              </a:rPr>
              <a:pPr>
                <a:spcAft>
                  <a:spcPts val="600"/>
                </a:spcAft>
              </a:pPr>
              <a:t>19</a:t>
            </a:fld>
            <a:endParaRPr lang="en-US" altLang="en-US">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FA9B-287B-4A0C-A240-F9C8289BF74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D820D9C-0D93-4B58-A832-3C9698FDDF59}"/>
              </a:ext>
            </a:extLst>
          </p:cNvPr>
          <p:cNvSpPr>
            <a:spLocks noGrp="1"/>
          </p:cNvSpPr>
          <p:nvPr>
            <p:ph idx="1"/>
          </p:nvPr>
        </p:nvSpPr>
        <p:spPr/>
        <p:txBody>
          <a:bodyPr/>
          <a:lstStyle/>
          <a:p>
            <a:pPr marL="514350" indent="-514350">
              <a:buAutoNum type="romanUcPeriod"/>
            </a:pPr>
            <a:r>
              <a:rPr lang="en-US" dirty="0"/>
              <a:t>Role of WWI in Anti-Colonial Movements </a:t>
            </a:r>
          </a:p>
          <a:p>
            <a:pPr marL="742950" lvl="1" indent="-514350">
              <a:buAutoNum type="romanUcPeriod"/>
            </a:pPr>
            <a:r>
              <a:rPr lang="en-US" dirty="0"/>
              <a:t>India</a:t>
            </a:r>
          </a:p>
          <a:p>
            <a:pPr marL="742950" lvl="1" indent="-514350">
              <a:buAutoNum type="romanUcPeriod"/>
            </a:pPr>
            <a:r>
              <a:rPr lang="en-US" dirty="0"/>
              <a:t>Africa</a:t>
            </a:r>
          </a:p>
          <a:p>
            <a:pPr marL="514350" indent="-514350">
              <a:buAutoNum type="romanUcPeriod"/>
            </a:pPr>
            <a:r>
              <a:rPr lang="en-US" dirty="0"/>
              <a:t>The Great Depression</a:t>
            </a:r>
          </a:p>
          <a:p>
            <a:pPr marL="514350" indent="-514350">
              <a:buAutoNum type="romanUcPeriod"/>
            </a:pPr>
            <a:r>
              <a:rPr lang="en-US" dirty="0"/>
              <a:t>Rise of Totalitarian Regimes</a:t>
            </a:r>
          </a:p>
          <a:p>
            <a:pPr marL="742950" lvl="1" indent="-514350">
              <a:buAutoNum type="romanUcPeriod"/>
            </a:pPr>
            <a:r>
              <a:rPr lang="en-US" dirty="0"/>
              <a:t>Russian Revolution and Rise of USSR</a:t>
            </a:r>
          </a:p>
          <a:p>
            <a:pPr marL="742950" lvl="1" indent="-514350">
              <a:buAutoNum type="romanUcPeriod"/>
            </a:pPr>
            <a:r>
              <a:rPr lang="en-US" dirty="0"/>
              <a:t>Fascism and the Nazi Party</a:t>
            </a:r>
          </a:p>
          <a:p>
            <a:pPr marL="742950" lvl="1" indent="-514350">
              <a:buAutoNum type="romanUcPeriod"/>
            </a:pPr>
            <a:r>
              <a:rPr lang="en-US" dirty="0"/>
              <a:t>Chinese Nationalism</a:t>
            </a:r>
          </a:p>
        </p:txBody>
      </p:sp>
    </p:spTree>
    <p:extLst>
      <p:ext uri="{BB962C8B-B14F-4D97-AF65-F5344CB8AC3E}">
        <p14:creationId xmlns:p14="http://schemas.microsoft.com/office/powerpoint/2010/main" val="192087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8" name="Rectangle 70">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86" name="Picture 2" descr="Image result for scale of ideology of fascism to communism">
            <a:extLst>
              <a:ext uri="{FF2B5EF4-FFF2-40B4-BE49-F238E27FC236}">
                <a16:creationId xmlns:a16="http://schemas.microsoft.com/office/drawing/2014/main" id="{48EC0892-C1DF-43D7-9856-2253E5B1A4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564" y="1895566"/>
            <a:ext cx="11548872" cy="30668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24581" name="Rectangle 71">
            <a:extLst>
              <a:ext uri="{FF2B5EF4-FFF2-40B4-BE49-F238E27FC236}">
                <a16:creationId xmlns:a16="http://schemas.microsoft.com/office/drawing/2014/main" id="{6343C326-A55B-48C9-AC97-417D5349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582" name="Rectangle 73">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3" name="Rectangle 75">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F5A97E7-D8B1-4DBE-8E2F-F9171C4153F5}"/>
              </a:ext>
            </a:extLst>
          </p:cNvPr>
          <p:cNvSpPr>
            <a:spLocks noGrp="1"/>
          </p:cNvSpPr>
          <p:nvPr>
            <p:ph type="title"/>
          </p:nvPr>
        </p:nvSpPr>
        <p:spPr>
          <a:xfrm>
            <a:off x="365759" y="1693334"/>
            <a:ext cx="8821199" cy="3471334"/>
          </a:xfrm>
        </p:spPr>
        <p:txBody>
          <a:bodyPr vert="horz" lIns="91440" tIns="45720" rIns="91440" bIns="45720" rtlCol="0" anchor="ctr">
            <a:normAutofit/>
          </a:bodyPr>
          <a:lstStyle/>
          <a:p>
            <a:pPr algn="l">
              <a:defRPr/>
            </a:pPr>
            <a:r>
              <a:rPr lang="en-US" sz="8000">
                <a:solidFill>
                  <a:schemeClr val="bg2"/>
                </a:solidFill>
              </a:rPr>
              <a:t>Russia in Transition, the rise of the USSR</a:t>
            </a:r>
          </a:p>
        </p:txBody>
      </p:sp>
      <p:sp>
        <p:nvSpPr>
          <p:cNvPr id="24579" name="Slide Number Placeholder 3">
            <a:extLst>
              <a:ext uri="{FF2B5EF4-FFF2-40B4-BE49-F238E27FC236}">
                <a16:creationId xmlns:a16="http://schemas.microsoft.com/office/drawing/2014/main" id="{8AE74ADD-B685-454B-9C57-2DBFA47E17E6}"/>
              </a:ext>
            </a:extLst>
          </p:cNvPr>
          <p:cNvSpPr>
            <a:spLocks noGrp="1" noChangeArrowheads="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45720" tIns="45720" rIns="91440" bIns="45720" rtlCol="0" anchor="ct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spcAft>
                <a:spcPts val="600"/>
              </a:spcAft>
            </a:pPr>
            <a:fld id="{28B79CF8-1651-4AB6-A3BA-A1C6E5EB9364}" type="slidenum">
              <a:rPr lang="en-US" altLang="en-US">
                <a:latin typeface="+mn-lt"/>
              </a:rPr>
              <a:pPr>
                <a:spcAft>
                  <a:spcPts val="600"/>
                </a:spcAft>
              </a:pPr>
              <a:t>21</a:t>
            </a:fld>
            <a:endParaRPr lang="en-US" altLang="en-US">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0" name="Rectangle 2">
            <a:extLst>
              <a:ext uri="{FF2B5EF4-FFF2-40B4-BE49-F238E27FC236}">
                <a16:creationId xmlns:a16="http://schemas.microsoft.com/office/drawing/2014/main" id="{F63F46D2-8712-4416-A6DF-E778BD91E2A8}"/>
              </a:ext>
            </a:extLst>
          </p:cNvPr>
          <p:cNvSpPr>
            <a:spLocks noGrp="1" noChangeArrowheads="1"/>
          </p:cNvSpPr>
          <p:nvPr>
            <p:ph type="title"/>
          </p:nvPr>
        </p:nvSpPr>
        <p:spPr>
          <a:xfrm>
            <a:off x="1202919" y="284176"/>
            <a:ext cx="9784080" cy="1508760"/>
          </a:xfrm>
        </p:spPr>
        <p:txBody>
          <a:bodyPr>
            <a:normAutofit/>
          </a:bodyPr>
          <a:lstStyle/>
          <a:p>
            <a:pPr>
              <a:defRPr/>
            </a:pPr>
            <a:r>
              <a:rPr lang="en-US" altLang="en-US"/>
              <a:t>Communism in Russia</a:t>
            </a:r>
          </a:p>
        </p:txBody>
      </p:sp>
      <p:sp>
        <p:nvSpPr>
          <p:cNvPr id="25603" name="Rectangle 3">
            <a:extLst>
              <a:ext uri="{FF2B5EF4-FFF2-40B4-BE49-F238E27FC236}">
                <a16:creationId xmlns:a16="http://schemas.microsoft.com/office/drawing/2014/main" id="{A59A3B8C-EC61-426E-B1AF-240B6F522239}"/>
              </a:ext>
            </a:extLst>
          </p:cNvPr>
          <p:cNvSpPr>
            <a:spLocks noGrp="1" noChangeArrowheads="1"/>
          </p:cNvSpPr>
          <p:nvPr>
            <p:ph idx="1"/>
          </p:nvPr>
        </p:nvSpPr>
        <p:spPr>
          <a:xfrm>
            <a:off x="1202919" y="2011680"/>
            <a:ext cx="9784080" cy="4206240"/>
          </a:xfrm>
        </p:spPr>
        <p:txBody>
          <a:bodyPr>
            <a:normAutofit/>
          </a:bodyPr>
          <a:lstStyle/>
          <a:p>
            <a:r>
              <a:rPr lang="en-US" altLang="en-US" sz="2800" dirty="0"/>
              <a:t>Bolshevik Revolution, October/November 1917</a:t>
            </a:r>
          </a:p>
          <a:p>
            <a:r>
              <a:rPr lang="en-US" altLang="en-US" sz="2800" dirty="0"/>
              <a:t>Soviets took over</a:t>
            </a:r>
          </a:p>
          <a:p>
            <a:r>
              <a:rPr lang="en-US" altLang="en-US" sz="2800" dirty="0"/>
              <a:t>Civil war, 1918–1920</a:t>
            </a:r>
          </a:p>
          <a:p>
            <a:pPr lvl="1"/>
            <a:r>
              <a:rPr lang="en-US" altLang="en-US" sz="2600" dirty="0"/>
              <a:t>Red terror campaign</a:t>
            </a:r>
          </a:p>
          <a:p>
            <a:pPr lvl="2"/>
            <a:r>
              <a:rPr lang="en-US" altLang="en-US" sz="2600" dirty="0">
                <a:cs typeface="Arial" panose="020B0604020202020204" pitchFamily="34" charset="0"/>
              </a:rPr>
              <a:t>Execution of tsar </a:t>
            </a:r>
          </a:p>
          <a:p>
            <a:pPr lvl="2"/>
            <a:endParaRPr lang="en-US" altLang="en-US" sz="2600" dirty="0">
              <a:cs typeface="Arial" panose="020B0604020202020204" pitchFamily="34" charset="0"/>
            </a:endParaRPr>
          </a:p>
          <a:p>
            <a:pPr marL="457200" lvl="2" indent="0">
              <a:buNone/>
            </a:pPr>
            <a:r>
              <a:rPr lang="en-US" altLang="en-US" sz="2600" dirty="0">
                <a:cs typeface="Arial" panose="020B0604020202020204" pitchFamily="34" charset="0"/>
                <a:sym typeface="Wingdings" panose="05000000000000000000" pitchFamily="2" charset="2"/>
              </a:rPr>
              <a:t></a:t>
            </a:r>
            <a:r>
              <a:rPr lang="en-US" altLang="en-US" sz="2800" dirty="0">
                <a:cs typeface="Arial" panose="020B0604020202020204" pitchFamily="34" charset="0"/>
              </a:rPr>
              <a:t>Red Army takes power 1920</a:t>
            </a:r>
          </a:p>
        </p:txBody>
      </p:sp>
      <p:sp>
        <p:nvSpPr>
          <p:cNvPr id="25604" name="Slide Number Placeholder 5">
            <a:extLst>
              <a:ext uri="{FF2B5EF4-FFF2-40B4-BE49-F238E27FC236}">
                <a16:creationId xmlns:a16="http://schemas.microsoft.com/office/drawing/2014/main" id="{D8F36FB6-094C-49B9-8426-898DEB0C3EA9}"/>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68804161-3622-4C0A-9B70-6D12281A955D}" type="slidenum">
              <a:rPr lang="en-US" altLang="en-US" sz="1700">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22</a:t>
            </a:fld>
            <a:endParaRPr lang="en-US" altLang="en-US" sz="1700">
              <a:latin typeface="Times New Roman" panose="02020603050405020304" pitchFamily="18" charset="0"/>
              <a:ea typeface="MS PGothic" panose="020B0600070205080204" pitchFamily="34" charset="-128"/>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6E4817DC-8907-41C6-AD2A-B3A1F72528F3}"/>
              </a:ext>
            </a:extLst>
          </p:cNvPr>
          <p:cNvSpPr>
            <a:spLocks noGrp="1" noChangeArrowheads="1"/>
          </p:cNvSpPr>
          <p:nvPr>
            <p:ph type="title"/>
          </p:nvPr>
        </p:nvSpPr>
        <p:spPr>
          <a:xfrm>
            <a:off x="622570" y="838646"/>
            <a:ext cx="3709991" cy="5180709"/>
          </a:xfrm>
        </p:spPr>
        <p:txBody>
          <a:bodyPr>
            <a:normAutofit/>
          </a:bodyPr>
          <a:lstStyle/>
          <a:p>
            <a:pPr>
              <a:defRPr/>
            </a:pPr>
            <a:r>
              <a:rPr lang="en-US" altLang="en-US" sz="3600"/>
              <a:t>War Communism, 1918–1922</a:t>
            </a:r>
          </a:p>
        </p:txBody>
      </p:sp>
      <p:sp useBgFill="1">
        <p:nvSpPr>
          <p:cNvPr id="139" name="Rectangle 138">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Rectangle 3">
            <a:extLst>
              <a:ext uri="{FF2B5EF4-FFF2-40B4-BE49-F238E27FC236}">
                <a16:creationId xmlns:a16="http://schemas.microsoft.com/office/drawing/2014/main" id="{D5744CD8-70D2-482E-BAEC-18B9078600DE}"/>
              </a:ext>
            </a:extLst>
          </p:cNvPr>
          <p:cNvSpPr>
            <a:spLocks noGrp="1" noChangeArrowheads="1"/>
          </p:cNvSpPr>
          <p:nvPr>
            <p:ph idx="1"/>
          </p:nvPr>
        </p:nvSpPr>
        <p:spPr>
          <a:xfrm>
            <a:off x="5163671" y="838647"/>
            <a:ext cx="5823328" cy="5180708"/>
          </a:xfrm>
        </p:spPr>
        <p:txBody>
          <a:bodyPr anchor="ctr">
            <a:normAutofit/>
          </a:bodyPr>
          <a:lstStyle/>
          <a:p>
            <a:r>
              <a:rPr lang="en-US" altLang="en-US" sz="2000" dirty="0">
                <a:solidFill>
                  <a:schemeClr val="tx2"/>
                </a:solidFill>
              </a:rPr>
              <a:t>Rapid collectivization</a:t>
            </a:r>
          </a:p>
          <a:p>
            <a:r>
              <a:rPr lang="en-US" altLang="en-US" sz="2000" dirty="0">
                <a:solidFill>
                  <a:schemeClr val="tx2"/>
                </a:solidFill>
              </a:rPr>
              <a:t>Confiscations of private property</a:t>
            </a:r>
          </a:p>
          <a:p>
            <a:r>
              <a:rPr lang="en-US" altLang="en-US" sz="2000" dirty="0">
                <a:solidFill>
                  <a:schemeClr val="tx2"/>
                </a:solidFill>
              </a:rPr>
              <a:t>Massively unpopular, Lenin backtracked in 1921</a:t>
            </a:r>
          </a:p>
          <a:p>
            <a:r>
              <a:rPr lang="en-US" altLang="en-US" sz="2000" dirty="0">
                <a:solidFill>
                  <a:schemeClr val="tx2"/>
                </a:solidFill>
              </a:rPr>
              <a:t>New Economic Policy (NEP), partial privatization of the economy to appease opposition</a:t>
            </a:r>
          </a:p>
          <a:p>
            <a:endParaRPr lang="en-US" altLang="en-US" sz="2000" dirty="0">
              <a:solidFill>
                <a:schemeClr val="tx2"/>
              </a:solidFill>
            </a:endParaRPr>
          </a:p>
          <a:p>
            <a:endParaRPr lang="en-US" altLang="en-US" sz="2000" dirty="0">
              <a:solidFill>
                <a:schemeClr val="tx2"/>
              </a:solidFill>
            </a:endParaRPr>
          </a:p>
        </p:txBody>
      </p:sp>
      <p:sp>
        <p:nvSpPr>
          <p:cNvPr id="27652" name="Slide Number Placeholder 5">
            <a:extLst>
              <a:ext uri="{FF2B5EF4-FFF2-40B4-BE49-F238E27FC236}">
                <a16:creationId xmlns:a16="http://schemas.microsoft.com/office/drawing/2014/main" id="{4F3BB2E4-C9FB-4843-83DB-D1FF5F5D2064}"/>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88474B0A-8622-4299-BB9E-A91A16CFAE8F}" type="slidenum">
              <a:rPr lang="en-US" altLang="en-US" sz="1700">
                <a:solidFill>
                  <a:schemeClr val="tx2"/>
                </a:solidFill>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23</a:t>
            </a:fld>
            <a:endParaRPr lang="en-US" altLang="en-US" sz="1700">
              <a:solidFill>
                <a:schemeClr val="tx2"/>
              </a:solidFill>
              <a:latin typeface="Times New Roman" panose="02020603050405020304" pitchFamily="18" charset="0"/>
              <a:ea typeface="MS PGothic" panose="020B0600070205080204" pitchFamily="34" charset="-128"/>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a:extLst>
              <a:ext uri="{FF2B5EF4-FFF2-40B4-BE49-F238E27FC236}">
                <a16:creationId xmlns:a16="http://schemas.microsoft.com/office/drawing/2014/main" id="{A07A1A42-B521-4984-9C0C-50AEF4EDF5C8}"/>
              </a:ext>
            </a:extLst>
          </p:cNvPr>
          <p:cNvSpPr>
            <a:spLocks noGrp="1" noChangeArrowheads="1"/>
          </p:cNvSpPr>
          <p:nvPr>
            <p:ph type="title"/>
          </p:nvPr>
        </p:nvSpPr>
        <p:spPr>
          <a:xfrm>
            <a:off x="321732" y="804334"/>
            <a:ext cx="4171696" cy="5219948"/>
          </a:xfrm>
        </p:spPr>
        <p:txBody>
          <a:bodyPr anchor="t">
            <a:normAutofit/>
          </a:bodyPr>
          <a:lstStyle/>
          <a:p>
            <a:pPr>
              <a:defRPr/>
            </a:pPr>
            <a:r>
              <a:rPr lang="en-US" altLang="en-US">
                <a:solidFill>
                  <a:schemeClr val="tx2"/>
                </a:solidFill>
              </a:rPr>
              <a:t>The New Economic Policy</a:t>
            </a:r>
          </a:p>
        </p:txBody>
      </p:sp>
      <p:sp>
        <p:nvSpPr>
          <p:cNvPr id="29699" name="Rectangle 3">
            <a:extLst>
              <a:ext uri="{FF2B5EF4-FFF2-40B4-BE49-F238E27FC236}">
                <a16:creationId xmlns:a16="http://schemas.microsoft.com/office/drawing/2014/main" id="{90E771DC-E104-408C-8DC1-964223A3207E}"/>
              </a:ext>
            </a:extLst>
          </p:cNvPr>
          <p:cNvSpPr>
            <a:spLocks noGrp="1" noChangeArrowheads="1"/>
          </p:cNvSpPr>
          <p:nvPr>
            <p:ph idx="1"/>
          </p:nvPr>
        </p:nvSpPr>
        <p:spPr>
          <a:xfrm>
            <a:off x="5136893" y="804333"/>
            <a:ext cx="6733371" cy="5219949"/>
          </a:xfrm>
        </p:spPr>
        <p:txBody>
          <a:bodyPr anchor="t">
            <a:normAutofit/>
          </a:bodyPr>
          <a:lstStyle/>
          <a:p>
            <a:r>
              <a:rPr lang="en-US" altLang="en-US" sz="2400" dirty="0"/>
              <a:t>Temporarily restored market economy; some private enterprise</a:t>
            </a:r>
          </a:p>
          <a:p>
            <a:r>
              <a:rPr lang="en-US" altLang="en-US" sz="2400" dirty="0"/>
              <a:t>Allowed peasants to sell surplus at free market prices</a:t>
            </a:r>
          </a:p>
          <a:p>
            <a:r>
              <a:rPr lang="en-US" altLang="en-US" sz="2400" dirty="0"/>
              <a:t>Electrification</a:t>
            </a:r>
          </a:p>
          <a:p>
            <a:r>
              <a:rPr lang="en-US" altLang="en-US" sz="2400" dirty="0"/>
              <a:t>Establishment of technical schools</a:t>
            </a:r>
          </a:p>
          <a:p>
            <a:r>
              <a:rPr lang="en-US" altLang="en-US" sz="2400" dirty="0"/>
              <a:t>Lenin dies in 1924</a:t>
            </a:r>
            <a:r>
              <a:rPr lang="en-US" altLang="en-US" sz="2400" dirty="0">
                <a:sym typeface="Wingdings" panose="05000000000000000000" pitchFamily="2" charset="2"/>
              </a:rPr>
              <a:t></a:t>
            </a:r>
            <a:r>
              <a:rPr lang="en-US" altLang="en-US" sz="2400" dirty="0">
                <a:cs typeface="Arial" panose="020B0604020202020204" pitchFamily="34" charset="0"/>
              </a:rPr>
              <a:t>Bitter power struggle among Bolshevik leaders ensued</a:t>
            </a:r>
          </a:p>
          <a:p>
            <a:endParaRPr lang="en-US" altLang="en-US" sz="2400" dirty="0"/>
          </a:p>
          <a:p>
            <a:endParaRPr lang="en-US" altLang="en-US" sz="2400" dirty="0"/>
          </a:p>
        </p:txBody>
      </p:sp>
      <p:sp>
        <p:nvSpPr>
          <p:cNvPr id="29700" name="Slide Number Placeholder 5">
            <a:extLst>
              <a:ext uri="{FF2B5EF4-FFF2-40B4-BE49-F238E27FC236}">
                <a16:creationId xmlns:a16="http://schemas.microsoft.com/office/drawing/2014/main" id="{76E7519F-E572-4377-BE33-B42AB98E0BD7}"/>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FED197D4-852F-4E98-9938-C3AAEED6A023}" type="slidenum">
              <a:rPr lang="en-US" altLang="en-US" sz="1700">
                <a:solidFill>
                  <a:schemeClr val="bg1"/>
                </a:solidFill>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24</a:t>
            </a:fld>
            <a:endParaRPr lang="en-US" altLang="en-US" sz="1700">
              <a:solidFill>
                <a:schemeClr val="bg1"/>
              </a:solidFill>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AB7CC10-D897-4F5F-AB93-DA15E87BF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075621A-A93F-46B7-A391-7BA50A660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0482" name="Rectangle 2">
            <a:extLst>
              <a:ext uri="{FF2B5EF4-FFF2-40B4-BE49-F238E27FC236}">
                <a16:creationId xmlns:a16="http://schemas.microsoft.com/office/drawing/2014/main" id="{B087B436-568F-4CE7-B619-9AB59582E697}"/>
              </a:ext>
            </a:extLst>
          </p:cNvPr>
          <p:cNvSpPr>
            <a:spLocks noGrp="1" noChangeArrowheads="1"/>
          </p:cNvSpPr>
          <p:nvPr>
            <p:ph type="title"/>
          </p:nvPr>
        </p:nvSpPr>
        <p:spPr>
          <a:xfrm>
            <a:off x="6449961" y="284176"/>
            <a:ext cx="5094980" cy="1508760"/>
          </a:xfrm>
        </p:spPr>
        <p:txBody>
          <a:bodyPr>
            <a:normAutofit/>
          </a:bodyPr>
          <a:lstStyle/>
          <a:p>
            <a:pPr>
              <a:defRPr/>
            </a:pPr>
            <a:r>
              <a:rPr lang="en-US" altLang="en-US"/>
              <a:t>Joseph Stalin (1879–1953)</a:t>
            </a:r>
          </a:p>
        </p:txBody>
      </p:sp>
      <p:pic>
        <p:nvPicPr>
          <p:cNvPr id="31749" name="Picture 2" descr="Image result for stalin poster">
            <a:extLst>
              <a:ext uri="{FF2B5EF4-FFF2-40B4-BE49-F238E27FC236}">
                <a16:creationId xmlns:a16="http://schemas.microsoft.com/office/drawing/2014/main" id="{E9995E50-14A0-4B93-81A1-9C17102308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809" y="0"/>
            <a:ext cx="4736332" cy="68892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C294405F-AC39-4837-8154-BAD242DD8EFC}"/>
              </a:ext>
            </a:extLst>
          </p:cNvPr>
          <p:cNvSpPr>
            <a:spLocks noGrp="1" noChangeArrowheads="1"/>
          </p:cNvSpPr>
          <p:nvPr>
            <p:ph idx="1"/>
          </p:nvPr>
        </p:nvSpPr>
        <p:spPr>
          <a:xfrm>
            <a:off x="6454363" y="2011680"/>
            <a:ext cx="5090578" cy="4206240"/>
          </a:xfrm>
        </p:spPr>
        <p:txBody>
          <a:bodyPr>
            <a:normAutofit/>
          </a:bodyPr>
          <a:lstStyle/>
          <a:p>
            <a:r>
              <a:rPr lang="en-US" altLang="en-US" dirty="0"/>
              <a:t>Georgian</a:t>
            </a:r>
          </a:p>
          <a:p>
            <a:r>
              <a:rPr lang="en-US" altLang="en-US" dirty="0"/>
              <a:t>Mother’</a:t>
            </a:r>
            <a:r>
              <a:rPr lang="en-US" altLang="ja-JP" dirty="0"/>
              <a:t>s influence led to Orthodox seminary education</a:t>
            </a:r>
          </a:p>
          <a:p>
            <a:r>
              <a:rPr lang="en-US" altLang="en-US" dirty="0"/>
              <a:t>Stalin triumphed over party rivals</a:t>
            </a:r>
          </a:p>
          <a:p>
            <a:pPr lvl="1"/>
            <a:r>
              <a:rPr lang="ja-JP" altLang="en-US" dirty="0">
                <a:ea typeface="MS PGothic" panose="020B0600070205080204" pitchFamily="34" charset="-128"/>
              </a:rPr>
              <a:t>“</a:t>
            </a:r>
            <a:r>
              <a:rPr lang="en-US" altLang="ja-JP" dirty="0">
                <a:ea typeface="MS PGothic" panose="020B0600070205080204" pitchFamily="34" charset="-128"/>
              </a:rPr>
              <a:t>Man of steel</a:t>
            </a:r>
            <a:r>
              <a:rPr lang="ja-JP" altLang="en-US" dirty="0">
                <a:ea typeface="MS PGothic" panose="020B0600070205080204" pitchFamily="34" charset="-128"/>
              </a:rPr>
              <a:t>”</a:t>
            </a:r>
            <a:r>
              <a:rPr lang="en-US" altLang="ja-JP" dirty="0">
                <a:ea typeface="MS PGothic" panose="020B0600070205080204" pitchFamily="34" charset="-128"/>
              </a:rPr>
              <a:t> </a:t>
            </a:r>
          </a:p>
          <a:p>
            <a:pPr lvl="1"/>
            <a:r>
              <a:rPr lang="en-US" altLang="en-US" dirty="0">
                <a:cs typeface="Arial" panose="020B0604020202020204" pitchFamily="34" charset="0"/>
              </a:rPr>
              <a:t>Leader of Soviet Union by 1928</a:t>
            </a:r>
          </a:p>
        </p:txBody>
      </p:sp>
      <p:sp>
        <p:nvSpPr>
          <p:cNvPr id="31748" name="Slide Number Placeholder 5">
            <a:extLst>
              <a:ext uri="{FF2B5EF4-FFF2-40B4-BE49-F238E27FC236}">
                <a16:creationId xmlns:a16="http://schemas.microsoft.com/office/drawing/2014/main" id="{9505525F-1DAE-440A-B707-14562273FD94}"/>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10E66A97-81DD-473D-B6AB-8F74B8840B74}" type="slidenum">
              <a:rPr lang="en-US" altLang="en-US" sz="1700">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25</a:t>
            </a:fld>
            <a:endParaRPr lang="en-US" altLang="en-US" sz="1700">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07B6BE5-18F4-404D-BA1B-19C845B5A16A}"/>
              </a:ext>
            </a:extLst>
          </p:cNvPr>
          <p:cNvSpPr>
            <a:spLocks noGrp="1"/>
          </p:cNvSpPr>
          <p:nvPr>
            <p:ph type="title"/>
          </p:nvPr>
        </p:nvSpPr>
        <p:spPr>
          <a:xfrm>
            <a:off x="634277" y="284176"/>
            <a:ext cx="3670874" cy="1508760"/>
          </a:xfrm>
        </p:spPr>
        <p:txBody>
          <a:bodyPr>
            <a:normAutofit/>
          </a:bodyPr>
          <a:lstStyle/>
          <a:p>
            <a:pPr>
              <a:defRPr/>
            </a:pPr>
            <a:r>
              <a:rPr lang="en-US" altLang="en-US"/>
              <a:t>The Great Purge</a:t>
            </a:r>
          </a:p>
        </p:txBody>
      </p:sp>
      <p:sp>
        <p:nvSpPr>
          <p:cNvPr id="35843" name="Content Placeholder 2">
            <a:extLst>
              <a:ext uri="{FF2B5EF4-FFF2-40B4-BE49-F238E27FC236}">
                <a16:creationId xmlns:a16="http://schemas.microsoft.com/office/drawing/2014/main" id="{61279392-D60B-442D-9545-6948BBB74CED}"/>
              </a:ext>
            </a:extLst>
          </p:cNvPr>
          <p:cNvSpPr>
            <a:spLocks noGrp="1" noChangeArrowheads="1"/>
          </p:cNvSpPr>
          <p:nvPr>
            <p:ph idx="1"/>
          </p:nvPr>
        </p:nvSpPr>
        <p:spPr>
          <a:xfrm>
            <a:off x="634277" y="2011680"/>
            <a:ext cx="3676678" cy="4206240"/>
          </a:xfrm>
        </p:spPr>
        <p:txBody>
          <a:bodyPr>
            <a:normAutofit/>
          </a:bodyPr>
          <a:lstStyle/>
          <a:p>
            <a:r>
              <a:rPr lang="en-US" altLang="en-US" sz="1800" dirty="0"/>
              <a:t>Intra-party civil war </a:t>
            </a:r>
          </a:p>
          <a:p>
            <a:r>
              <a:rPr lang="en-US" altLang="en-US" sz="1800" dirty="0"/>
              <a:t>Stalin removed all people suspected of opposition, 1935–1938</a:t>
            </a:r>
          </a:p>
          <a:p>
            <a:pPr lvl="1"/>
            <a:r>
              <a:rPr lang="en-US" altLang="en-US" sz="1800" dirty="0">
                <a:cs typeface="Arial" panose="020B0604020202020204" pitchFamily="34" charset="0"/>
              </a:rPr>
              <a:t>Two-thirds of Central Committee</a:t>
            </a:r>
          </a:p>
          <a:p>
            <a:pPr lvl="1"/>
            <a:r>
              <a:rPr lang="en-US" altLang="en-US" sz="1800" dirty="0">
                <a:cs typeface="Arial" panose="020B0604020202020204" pitchFamily="34" charset="0"/>
              </a:rPr>
              <a:t>Half of army’</a:t>
            </a:r>
            <a:r>
              <a:rPr lang="en-US" altLang="ja-JP" sz="1800" dirty="0">
                <a:ea typeface="MS PGothic" panose="020B0600070205080204" pitchFamily="34" charset="-128"/>
              </a:rPr>
              <a:t>s high-ranking officers</a:t>
            </a:r>
          </a:p>
          <a:p>
            <a:pPr lvl="1"/>
            <a:r>
              <a:rPr lang="en-US" altLang="en-US" sz="1800" dirty="0">
                <a:cs typeface="Arial" panose="020B0604020202020204" pitchFamily="34" charset="0"/>
              </a:rPr>
              <a:t>Executed or sent to labor camps</a:t>
            </a:r>
          </a:p>
          <a:p>
            <a:pPr lvl="1"/>
            <a:r>
              <a:rPr lang="en-US" altLang="en-US" sz="1800" dirty="0">
                <a:cs typeface="Arial" panose="020B0604020202020204" pitchFamily="34" charset="0"/>
              </a:rPr>
              <a:t>1937–1938, more than 1.5 million detained; </a:t>
            </a:r>
            <a:br>
              <a:rPr lang="en-US" altLang="en-US" sz="1800" dirty="0">
                <a:cs typeface="Arial" panose="020B0604020202020204" pitchFamily="34" charset="0"/>
              </a:rPr>
            </a:br>
            <a:r>
              <a:rPr lang="en-US" altLang="en-US" sz="1800" dirty="0">
                <a:cs typeface="Arial" panose="020B0604020202020204" pitchFamily="34" charset="0"/>
              </a:rPr>
              <a:t>681,692 shot in mass executions</a:t>
            </a:r>
          </a:p>
        </p:txBody>
      </p:sp>
      <p:sp>
        <p:nvSpPr>
          <p:cNvPr id="77" name="Rectangle 76">
            <a:extLst>
              <a:ext uri="{FF2B5EF4-FFF2-40B4-BE49-F238E27FC236}">
                <a16:creationId xmlns:a16="http://schemas.microsoft.com/office/drawing/2014/main" id="{361A18F1-E772-47BD-9486-6557D29B2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5845" name="Picture 2" descr="Image result for The Great Purge">
            <a:extLst>
              <a:ext uri="{FF2B5EF4-FFF2-40B4-BE49-F238E27FC236}">
                <a16:creationId xmlns:a16="http://schemas.microsoft.com/office/drawing/2014/main" id="{FE02DC4A-4FC6-4100-B84A-E43F32C928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07" r="26165" b="2"/>
          <a:stretch/>
        </p:blipFill>
        <p:spPr bwMode="auto">
          <a:xfrm>
            <a:off x="5262368" y="598634"/>
            <a:ext cx="6283602" cy="56192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3">
            <a:extLst>
              <a:ext uri="{FF2B5EF4-FFF2-40B4-BE49-F238E27FC236}">
                <a16:creationId xmlns:a16="http://schemas.microsoft.com/office/drawing/2014/main" id="{A907AF1E-6C13-429F-9530-1D59BB781CFA}"/>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6093B1C2-7B1A-4B1E-AABE-B8576369A75A}" type="slidenum">
              <a:rPr lang="en-US" altLang="en-US" sz="1700">
                <a:solidFill>
                  <a:schemeClr val="bg2"/>
                </a:solidFill>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26</a:t>
            </a:fld>
            <a:endParaRPr lang="en-US" altLang="en-US" sz="1700">
              <a:solidFill>
                <a:schemeClr val="bg2"/>
              </a:solidFill>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AB7CC10-D897-4F5F-AB93-DA15E87BF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D075621A-A93F-46B7-A391-7BA50A660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3554" name="Rectangle 2">
            <a:extLst>
              <a:ext uri="{FF2B5EF4-FFF2-40B4-BE49-F238E27FC236}">
                <a16:creationId xmlns:a16="http://schemas.microsoft.com/office/drawing/2014/main" id="{AC064BD0-3238-4B79-90A6-367B22FBD369}"/>
              </a:ext>
            </a:extLst>
          </p:cNvPr>
          <p:cNvSpPr>
            <a:spLocks noGrp="1" noChangeArrowheads="1"/>
          </p:cNvSpPr>
          <p:nvPr>
            <p:ph type="title"/>
          </p:nvPr>
        </p:nvSpPr>
        <p:spPr>
          <a:xfrm>
            <a:off x="6449961" y="284176"/>
            <a:ext cx="5094980" cy="1508760"/>
          </a:xfrm>
        </p:spPr>
        <p:txBody>
          <a:bodyPr>
            <a:normAutofit/>
          </a:bodyPr>
          <a:lstStyle/>
          <a:p>
            <a:pPr>
              <a:defRPr/>
            </a:pPr>
            <a:r>
              <a:rPr lang="en-US" altLang="en-US"/>
              <a:t>The Fascist Alternative</a:t>
            </a:r>
          </a:p>
        </p:txBody>
      </p:sp>
      <p:pic>
        <p:nvPicPr>
          <p:cNvPr id="68613" name="Picture 7" descr="Image result for fascism symbol">
            <a:extLst>
              <a:ext uri="{FF2B5EF4-FFF2-40B4-BE49-F238E27FC236}">
                <a16:creationId xmlns:a16="http://schemas.microsoft.com/office/drawing/2014/main" id="{B7B4B318-30CC-4BD7-AA65-0D741AC9BA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8457" y="598634"/>
            <a:ext cx="3722776" cy="56192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a:extLst>
              <a:ext uri="{FF2B5EF4-FFF2-40B4-BE49-F238E27FC236}">
                <a16:creationId xmlns:a16="http://schemas.microsoft.com/office/drawing/2014/main" id="{E31ED1D9-5260-4F72-B4EE-B2670778610C}"/>
              </a:ext>
            </a:extLst>
          </p:cNvPr>
          <p:cNvSpPr>
            <a:spLocks noGrp="1" noChangeArrowheads="1"/>
          </p:cNvSpPr>
          <p:nvPr>
            <p:ph idx="1"/>
          </p:nvPr>
        </p:nvSpPr>
        <p:spPr>
          <a:xfrm>
            <a:off x="6454363" y="2011680"/>
            <a:ext cx="5090578" cy="4206240"/>
          </a:xfrm>
        </p:spPr>
        <p:txBody>
          <a:bodyPr>
            <a:normAutofit/>
          </a:bodyPr>
          <a:lstStyle/>
          <a:p>
            <a:r>
              <a:rPr lang="en-US" altLang="en-US" dirty="0"/>
              <a:t>From </a:t>
            </a:r>
            <a:r>
              <a:rPr lang="en-US" altLang="en-US" i="1" dirty="0"/>
              <a:t>fasces</a:t>
            </a:r>
            <a:r>
              <a:rPr lang="en-US" altLang="en-US" dirty="0"/>
              <a:t>, Roman symbol of authority</a:t>
            </a:r>
          </a:p>
          <a:p>
            <a:pPr lvl="1"/>
            <a:r>
              <a:rPr lang="en-US" altLang="en-US" dirty="0">
                <a:cs typeface="Arial" panose="020B0604020202020204" pitchFamily="34" charset="0"/>
              </a:rPr>
              <a:t>Axe surrounded by wooden rods </a:t>
            </a:r>
          </a:p>
          <a:p>
            <a:r>
              <a:rPr lang="en-US" altLang="en-US" dirty="0"/>
              <a:t>Originated with Benito Mussolini </a:t>
            </a:r>
          </a:p>
          <a:p>
            <a:r>
              <a:rPr lang="en-US" altLang="en-US" dirty="0"/>
              <a:t>Influenced Europe, Asia, Latin America</a:t>
            </a:r>
          </a:p>
        </p:txBody>
      </p:sp>
      <p:sp>
        <p:nvSpPr>
          <p:cNvPr id="68612" name="Slide Number Placeholder 5">
            <a:extLst>
              <a:ext uri="{FF2B5EF4-FFF2-40B4-BE49-F238E27FC236}">
                <a16:creationId xmlns:a16="http://schemas.microsoft.com/office/drawing/2014/main" id="{EA053CAD-4270-489A-B657-92BDD56E2D28}"/>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57ECDC0E-79EA-437C-BE1A-B94EF0197FF3}" type="slidenum">
              <a:rPr lang="en-US" altLang="en-US" sz="1700">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27</a:t>
            </a:fld>
            <a:endParaRPr lang="en-US" altLang="en-US" sz="1700">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8E31C2CF-94CB-47D5-B13E-206066F37EC2}"/>
              </a:ext>
            </a:extLst>
          </p:cNvPr>
          <p:cNvSpPr>
            <a:spLocks noGrp="1" noChangeArrowheads="1"/>
          </p:cNvSpPr>
          <p:nvPr>
            <p:ph type="title"/>
          </p:nvPr>
        </p:nvSpPr>
        <p:spPr>
          <a:xfrm>
            <a:off x="643467" y="1325880"/>
            <a:ext cx="3089437" cy="4206240"/>
          </a:xfrm>
        </p:spPr>
        <p:txBody>
          <a:bodyPr>
            <a:normAutofit/>
          </a:bodyPr>
          <a:lstStyle/>
          <a:p>
            <a:pPr algn="r">
              <a:defRPr/>
            </a:pPr>
            <a:r>
              <a:rPr lang="en-US" altLang="en-US" sz="3200">
                <a:solidFill>
                  <a:schemeClr val="tx2"/>
                </a:solidFill>
              </a:rPr>
              <a:t>Common Elements of Fascism</a:t>
            </a:r>
          </a:p>
        </p:txBody>
      </p:sp>
      <p:sp>
        <p:nvSpPr>
          <p:cNvPr id="76" name="Rectangle 75">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0659" name="Rectangle 3">
            <a:extLst>
              <a:ext uri="{FF2B5EF4-FFF2-40B4-BE49-F238E27FC236}">
                <a16:creationId xmlns:a16="http://schemas.microsoft.com/office/drawing/2014/main" id="{EF3D7A17-C515-465E-9F92-E239AA8997E1}"/>
              </a:ext>
            </a:extLst>
          </p:cNvPr>
          <p:cNvSpPr>
            <a:spLocks noGrp="1" noChangeArrowheads="1"/>
          </p:cNvSpPr>
          <p:nvPr>
            <p:ph idx="1"/>
          </p:nvPr>
        </p:nvSpPr>
        <p:spPr>
          <a:xfrm>
            <a:off x="4381668" y="1126067"/>
            <a:ext cx="6605331" cy="4605866"/>
          </a:xfrm>
        </p:spPr>
        <p:txBody>
          <a:bodyPr anchor="ctr">
            <a:normAutofit/>
          </a:bodyPr>
          <a:lstStyle/>
          <a:p>
            <a:r>
              <a:rPr lang="en-US" altLang="en-US" sz="1800" dirty="0">
                <a:solidFill>
                  <a:schemeClr val="tx2"/>
                </a:solidFill>
              </a:rPr>
              <a:t>Primacy of state over individual</a:t>
            </a:r>
          </a:p>
          <a:p>
            <a:r>
              <a:rPr lang="en-US" altLang="en-US" sz="1800" dirty="0">
                <a:solidFill>
                  <a:schemeClr val="tx2"/>
                </a:solidFill>
              </a:rPr>
              <a:t>Devotion to a strong leader</a:t>
            </a:r>
          </a:p>
          <a:p>
            <a:r>
              <a:rPr lang="en-US" altLang="en-US" sz="1800" dirty="0">
                <a:solidFill>
                  <a:schemeClr val="tx2"/>
                </a:solidFill>
              </a:rPr>
              <a:t>Ethnocentrism</a:t>
            </a:r>
          </a:p>
          <a:p>
            <a:r>
              <a:rPr lang="en-US" altLang="en-US" sz="1800" dirty="0">
                <a:solidFill>
                  <a:schemeClr val="tx2"/>
                </a:solidFill>
              </a:rPr>
              <a:t>Militaristic</a:t>
            </a:r>
          </a:p>
          <a:p>
            <a:r>
              <a:rPr lang="en-US" altLang="en-US" sz="1800" dirty="0">
                <a:solidFill>
                  <a:schemeClr val="tx2"/>
                </a:solidFill>
              </a:rPr>
              <a:t>Anti-communist</a:t>
            </a:r>
          </a:p>
          <a:p>
            <a:r>
              <a:rPr lang="en-US" altLang="en-US" sz="1800" dirty="0">
                <a:solidFill>
                  <a:schemeClr val="tx2"/>
                </a:solidFill>
              </a:rPr>
              <a:t>Xenophobic</a:t>
            </a:r>
          </a:p>
          <a:p>
            <a:endParaRPr lang="en-US" altLang="en-US" sz="1800" dirty="0">
              <a:solidFill>
                <a:schemeClr val="tx2"/>
              </a:solidFill>
            </a:endParaRPr>
          </a:p>
          <a:p>
            <a:endParaRPr lang="en-US" altLang="en-US" sz="1800" dirty="0">
              <a:solidFill>
                <a:schemeClr val="tx2"/>
              </a:solidFill>
            </a:endParaRPr>
          </a:p>
        </p:txBody>
      </p:sp>
      <p:sp>
        <p:nvSpPr>
          <p:cNvPr id="80" name="Rectangle 79">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60" name="Slide Number Placeholder 5">
            <a:extLst>
              <a:ext uri="{FF2B5EF4-FFF2-40B4-BE49-F238E27FC236}">
                <a16:creationId xmlns:a16="http://schemas.microsoft.com/office/drawing/2014/main" id="{4365BFC0-A4CF-4BB6-9362-331B2453577C}"/>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240C1CBB-F0F8-4F71-806A-828000FFD1DC}" type="slidenum">
              <a:rPr lang="en-US" altLang="en-US" sz="1700">
                <a:solidFill>
                  <a:schemeClr val="bg1"/>
                </a:solidFill>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28</a:t>
            </a:fld>
            <a:endParaRPr lang="en-US" altLang="en-US" sz="1700">
              <a:solidFill>
                <a:schemeClr val="bg1"/>
              </a:solidFill>
              <a:latin typeface="Times New Roman" panose="02020603050405020304" pitchFamily="18" charset="0"/>
              <a:ea typeface="MS PGothic" panose="020B0600070205080204" pitchFamily="34" charset="-128"/>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833CD1C-6C74-4B12-9C2A-9A3EFFEE0096}"/>
              </a:ext>
            </a:extLst>
          </p:cNvPr>
          <p:cNvSpPr>
            <a:spLocks noGrp="1" noChangeArrowheads="1"/>
          </p:cNvSpPr>
          <p:nvPr>
            <p:ph type="title"/>
          </p:nvPr>
        </p:nvSpPr>
        <p:spPr/>
        <p:txBody>
          <a:bodyPr/>
          <a:lstStyle/>
          <a:p>
            <a:pPr>
              <a:defRPr/>
            </a:pPr>
            <a:r>
              <a:rPr lang="en-US" altLang="en-US"/>
              <a:t>Italian Fascism</a:t>
            </a:r>
          </a:p>
        </p:txBody>
      </p:sp>
      <p:sp>
        <p:nvSpPr>
          <p:cNvPr id="72707" name="Rectangle 3">
            <a:extLst>
              <a:ext uri="{FF2B5EF4-FFF2-40B4-BE49-F238E27FC236}">
                <a16:creationId xmlns:a16="http://schemas.microsoft.com/office/drawing/2014/main" id="{9D1B31D5-3945-459A-B31E-3CE0BB5796C7}"/>
              </a:ext>
            </a:extLst>
          </p:cNvPr>
          <p:cNvSpPr>
            <a:spLocks noGrp="1" noChangeArrowheads="1"/>
          </p:cNvSpPr>
          <p:nvPr>
            <p:ph idx="1"/>
          </p:nvPr>
        </p:nvSpPr>
        <p:spPr>
          <a:xfrm>
            <a:off x="1202919" y="2011680"/>
            <a:ext cx="6264681" cy="4206240"/>
          </a:xfrm>
        </p:spPr>
        <p:txBody>
          <a:bodyPr/>
          <a:lstStyle/>
          <a:p>
            <a:r>
              <a:rPr lang="en-US" altLang="en-US" dirty="0"/>
              <a:t>Mussolini, former newspaper editor, saw electoral successes in 1921</a:t>
            </a:r>
          </a:p>
          <a:p>
            <a:pPr lvl="1"/>
            <a:r>
              <a:rPr lang="en-US" altLang="en-US" dirty="0"/>
              <a:t>Offered an alternative to feelings of resentment many Italians felt following World War I</a:t>
            </a:r>
          </a:p>
          <a:p>
            <a:r>
              <a:rPr lang="en-US" altLang="en-US" dirty="0"/>
              <a:t>March on Rome, October 1921; King Emmanuel III offered him office of prime minister</a:t>
            </a:r>
          </a:p>
          <a:p>
            <a:pPr lvl="1"/>
            <a:r>
              <a:rPr lang="en-US" altLang="en-US" dirty="0" err="1">
                <a:cs typeface="Arial" panose="020B0604020202020204" pitchFamily="34" charset="0"/>
              </a:rPr>
              <a:t>Blackshirts</a:t>
            </a:r>
            <a:endParaRPr lang="en-US" altLang="en-US" dirty="0">
              <a:cs typeface="Arial" panose="020B0604020202020204" pitchFamily="34" charset="0"/>
            </a:endParaRPr>
          </a:p>
          <a:p>
            <a:r>
              <a:rPr lang="en-US" altLang="en-US" dirty="0"/>
              <a:t>1926, seized power as </a:t>
            </a:r>
            <a:r>
              <a:rPr lang="en-US" altLang="en-US" i="1" dirty="0"/>
              <a:t>Il Duce</a:t>
            </a:r>
            <a:r>
              <a:rPr lang="en-US" altLang="en-US" dirty="0"/>
              <a:t>, </a:t>
            </a:r>
            <a:r>
              <a:rPr lang="ja-JP" altLang="en-US" dirty="0"/>
              <a:t>“</a:t>
            </a:r>
            <a:r>
              <a:rPr lang="en-US" altLang="ja-JP" dirty="0"/>
              <a:t>the leader</a:t>
            </a:r>
            <a:r>
              <a:rPr lang="ja-JP" altLang="en-US" dirty="0"/>
              <a:t>”</a:t>
            </a:r>
            <a:endParaRPr lang="en-US" altLang="en-US" dirty="0"/>
          </a:p>
        </p:txBody>
      </p:sp>
      <p:sp>
        <p:nvSpPr>
          <p:cNvPr id="72708" name="Slide Number Placeholder 5">
            <a:extLst>
              <a:ext uri="{FF2B5EF4-FFF2-40B4-BE49-F238E27FC236}">
                <a16:creationId xmlns:a16="http://schemas.microsoft.com/office/drawing/2014/main" id="{5DBB2050-4B6D-4993-A506-EE4A23B7D5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fld id="{F0A2B23D-6664-4F57-A00D-2AEB6D67FC35}" type="slidenum">
              <a:rPr lang="en-US" altLang="en-US" sz="1200">
                <a:solidFill>
                  <a:schemeClr val="tx1"/>
                </a:solidFill>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buClrTx/>
                <a:buFontTx/>
                <a:buNone/>
              </a:pPr>
              <a:t>29</a:t>
            </a:fld>
            <a:endParaRPr lang="en-US" altLang="en-US" sz="1200">
              <a:solidFill>
                <a:schemeClr val="tx1"/>
              </a:solidFill>
              <a:latin typeface="Times New Roman" panose="02020603050405020304" pitchFamily="18" charset="0"/>
              <a:ea typeface="MS PGothic" panose="020B0600070205080204" pitchFamily="34" charset="-128"/>
              <a:cs typeface="Arial" panose="020B0604020202020204" pitchFamily="34" charset="0"/>
            </a:endParaRPr>
          </a:p>
        </p:txBody>
      </p:sp>
      <p:pic>
        <p:nvPicPr>
          <p:cNvPr id="5" name="Content Placeholder 4" descr="benito-mussolini.jpg">
            <a:extLst>
              <a:ext uri="{FF2B5EF4-FFF2-40B4-BE49-F238E27FC236}">
                <a16:creationId xmlns:a16="http://schemas.microsoft.com/office/drawing/2014/main" id="{A830AA0C-1F73-431A-A140-DB82BAC618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36" r="2" b="4729"/>
          <a:stretch/>
        </p:blipFill>
        <p:spPr>
          <a:xfrm>
            <a:off x="7849780" y="1822028"/>
            <a:ext cx="4342220" cy="5035972"/>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736764E5-A866-4D8C-AC8B-C397AE1855E5}"/>
              </a:ext>
            </a:extLst>
          </p:cNvPr>
          <p:cNvSpPr>
            <a:spLocks noGrp="1"/>
          </p:cNvSpPr>
          <p:nvPr>
            <p:ph type="title"/>
          </p:nvPr>
        </p:nvSpPr>
        <p:spPr>
          <a:xfrm>
            <a:off x="1202919" y="284176"/>
            <a:ext cx="9784080" cy="1508760"/>
          </a:xfrm>
        </p:spPr>
        <p:txBody>
          <a:bodyPr>
            <a:normAutofit/>
          </a:bodyPr>
          <a:lstStyle/>
          <a:p>
            <a:r>
              <a:rPr lang="en-US" dirty="0"/>
              <a:t>Anti-Colonialism</a:t>
            </a:r>
          </a:p>
        </p:txBody>
      </p:sp>
      <p:sp>
        <p:nvSpPr>
          <p:cNvPr id="5" name="Content Placeholder 4">
            <a:extLst>
              <a:ext uri="{FF2B5EF4-FFF2-40B4-BE49-F238E27FC236}">
                <a16:creationId xmlns:a16="http://schemas.microsoft.com/office/drawing/2014/main" id="{8B5F314C-96D8-4F74-8F3F-515EC7B74531}"/>
              </a:ext>
            </a:extLst>
          </p:cNvPr>
          <p:cNvSpPr>
            <a:spLocks noGrp="1"/>
          </p:cNvSpPr>
          <p:nvPr>
            <p:ph idx="1"/>
          </p:nvPr>
        </p:nvSpPr>
        <p:spPr>
          <a:xfrm>
            <a:off x="1202919" y="2011680"/>
            <a:ext cx="9784080" cy="4206240"/>
          </a:xfrm>
        </p:spPr>
        <p:txBody>
          <a:bodyPr>
            <a:normAutofit/>
          </a:bodyPr>
          <a:lstStyle/>
          <a:p>
            <a:r>
              <a:rPr lang="en-US" dirty="0"/>
              <a:t>Post World War I peace talks incorporated an ideological challenge to colonial rule embodied through Wilson’s Fourteen Points.</a:t>
            </a:r>
          </a:p>
          <a:p>
            <a:r>
              <a:rPr lang="en-US" dirty="0"/>
              <a:t>Despite this, both Britain and France maintained their imperial rule, often violently suppressing anti-colonial nationalist challenges. </a:t>
            </a:r>
          </a:p>
          <a:p>
            <a:r>
              <a:rPr lang="en-US" dirty="0"/>
              <a:t>While many of these independence movements failed to achieve success prior to World War II, the 1920s and 1930s movements were the impetus for change which was to come in the 1950s and 1960s.</a:t>
            </a:r>
          </a:p>
        </p:txBody>
      </p:sp>
    </p:spTree>
    <p:extLst>
      <p:ext uri="{BB962C8B-B14F-4D97-AF65-F5344CB8AC3E}">
        <p14:creationId xmlns:p14="http://schemas.microsoft.com/office/powerpoint/2010/main" val="144584281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a:extLst>
              <a:ext uri="{FF2B5EF4-FFF2-40B4-BE49-F238E27FC236}">
                <a16:creationId xmlns:a16="http://schemas.microsoft.com/office/drawing/2014/main" id="{76521DDD-60DD-4C82-B467-FC9D59754CC1}"/>
              </a:ext>
            </a:extLst>
          </p:cNvPr>
          <p:cNvSpPr>
            <a:spLocks noGrp="1" noChangeArrowheads="1"/>
          </p:cNvSpPr>
          <p:nvPr>
            <p:ph type="title"/>
          </p:nvPr>
        </p:nvSpPr>
        <p:spPr>
          <a:xfrm>
            <a:off x="622570" y="838646"/>
            <a:ext cx="3709991" cy="5180709"/>
          </a:xfrm>
        </p:spPr>
        <p:txBody>
          <a:bodyPr>
            <a:normAutofit/>
          </a:bodyPr>
          <a:lstStyle/>
          <a:p>
            <a:pPr>
              <a:defRPr/>
            </a:pPr>
            <a:r>
              <a:rPr lang="en-US" altLang="en-US" sz="3600" dirty="0"/>
              <a:t>Adolf Hitler and the Nazi Party</a:t>
            </a:r>
          </a:p>
        </p:txBody>
      </p:sp>
      <p:sp useBgFill="1">
        <p:nvSpPr>
          <p:cNvPr id="139" name="Rectangle 138">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3" name="Rectangle 3">
            <a:extLst>
              <a:ext uri="{FF2B5EF4-FFF2-40B4-BE49-F238E27FC236}">
                <a16:creationId xmlns:a16="http://schemas.microsoft.com/office/drawing/2014/main" id="{C048BEBE-369D-44FD-AAD3-E0DAA07D6A05}"/>
              </a:ext>
            </a:extLst>
          </p:cNvPr>
          <p:cNvSpPr>
            <a:spLocks noGrp="1" noChangeArrowheads="1"/>
          </p:cNvSpPr>
          <p:nvPr>
            <p:ph idx="1"/>
          </p:nvPr>
        </p:nvSpPr>
        <p:spPr>
          <a:xfrm>
            <a:off x="5163671" y="838647"/>
            <a:ext cx="5823328" cy="5180708"/>
          </a:xfrm>
        </p:spPr>
        <p:txBody>
          <a:bodyPr anchor="ctr">
            <a:normAutofit/>
          </a:bodyPr>
          <a:lstStyle/>
          <a:p>
            <a:r>
              <a:rPr lang="en-US" altLang="en-US" sz="2000">
                <a:solidFill>
                  <a:schemeClr val="tx2"/>
                </a:solidFill>
              </a:rPr>
              <a:t>1921, became chairman of the National Socialist German Workers</a:t>
            </a:r>
            <a:r>
              <a:rPr lang="ja-JP" altLang="en-US" sz="2000">
                <a:solidFill>
                  <a:schemeClr val="tx2"/>
                </a:solidFill>
              </a:rPr>
              <a:t>’</a:t>
            </a:r>
            <a:r>
              <a:rPr lang="en-US" altLang="ja-JP" sz="2000">
                <a:solidFill>
                  <a:schemeClr val="tx2"/>
                </a:solidFill>
              </a:rPr>
              <a:t> Party (Nazis)</a:t>
            </a:r>
          </a:p>
          <a:p>
            <a:r>
              <a:rPr lang="en-US" altLang="en-US" sz="2000">
                <a:solidFill>
                  <a:schemeClr val="tx2"/>
                </a:solidFill>
              </a:rPr>
              <a:t>Attempted to overthrow government in 1923</a:t>
            </a:r>
          </a:p>
          <a:p>
            <a:pPr lvl="1"/>
            <a:r>
              <a:rPr lang="en-US" altLang="en-US">
                <a:solidFill>
                  <a:schemeClr val="tx2"/>
                </a:solidFill>
                <a:cs typeface="Arial" panose="020B0604020202020204" pitchFamily="34" charset="0"/>
              </a:rPr>
              <a:t>Wrote popular autobiography </a:t>
            </a:r>
            <a:r>
              <a:rPr lang="en-US" altLang="en-US" i="1">
                <a:solidFill>
                  <a:schemeClr val="tx2"/>
                </a:solidFill>
                <a:cs typeface="Arial" panose="020B0604020202020204" pitchFamily="34" charset="0"/>
              </a:rPr>
              <a:t>Mein Kampf </a:t>
            </a:r>
            <a:r>
              <a:rPr lang="en-US" altLang="en-US">
                <a:solidFill>
                  <a:schemeClr val="tx2"/>
                </a:solidFill>
                <a:cs typeface="Arial" panose="020B0604020202020204" pitchFamily="34" charset="0"/>
              </a:rPr>
              <a:t>in jail</a:t>
            </a:r>
          </a:p>
          <a:p>
            <a:r>
              <a:rPr lang="en-US" altLang="en-US" sz="2000">
                <a:solidFill>
                  <a:schemeClr val="tx2"/>
                </a:solidFill>
              </a:rPr>
              <a:t>Capitalized on public discontent with postwar era </a:t>
            </a:r>
          </a:p>
          <a:p>
            <a:pPr lvl="1"/>
            <a:r>
              <a:rPr lang="en-US" altLang="en-US">
                <a:solidFill>
                  <a:schemeClr val="tx2"/>
                </a:solidFill>
                <a:cs typeface="Arial" panose="020B0604020202020204" pitchFamily="34" charset="0"/>
              </a:rPr>
              <a:t>War guilt clause</a:t>
            </a:r>
          </a:p>
          <a:p>
            <a:pPr lvl="1"/>
            <a:r>
              <a:rPr lang="en-US" altLang="en-US">
                <a:solidFill>
                  <a:schemeClr val="tx2"/>
                </a:solidFill>
                <a:cs typeface="Arial" panose="020B0604020202020204" pitchFamily="34" charset="0"/>
              </a:rPr>
              <a:t>Reparation payments</a:t>
            </a:r>
          </a:p>
          <a:p>
            <a:pPr lvl="1"/>
            <a:r>
              <a:rPr lang="en-US" altLang="en-US">
                <a:solidFill>
                  <a:schemeClr val="tx2"/>
                </a:solidFill>
                <a:cs typeface="Arial" panose="020B0604020202020204" pitchFamily="34" charset="0"/>
              </a:rPr>
              <a:t>Inability of major parties to come to consensus</a:t>
            </a:r>
          </a:p>
          <a:p>
            <a:pPr lvl="1"/>
            <a:r>
              <a:rPr lang="en-US" altLang="en-US">
                <a:solidFill>
                  <a:schemeClr val="tx2"/>
                </a:solidFill>
                <a:cs typeface="Arial" panose="020B0604020202020204" pitchFamily="34" charset="0"/>
              </a:rPr>
              <a:t>Anti-Semitism</a:t>
            </a:r>
          </a:p>
        </p:txBody>
      </p:sp>
      <p:sp>
        <p:nvSpPr>
          <p:cNvPr id="76804" name="Slide Number Placeholder 5">
            <a:extLst>
              <a:ext uri="{FF2B5EF4-FFF2-40B4-BE49-F238E27FC236}">
                <a16:creationId xmlns:a16="http://schemas.microsoft.com/office/drawing/2014/main" id="{CD5239B2-8563-48B0-ABAA-2F70BF550083}"/>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A633C36C-AC8E-4D31-AA28-2E9F41F86C60}" type="slidenum">
              <a:rPr lang="en-US" altLang="en-US" sz="1700">
                <a:solidFill>
                  <a:schemeClr val="tx2"/>
                </a:solidFill>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30</a:t>
            </a:fld>
            <a:endParaRPr lang="en-US" altLang="en-US" sz="1700">
              <a:solidFill>
                <a:schemeClr val="tx2"/>
              </a:solidFill>
              <a:latin typeface="Times New Roman" panose="02020603050405020304" pitchFamily="18" charset="0"/>
              <a:ea typeface="MS PGothic" panose="020B0600070205080204" pitchFamily="34" charset="-128"/>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1" name="Group 5">
            <a:extLst>
              <a:ext uri="{FF2B5EF4-FFF2-40B4-BE49-F238E27FC236}">
                <a16:creationId xmlns:a16="http://schemas.microsoft.com/office/drawing/2014/main" id="{48EE46C4-4C89-4A9D-A4F6-562CB5DEDA2D}"/>
              </a:ext>
            </a:extLst>
          </p:cNvPr>
          <p:cNvGraphicFramePr>
            <a:graphicFrameLocks noGrp="1"/>
          </p:cNvGraphicFramePr>
          <p:nvPr>
            <p:extLst>
              <p:ext uri="{D42A27DB-BD31-4B8C-83A1-F6EECF244321}">
                <p14:modId xmlns:p14="http://schemas.microsoft.com/office/powerpoint/2010/main" val="2279494517"/>
              </p:ext>
            </p:extLst>
          </p:nvPr>
        </p:nvGraphicFramePr>
        <p:xfrm>
          <a:off x="710214" y="1600200"/>
          <a:ext cx="5614386" cy="3451194"/>
        </p:xfrm>
        <a:graphic>
          <a:graphicData uri="http://schemas.openxmlformats.org/drawingml/2006/table">
            <a:tbl>
              <a:tblPr>
                <a:tableStyleId>{284E427A-3D55-4303-BF80-6455036E1DE7}</a:tableStyleId>
              </a:tblPr>
              <a:tblGrid>
                <a:gridCol w="2714017">
                  <a:extLst>
                    <a:ext uri="{9D8B030D-6E8A-4147-A177-3AD203B41FA5}">
                      <a16:colId xmlns:a16="http://schemas.microsoft.com/office/drawing/2014/main" val="20000"/>
                    </a:ext>
                  </a:extLst>
                </a:gridCol>
                <a:gridCol w="1589950">
                  <a:extLst>
                    <a:ext uri="{9D8B030D-6E8A-4147-A177-3AD203B41FA5}">
                      <a16:colId xmlns:a16="http://schemas.microsoft.com/office/drawing/2014/main" val="20001"/>
                    </a:ext>
                  </a:extLst>
                </a:gridCol>
                <a:gridCol w="1310419">
                  <a:extLst>
                    <a:ext uri="{9D8B030D-6E8A-4147-A177-3AD203B41FA5}">
                      <a16:colId xmlns:a16="http://schemas.microsoft.com/office/drawing/2014/main" val="20002"/>
                    </a:ext>
                  </a:extLst>
                </a:gridCol>
              </a:tblGrid>
              <a:tr h="7081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Election date</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a:ln>
                            <a:noFill/>
                          </a:ln>
                          <a:solidFill>
                            <a:schemeClr val="tx1"/>
                          </a:solidFill>
                          <a:effectLst/>
                        </a:rPr>
                        <a:t>Votes in millions</a:t>
                      </a:r>
                      <a:endParaRPr kumimoji="0" lang="en-US" sz="2000" b="1" i="0" u="none" strike="noStrike" cap="none" normalizeH="0" baseline="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a:ln>
                            <a:noFill/>
                          </a:ln>
                          <a:solidFill>
                            <a:schemeClr val="tx1"/>
                          </a:solidFill>
                          <a:effectLst/>
                        </a:rPr>
                        <a:t>Share </a:t>
                      </a:r>
                      <a:endParaRPr kumimoji="0" lang="en-US" sz="2000" b="1" i="0" u="none" strike="noStrike" cap="none" normalizeH="0" baseline="0">
                        <a:ln>
                          <a:noFill/>
                        </a:ln>
                        <a:solidFill>
                          <a:schemeClr val="tx1"/>
                        </a:solidFill>
                        <a:effectLst/>
                        <a:latin typeface="Verdana" pitchFamily="34" charset="0"/>
                      </a:endParaRPr>
                    </a:p>
                  </a:txBody>
                  <a:tcPr marT="45713" marB="45713" horzOverflow="overflow"/>
                </a:tc>
                <a:extLst>
                  <a:ext uri="{0D108BD9-81ED-4DB2-BD59-A6C34878D82A}">
                    <a16:rowId xmlns:a16="http://schemas.microsoft.com/office/drawing/2014/main" val="10000"/>
                  </a:ext>
                </a:extLst>
              </a:tr>
              <a:tr h="5462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May 20, 1928</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0.81</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a:ln>
                            <a:noFill/>
                          </a:ln>
                          <a:solidFill>
                            <a:schemeClr val="tx1"/>
                          </a:solidFill>
                          <a:effectLst/>
                        </a:rPr>
                        <a:t>2.6%</a:t>
                      </a:r>
                      <a:endParaRPr kumimoji="0" lang="en-US" sz="2000" b="1" i="0" u="none" strike="noStrike" cap="none" normalizeH="0" baseline="0">
                        <a:ln>
                          <a:noFill/>
                        </a:ln>
                        <a:solidFill>
                          <a:schemeClr val="tx1"/>
                        </a:solidFill>
                        <a:effectLst/>
                        <a:latin typeface="Verdana" pitchFamily="34" charset="0"/>
                      </a:endParaRPr>
                    </a:p>
                  </a:txBody>
                  <a:tcPr marT="45713" marB="45713" horzOverflow="overflow"/>
                </a:tc>
                <a:extLst>
                  <a:ext uri="{0D108BD9-81ED-4DB2-BD59-A6C34878D82A}">
                    <a16:rowId xmlns:a16="http://schemas.microsoft.com/office/drawing/2014/main" val="10001"/>
                  </a:ext>
                </a:extLst>
              </a:tr>
              <a:tr h="550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September 14, 1930</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6.41</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18.3%</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extLst>
                  <a:ext uri="{0D108BD9-81ED-4DB2-BD59-A6C34878D82A}">
                    <a16:rowId xmlns:a16="http://schemas.microsoft.com/office/drawing/2014/main" val="10002"/>
                  </a:ext>
                </a:extLst>
              </a:tr>
              <a:tr h="550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a:ln>
                            <a:noFill/>
                          </a:ln>
                          <a:solidFill>
                            <a:schemeClr val="tx1"/>
                          </a:solidFill>
                          <a:effectLst/>
                        </a:rPr>
                        <a:t>July 31, 1932</a:t>
                      </a:r>
                      <a:endParaRPr kumimoji="0" lang="en-US" sz="2000" b="1" i="0" u="none" strike="noStrike" cap="none" normalizeH="0" baseline="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13.75</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37.3%</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extLst>
                  <a:ext uri="{0D108BD9-81ED-4DB2-BD59-A6C34878D82A}">
                    <a16:rowId xmlns:a16="http://schemas.microsoft.com/office/drawing/2014/main" val="10003"/>
                  </a:ext>
                </a:extLst>
              </a:tr>
              <a:tr h="5439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a:ln>
                            <a:noFill/>
                          </a:ln>
                          <a:solidFill>
                            <a:schemeClr val="tx1"/>
                          </a:solidFill>
                          <a:effectLst/>
                        </a:rPr>
                        <a:t>November 6, 1932</a:t>
                      </a:r>
                      <a:endParaRPr kumimoji="0" lang="en-US" sz="2000" b="1" i="0" u="none" strike="noStrike" cap="none" normalizeH="0" baseline="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11.74</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33.1%</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extLst>
                  <a:ext uri="{0D108BD9-81ED-4DB2-BD59-A6C34878D82A}">
                    <a16:rowId xmlns:a16="http://schemas.microsoft.com/office/drawing/2014/main" val="10004"/>
                  </a:ext>
                </a:extLst>
              </a:tr>
              <a:tr h="550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a:ln>
                            <a:noFill/>
                          </a:ln>
                          <a:solidFill>
                            <a:schemeClr val="tx1"/>
                          </a:solidFill>
                          <a:effectLst/>
                        </a:rPr>
                        <a:t>March 5, 1933</a:t>
                      </a:r>
                      <a:endParaRPr kumimoji="0" lang="en-US" sz="2000" b="1" i="0" u="none" strike="noStrike" cap="none" normalizeH="0" baseline="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a:ln>
                            <a:noFill/>
                          </a:ln>
                          <a:solidFill>
                            <a:schemeClr val="tx1"/>
                          </a:solidFill>
                          <a:effectLst/>
                        </a:rPr>
                        <a:t>17.28</a:t>
                      </a:r>
                      <a:endParaRPr kumimoji="0" lang="en-US" sz="2000" b="1" i="0" u="none" strike="noStrike" cap="none" normalizeH="0" baseline="0">
                        <a:ln>
                          <a:noFill/>
                        </a:ln>
                        <a:solidFill>
                          <a:schemeClr val="tx1"/>
                        </a:solidFill>
                        <a:effectLst/>
                        <a:latin typeface="Verdana" pitchFamily="34"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43.9%</a:t>
                      </a:r>
                      <a:endParaRPr kumimoji="0" lang="en-US" sz="2000" b="1" i="0" u="none" strike="noStrike" cap="none" normalizeH="0" baseline="0" dirty="0">
                        <a:ln>
                          <a:noFill/>
                        </a:ln>
                        <a:solidFill>
                          <a:schemeClr val="tx1"/>
                        </a:solidFill>
                        <a:effectLst/>
                        <a:latin typeface="Verdana" pitchFamily="34" charset="0"/>
                      </a:endParaRPr>
                    </a:p>
                  </a:txBody>
                  <a:tcPr marT="45713" marB="45713" horzOverflow="overflow"/>
                </a:tc>
                <a:extLst>
                  <a:ext uri="{0D108BD9-81ED-4DB2-BD59-A6C34878D82A}">
                    <a16:rowId xmlns:a16="http://schemas.microsoft.com/office/drawing/2014/main" val="10005"/>
                  </a:ext>
                </a:extLst>
              </a:tr>
            </a:tbl>
          </a:graphicData>
        </a:graphic>
      </p:graphicFrame>
      <p:sp>
        <p:nvSpPr>
          <p:cNvPr id="78881" name="TextBox 1">
            <a:extLst>
              <a:ext uri="{FF2B5EF4-FFF2-40B4-BE49-F238E27FC236}">
                <a16:creationId xmlns:a16="http://schemas.microsoft.com/office/drawing/2014/main" id="{9C37B9D5-BF65-4264-980B-7477BE3406BD}"/>
              </a:ext>
            </a:extLst>
          </p:cNvPr>
          <p:cNvSpPr txBox="1">
            <a:spLocks noChangeArrowheads="1"/>
          </p:cNvSpPr>
          <p:nvPr/>
        </p:nvSpPr>
        <p:spPr bwMode="auto">
          <a:xfrm>
            <a:off x="2209800" y="228601"/>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spcBef>
                <a:spcPct val="50000"/>
              </a:spcBef>
            </a:pPr>
            <a:r>
              <a:rPr lang="en-US" altLang="en-US" dirty="0">
                <a:latin typeface="Verdana" panose="020B0604030504040204" pitchFamily="34" charset="0"/>
              </a:rPr>
              <a:t>In Germany, depression, unemployment, and hard times led to a dramatic increase in votes for Hitler and the Nazi Party.</a:t>
            </a:r>
          </a:p>
        </p:txBody>
      </p:sp>
      <p:sp>
        <p:nvSpPr>
          <p:cNvPr id="78883" name="Rectangle 4">
            <a:extLst>
              <a:ext uri="{FF2B5EF4-FFF2-40B4-BE49-F238E27FC236}">
                <a16:creationId xmlns:a16="http://schemas.microsoft.com/office/drawing/2014/main" id="{2AADB77F-6260-47C3-895F-3BBA8C79705C}"/>
              </a:ext>
            </a:extLst>
          </p:cNvPr>
          <p:cNvSpPr>
            <a:spLocks noChangeArrowheads="1"/>
          </p:cNvSpPr>
          <p:nvPr/>
        </p:nvSpPr>
        <p:spPr bwMode="auto">
          <a:xfrm>
            <a:off x="3700509" y="5706069"/>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spcBef>
                <a:spcPct val="50000"/>
              </a:spcBef>
            </a:pPr>
            <a:r>
              <a:rPr lang="en-US" altLang="en-US" dirty="0">
                <a:latin typeface="Verdana" panose="020B0604030504040204" pitchFamily="34" charset="0"/>
              </a:rPr>
              <a:t>Worldwide Great Depression meant slower production of goods, led to higher rates of unemployment.</a:t>
            </a:r>
          </a:p>
        </p:txBody>
      </p:sp>
      <p:pic>
        <p:nvPicPr>
          <p:cNvPr id="7" name="Picture 2" descr="http://staffpages.suhsd.net/cbelcastro/assets/images/WWII_Unemployment.jpg">
            <a:extLst>
              <a:ext uri="{FF2B5EF4-FFF2-40B4-BE49-F238E27FC236}">
                <a16:creationId xmlns:a16="http://schemas.microsoft.com/office/drawing/2014/main" id="{67D11674-55C0-4237-AAE3-6DF51B3C4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14" y="1095114"/>
            <a:ext cx="46482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a:extLst>
              <a:ext uri="{FF2B5EF4-FFF2-40B4-BE49-F238E27FC236}">
                <a16:creationId xmlns:a16="http://schemas.microsoft.com/office/drawing/2014/main" id="{A3A18215-4493-43AD-99C1-99C77A74B5A2}"/>
              </a:ext>
            </a:extLst>
          </p:cNvPr>
          <p:cNvSpPr>
            <a:spLocks noGrp="1" noChangeArrowheads="1"/>
          </p:cNvSpPr>
          <p:nvPr>
            <p:ph type="title"/>
          </p:nvPr>
        </p:nvSpPr>
        <p:spPr>
          <a:xfrm>
            <a:off x="622570" y="838646"/>
            <a:ext cx="3709991" cy="5180709"/>
          </a:xfrm>
        </p:spPr>
        <p:txBody>
          <a:bodyPr>
            <a:normAutofit/>
          </a:bodyPr>
          <a:lstStyle/>
          <a:p>
            <a:pPr>
              <a:defRPr/>
            </a:pPr>
            <a:r>
              <a:rPr lang="en-US" altLang="en-US" sz="3600"/>
              <a:t>Consolidation of Power</a:t>
            </a:r>
          </a:p>
        </p:txBody>
      </p:sp>
      <p:sp useBgFill="1">
        <p:nvSpPr>
          <p:cNvPr id="76" name="Rectangle 75">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9" name="Rectangle 3">
            <a:extLst>
              <a:ext uri="{FF2B5EF4-FFF2-40B4-BE49-F238E27FC236}">
                <a16:creationId xmlns:a16="http://schemas.microsoft.com/office/drawing/2014/main" id="{38D94400-A904-48DC-8CED-B8AF0D283B83}"/>
              </a:ext>
            </a:extLst>
          </p:cNvPr>
          <p:cNvSpPr>
            <a:spLocks noGrp="1" noChangeArrowheads="1"/>
          </p:cNvSpPr>
          <p:nvPr>
            <p:ph idx="1"/>
          </p:nvPr>
        </p:nvSpPr>
        <p:spPr>
          <a:xfrm>
            <a:off x="5163671" y="838647"/>
            <a:ext cx="5823328" cy="5180708"/>
          </a:xfrm>
        </p:spPr>
        <p:txBody>
          <a:bodyPr anchor="ctr">
            <a:normAutofit/>
          </a:bodyPr>
          <a:lstStyle/>
          <a:p>
            <a:r>
              <a:rPr lang="en-US" altLang="en-US" sz="2000">
                <a:solidFill>
                  <a:schemeClr val="tx2"/>
                </a:solidFill>
              </a:rPr>
              <a:t>Nazis became single largest party in parliament, 1930–1932</a:t>
            </a:r>
          </a:p>
          <a:p>
            <a:r>
              <a:rPr lang="en-US" altLang="en-US" sz="2000">
                <a:solidFill>
                  <a:schemeClr val="tx2"/>
                </a:solidFill>
              </a:rPr>
              <a:t>Weak president Paul von Hindenburg (1847–1934) appointed Hitler as chancellor</a:t>
            </a:r>
          </a:p>
          <a:p>
            <a:pPr lvl="1"/>
            <a:r>
              <a:rPr lang="en-US" altLang="en-US">
                <a:solidFill>
                  <a:schemeClr val="tx2"/>
                </a:solidFill>
                <a:cs typeface="Arial" panose="020B0604020202020204" pitchFamily="34" charset="0"/>
              </a:rPr>
              <a:t>Suppressed opposition, abrogated constitutional and civil rights</a:t>
            </a:r>
          </a:p>
          <a:p>
            <a:pPr lvl="1"/>
            <a:r>
              <a:rPr lang="en-US" altLang="en-US">
                <a:solidFill>
                  <a:schemeClr val="tx2"/>
                </a:solidFill>
                <a:cs typeface="Arial" panose="020B0604020202020204" pitchFamily="34" charset="0"/>
              </a:rPr>
              <a:t>Made Nazis the sole legal party</a:t>
            </a:r>
          </a:p>
          <a:p>
            <a:pPr lvl="1"/>
            <a:r>
              <a:rPr lang="en-US" altLang="en-US">
                <a:solidFill>
                  <a:schemeClr val="tx2"/>
                </a:solidFill>
                <a:cs typeface="Arial" panose="020B0604020202020204" pitchFamily="34" charset="0"/>
              </a:rPr>
              <a:t>Destroyed trade unions</a:t>
            </a:r>
          </a:p>
          <a:p>
            <a:pPr lvl="1"/>
            <a:r>
              <a:rPr lang="en-US" altLang="en-US">
                <a:solidFill>
                  <a:schemeClr val="tx2"/>
                </a:solidFill>
                <a:cs typeface="Arial" panose="020B0604020202020204" pitchFamily="34" charset="0"/>
              </a:rPr>
              <a:t>Purged judiciary, civil service of perceived enemies</a:t>
            </a:r>
          </a:p>
        </p:txBody>
      </p:sp>
      <p:sp>
        <p:nvSpPr>
          <p:cNvPr id="80900" name="Slide Number Placeholder 5">
            <a:extLst>
              <a:ext uri="{FF2B5EF4-FFF2-40B4-BE49-F238E27FC236}">
                <a16:creationId xmlns:a16="http://schemas.microsoft.com/office/drawing/2014/main" id="{46AB7860-5923-4ED5-BACB-9F031329F623}"/>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6E9BE9F2-4808-4398-B625-6D5C18352EC3}" type="slidenum">
              <a:rPr lang="en-US" altLang="en-US" sz="1700">
                <a:solidFill>
                  <a:schemeClr val="tx2"/>
                </a:solidFill>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32</a:t>
            </a:fld>
            <a:endParaRPr lang="en-US" altLang="en-US" sz="1700">
              <a:solidFill>
                <a:schemeClr val="tx2"/>
              </a:solidFill>
              <a:latin typeface="Times New Roman" panose="02020603050405020304" pitchFamily="18" charset="0"/>
              <a:ea typeface="MS PGothic" panose="020B0600070205080204" pitchFamily="34" charset="-128"/>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124B5C8-E27C-4ED3-82F0-39466B32D5F8}"/>
              </a:ext>
            </a:extLst>
          </p:cNvPr>
          <p:cNvSpPr>
            <a:spLocks noGrp="1" noChangeArrowheads="1"/>
          </p:cNvSpPr>
          <p:nvPr>
            <p:ph type="title"/>
          </p:nvPr>
        </p:nvSpPr>
        <p:spPr>
          <a:xfrm>
            <a:off x="1202919" y="284176"/>
            <a:ext cx="9784080" cy="1508760"/>
          </a:xfrm>
        </p:spPr>
        <p:txBody>
          <a:bodyPr>
            <a:normAutofit/>
          </a:bodyPr>
          <a:lstStyle/>
          <a:p>
            <a:pPr algn="ctr">
              <a:defRPr/>
            </a:pPr>
            <a:r>
              <a:rPr lang="en-US" altLang="en-US" sz="5400" dirty="0"/>
              <a:t>The Racialized State</a:t>
            </a:r>
          </a:p>
        </p:txBody>
      </p:sp>
      <p:pic>
        <p:nvPicPr>
          <p:cNvPr id="82949" name="Picture 7" descr="Image result for nazi pronatalist propaganda">
            <a:extLst>
              <a:ext uri="{FF2B5EF4-FFF2-40B4-BE49-F238E27FC236}">
                <a16:creationId xmlns:a16="http://schemas.microsoft.com/office/drawing/2014/main" id="{095503D6-4316-4357-B1FA-F94BA94C30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288"/>
          <a:stretch/>
        </p:blipFill>
        <p:spPr bwMode="auto">
          <a:xfrm>
            <a:off x="510764" y="2204720"/>
            <a:ext cx="2708031" cy="35864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9" descr="Image result for german euthanasia 1930s">
            <a:extLst>
              <a:ext uri="{FF2B5EF4-FFF2-40B4-BE49-F238E27FC236}">
                <a16:creationId xmlns:a16="http://schemas.microsoft.com/office/drawing/2014/main" id="{0E669339-2A44-47F3-AFCB-DDE7C837DF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17" r="21687" b="-1"/>
          <a:stretch/>
        </p:blipFill>
        <p:spPr bwMode="auto">
          <a:xfrm>
            <a:off x="3386928" y="2204720"/>
            <a:ext cx="2708031" cy="35864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id="{C1A43180-915B-4656-BDC8-3D88658F450C}"/>
              </a:ext>
            </a:extLst>
          </p:cNvPr>
          <p:cNvSpPr>
            <a:spLocks noGrp="1" noChangeArrowheads="1"/>
          </p:cNvSpPr>
          <p:nvPr>
            <p:ph idx="1"/>
          </p:nvPr>
        </p:nvSpPr>
        <p:spPr>
          <a:xfrm>
            <a:off x="6431280" y="2204720"/>
            <a:ext cx="5173911" cy="4218134"/>
          </a:xfrm>
        </p:spPr>
        <p:txBody>
          <a:bodyPr>
            <a:normAutofit/>
          </a:bodyPr>
          <a:lstStyle/>
          <a:p>
            <a:r>
              <a:rPr lang="en-US" altLang="en-US" dirty="0"/>
              <a:t>Theories of racial superiority, racial purity</a:t>
            </a:r>
          </a:p>
          <a:p>
            <a:r>
              <a:rPr lang="en-US" altLang="en-US" dirty="0"/>
              <a:t>Pronatalist propaganda </a:t>
            </a:r>
          </a:p>
          <a:p>
            <a:r>
              <a:rPr lang="en-US" altLang="en-US" dirty="0"/>
              <a:t>Policies of eugenics</a:t>
            </a:r>
          </a:p>
          <a:p>
            <a:pPr lvl="1"/>
            <a:r>
              <a:rPr lang="en-US" altLang="en-US" dirty="0">
                <a:cs typeface="Arial" panose="020B0604020202020204" pitchFamily="34" charset="0"/>
              </a:rPr>
              <a:t>Compulsory sterilization of 30,000 Germans</a:t>
            </a:r>
          </a:p>
          <a:p>
            <a:pPr lvl="1"/>
            <a:r>
              <a:rPr lang="en-US" altLang="en-US" dirty="0">
                <a:cs typeface="Arial" panose="020B0604020202020204" pitchFamily="34" charset="0"/>
              </a:rPr>
              <a:t>Abortions illegal for healthy Germans, mandatory for </a:t>
            </a:r>
            <a:r>
              <a:rPr lang="ja-JP" altLang="en-US" dirty="0">
                <a:ea typeface="MS PGothic" panose="020B0600070205080204" pitchFamily="34" charset="-128"/>
              </a:rPr>
              <a:t>“</a:t>
            </a:r>
            <a:r>
              <a:rPr lang="en-US" altLang="ja-JP" dirty="0">
                <a:ea typeface="MS PGothic" panose="020B0600070205080204" pitchFamily="34" charset="-128"/>
              </a:rPr>
              <a:t>hereditary ill</a:t>
            </a:r>
            <a:r>
              <a:rPr lang="ja-JP" altLang="en-US" dirty="0">
                <a:ea typeface="MS PGothic" panose="020B0600070205080204" pitchFamily="34" charset="-128"/>
              </a:rPr>
              <a:t>”</a:t>
            </a:r>
            <a:r>
              <a:rPr lang="en-US" altLang="ja-JP" dirty="0">
                <a:ea typeface="MS PGothic" panose="020B0600070205080204" pitchFamily="34" charset="-128"/>
              </a:rPr>
              <a:t> and </a:t>
            </a:r>
            <a:r>
              <a:rPr lang="ja-JP" altLang="en-US" dirty="0">
                <a:ea typeface="MS PGothic" panose="020B0600070205080204" pitchFamily="34" charset="-128"/>
              </a:rPr>
              <a:t>“</a:t>
            </a:r>
            <a:r>
              <a:rPr lang="en-US" altLang="ja-JP" dirty="0">
                <a:ea typeface="MS PGothic" panose="020B0600070205080204" pitchFamily="34" charset="-128"/>
              </a:rPr>
              <a:t>racial aliens</a:t>
            </a:r>
            <a:r>
              <a:rPr lang="ja-JP" altLang="en-US" dirty="0">
                <a:ea typeface="MS PGothic" panose="020B0600070205080204" pitchFamily="34" charset="-128"/>
              </a:rPr>
              <a:t>”</a:t>
            </a:r>
            <a:endParaRPr lang="en-US" altLang="ja-JP" dirty="0">
              <a:ea typeface="MS PGothic" panose="020B0600070205080204" pitchFamily="34" charset="-128"/>
            </a:endParaRPr>
          </a:p>
          <a:p>
            <a:pPr lvl="1"/>
            <a:r>
              <a:rPr lang="en-US" altLang="en-US" dirty="0">
                <a:cs typeface="Arial" panose="020B0604020202020204" pitchFamily="34" charset="0"/>
              </a:rPr>
              <a:t>Euthanasia program killed 200,000 people with physical or mental handicaps between 1939 and 1945</a:t>
            </a:r>
          </a:p>
          <a:p>
            <a:r>
              <a:rPr lang="en-US" altLang="en-US" dirty="0"/>
              <a:t>Precursor to massacres of Jews, gypsies</a:t>
            </a:r>
          </a:p>
        </p:txBody>
      </p:sp>
      <p:sp>
        <p:nvSpPr>
          <p:cNvPr id="82948" name="Slide Number Placeholder 5">
            <a:extLst>
              <a:ext uri="{FF2B5EF4-FFF2-40B4-BE49-F238E27FC236}">
                <a16:creationId xmlns:a16="http://schemas.microsoft.com/office/drawing/2014/main" id="{433B3349-EBB7-4017-87AA-AFF09ABCE6BB}"/>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C7CED5D4-0DDE-4D6C-A0BA-C1660A732BB5}" type="slidenum">
              <a:rPr lang="en-US" altLang="en-US" sz="1700">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33</a:t>
            </a:fld>
            <a:endParaRPr lang="en-US" altLang="en-US" sz="1700">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704B2A2-CAF2-4E9B-ADDF-C8A6A5D43A2F}"/>
              </a:ext>
            </a:extLst>
          </p:cNvPr>
          <p:cNvSpPr>
            <a:spLocks noGrp="1" noChangeArrowheads="1"/>
          </p:cNvSpPr>
          <p:nvPr>
            <p:ph type="title"/>
          </p:nvPr>
        </p:nvSpPr>
        <p:spPr>
          <a:xfrm>
            <a:off x="1202919" y="284176"/>
            <a:ext cx="9784080" cy="1508760"/>
          </a:xfrm>
        </p:spPr>
        <p:txBody>
          <a:bodyPr>
            <a:normAutofit/>
          </a:bodyPr>
          <a:lstStyle/>
          <a:p>
            <a:pPr>
              <a:defRPr/>
            </a:pPr>
            <a:r>
              <a:rPr lang="en-US" altLang="en-US" dirty="0"/>
              <a:t>Anti-Semitism Grows</a:t>
            </a:r>
            <a:endParaRPr lang="en-US" altLang="en-US"/>
          </a:p>
        </p:txBody>
      </p:sp>
      <p:pic>
        <p:nvPicPr>
          <p:cNvPr id="84997" name="Picture 7" descr="Image result for kristallnacht">
            <a:extLst>
              <a:ext uri="{FF2B5EF4-FFF2-40B4-BE49-F238E27FC236}">
                <a16:creationId xmlns:a16="http://schemas.microsoft.com/office/drawing/2014/main" id="{626C6DDC-C222-412E-A83F-AF14E1F376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72" r="25030" b="-2"/>
          <a:stretch/>
        </p:blipFill>
        <p:spPr bwMode="auto">
          <a:xfrm>
            <a:off x="483" y="1822028"/>
            <a:ext cx="4342417" cy="50359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a:extLst>
              <a:ext uri="{FF2B5EF4-FFF2-40B4-BE49-F238E27FC236}">
                <a16:creationId xmlns:a16="http://schemas.microsoft.com/office/drawing/2014/main" id="{D0F48F11-6441-4E16-9C7D-E7B186CACFAC}"/>
              </a:ext>
            </a:extLst>
          </p:cNvPr>
          <p:cNvSpPr>
            <a:spLocks noGrp="1" noChangeArrowheads="1"/>
          </p:cNvSpPr>
          <p:nvPr>
            <p:ph idx="1"/>
          </p:nvPr>
        </p:nvSpPr>
        <p:spPr>
          <a:xfrm>
            <a:off x="4772025" y="2011680"/>
            <a:ext cx="6524625" cy="4206240"/>
          </a:xfrm>
        </p:spPr>
        <p:txBody>
          <a:bodyPr>
            <a:normAutofit/>
          </a:bodyPr>
          <a:lstStyle/>
          <a:p>
            <a:r>
              <a:rPr lang="en-US" altLang="en-US" dirty="0"/>
              <a:t>Biological racial theories and religious descent</a:t>
            </a:r>
          </a:p>
          <a:p>
            <a:r>
              <a:rPr lang="en-US" altLang="en-US" dirty="0"/>
              <a:t>1935 Nuremburg Laws </a:t>
            </a:r>
          </a:p>
          <a:p>
            <a:pPr lvl="1"/>
            <a:r>
              <a:rPr lang="en-US" altLang="en-US" dirty="0">
                <a:cs typeface="Arial" panose="020B0604020202020204" pitchFamily="34" charset="0"/>
              </a:rPr>
              <a:t>Prohibited marriages between Jews and non-Jews</a:t>
            </a:r>
          </a:p>
          <a:p>
            <a:pPr lvl="1"/>
            <a:r>
              <a:rPr lang="en-US" altLang="en-US" dirty="0">
                <a:cs typeface="Arial" panose="020B0604020202020204" pitchFamily="34" charset="0"/>
              </a:rPr>
              <a:t>Removal of Jews from civil service, schools</a:t>
            </a:r>
          </a:p>
          <a:p>
            <a:pPr lvl="1"/>
            <a:r>
              <a:rPr lang="en-US" altLang="en-US" dirty="0">
                <a:cs typeface="Arial" panose="020B0604020202020204" pitchFamily="34" charset="0"/>
              </a:rPr>
              <a:t>Liquidation of Jewish-owned businesses or purchase by non-Jews</a:t>
            </a:r>
          </a:p>
          <a:p>
            <a:r>
              <a:rPr lang="en-US" altLang="en-US" i="1" dirty="0"/>
              <a:t>Kristallnacht</a:t>
            </a:r>
            <a:r>
              <a:rPr lang="en-US" altLang="en-US" dirty="0"/>
              <a:t>: major country-wide </a:t>
            </a:r>
            <a:r>
              <a:rPr lang="en-US" altLang="en-US" i="1" dirty="0"/>
              <a:t>pogrom</a:t>
            </a:r>
            <a:r>
              <a:rPr lang="en-US" altLang="en-US" dirty="0"/>
              <a:t> on Jews, November 9–10, 1938</a:t>
            </a:r>
          </a:p>
          <a:p>
            <a:pPr lvl="1"/>
            <a:r>
              <a:rPr lang="ja-JP" altLang="en-US" dirty="0">
                <a:ea typeface="MS PGothic" panose="020B0600070205080204" pitchFamily="34" charset="-128"/>
              </a:rPr>
              <a:t>“</a:t>
            </a:r>
            <a:r>
              <a:rPr lang="en-US" altLang="ja-JP" dirty="0">
                <a:ea typeface="MS PGothic" panose="020B0600070205080204" pitchFamily="34" charset="-128"/>
              </a:rPr>
              <a:t>Night of broken glass</a:t>
            </a:r>
            <a:r>
              <a:rPr lang="ja-JP" altLang="en-US" dirty="0">
                <a:ea typeface="MS PGothic" panose="020B0600070205080204" pitchFamily="34" charset="-128"/>
              </a:rPr>
              <a:t>”</a:t>
            </a:r>
            <a:endParaRPr lang="en-US" altLang="en-US" dirty="0">
              <a:cs typeface="Arial" panose="020B0604020202020204" pitchFamily="34" charset="0"/>
            </a:endParaRPr>
          </a:p>
        </p:txBody>
      </p:sp>
      <p:sp>
        <p:nvSpPr>
          <p:cNvPr id="84996" name="Slide Number Placeholder 5">
            <a:extLst>
              <a:ext uri="{FF2B5EF4-FFF2-40B4-BE49-F238E27FC236}">
                <a16:creationId xmlns:a16="http://schemas.microsoft.com/office/drawing/2014/main" id="{43D21D2E-4C39-4593-A92E-50ACEB732B52}"/>
              </a:ext>
            </a:extLst>
          </p:cNvPr>
          <p:cNvSpPr>
            <a:spLocks noGrp="1"/>
          </p:cNvSpPr>
          <p:nvPr>
            <p:ph type="sldNum" sz="quarter" idx="12"/>
          </p:nvPr>
        </p:nvSpPr>
        <p:spPr bwMode="auto">
          <a:xfrm>
            <a:off x="10658927" y="6422854"/>
            <a:ext cx="94626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spcAft>
                <a:spcPts val="600"/>
              </a:spcAft>
              <a:buClrTx/>
              <a:buFontTx/>
              <a:buNone/>
            </a:pPr>
            <a:fld id="{7B4935A9-A271-42BB-850B-685E4CB3C3C8}" type="slidenum">
              <a:rPr lang="en-US" altLang="en-US" sz="1700">
                <a:latin typeface="Times New Roman" panose="02020603050405020304" pitchFamily="18" charset="0"/>
                <a:ea typeface="MS PGothic" panose="020B0600070205080204" pitchFamily="34" charset="-128"/>
                <a:cs typeface="Arial" panose="020B0604020202020204" pitchFamily="34" charset="0"/>
              </a:rPr>
              <a:pPr>
                <a:lnSpc>
                  <a:spcPct val="100000"/>
                </a:lnSpc>
                <a:spcBef>
                  <a:spcPct val="0"/>
                </a:spcBef>
                <a:spcAft>
                  <a:spcPts val="600"/>
                </a:spcAft>
                <a:buClrTx/>
                <a:buFontTx/>
                <a:buNone/>
              </a:pPr>
              <a:t>34</a:t>
            </a:fld>
            <a:endParaRPr lang="en-US" altLang="en-US" sz="1700">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E1232CA-F1A1-4361-A49F-8EAA874C9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2466" name="Picture 2" descr="Image result for Map the Republic of China 191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8478"/>
          <a:stretch/>
        </p:blipFill>
        <p:spPr bwMode="auto">
          <a:xfrm>
            <a:off x="-376764" y="-1229494"/>
            <a:ext cx="25137528" cy="1413986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04FB2D8-882E-4D4E-BFA7-93B6CAFEE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365759" y="2166364"/>
            <a:ext cx="11471565" cy="1739347"/>
          </a:xfrm>
        </p:spPr>
        <p:txBody>
          <a:bodyPr vert="horz" lIns="91440" tIns="45720" rIns="91440" bIns="45720" rtlCol="0" anchor="ctr">
            <a:normAutofit/>
          </a:bodyPr>
          <a:lstStyle/>
          <a:p>
            <a:pPr algn="ctr">
              <a:lnSpc>
                <a:spcPct val="80000"/>
              </a:lnSpc>
            </a:pPr>
            <a:r>
              <a:rPr lang="en-US" sz="6000" spc="150" dirty="0">
                <a:solidFill>
                  <a:schemeClr val="tx1"/>
                </a:solidFill>
              </a:rPr>
              <a:t>China in </a:t>
            </a:r>
            <a:r>
              <a:rPr lang="en-US" sz="6000" spc="150" dirty="0" err="1">
                <a:solidFill>
                  <a:schemeClr val="tx1"/>
                </a:solidFill>
              </a:rPr>
              <a:t>transistion</a:t>
            </a:r>
            <a:endParaRPr lang="en-US" sz="6000" spc="150" dirty="0">
              <a:solidFill>
                <a:schemeClr val="tx1"/>
              </a:solidFill>
            </a:endParaRPr>
          </a:p>
        </p:txBody>
      </p:sp>
      <p:sp>
        <p:nvSpPr>
          <p:cNvPr id="75" name="Rectangle 74">
            <a:extLst>
              <a:ext uri="{FF2B5EF4-FFF2-40B4-BE49-F238E27FC236}">
                <a16:creationId xmlns:a16="http://schemas.microsoft.com/office/drawing/2014/main" id="{790B3A2D-194C-4639-93AD-69AAFB07D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Tree>
    <p:extLst>
      <p:ext uri="{BB962C8B-B14F-4D97-AF65-F5344CB8AC3E}">
        <p14:creationId xmlns:p14="http://schemas.microsoft.com/office/powerpoint/2010/main" val="2480270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02919" y="284176"/>
            <a:ext cx="9784080" cy="1508760"/>
          </a:xfrm>
        </p:spPr>
        <p:txBody>
          <a:bodyPr>
            <a:normAutofit/>
          </a:bodyPr>
          <a:lstStyle/>
          <a:p>
            <a:r>
              <a:rPr lang="en-US" altLang="en-US" dirty="0"/>
              <a:t>Chinese Nationalism: Reverberations of World War I</a:t>
            </a:r>
          </a:p>
        </p:txBody>
      </p:sp>
      <p:pic>
        <p:nvPicPr>
          <p:cNvPr id="10247" name="Picture 7" descr="Location-of-Shandong-Peninsula.png"/>
          <p:cNvPicPr>
            <a:picLocks noChangeAspect="1" noChangeArrowheads="1"/>
          </p:cNvPicPr>
          <p:nvPr/>
        </p:nvPicPr>
        <p:blipFill rotWithShape="1">
          <a:blip r:embed="rId3">
            <a:extLst>
              <a:ext uri="{28A0092B-C50C-407E-A947-70E740481C1C}">
                <a14:useLocalDpi xmlns:a14="http://schemas.microsoft.com/office/drawing/2010/main" val="0"/>
              </a:ext>
            </a:extLst>
          </a:blip>
          <a:srcRect l="13772" r="1" b="1"/>
          <a:stretch/>
        </p:blipFill>
        <p:spPr bwMode="auto">
          <a:xfrm>
            <a:off x="483" y="1822028"/>
            <a:ext cx="4342417" cy="5035972"/>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idx="1"/>
          </p:nvPr>
        </p:nvSpPr>
        <p:spPr>
          <a:xfrm>
            <a:off x="4772025" y="2011680"/>
            <a:ext cx="6524625" cy="4206240"/>
          </a:xfrm>
        </p:spPr>
        <p:txBody>
          <a:bodyPr>
            <a:normAutofit/>
          </a:bodyPr>
          <a:lstStyle/>
          <a:p>
            <a:pPr marL="228600" lvl="1" indent="0">
              <a:buNone/>
            </a:pPr>
            <a:endParaRPr lang="en-US" altLang="en-US" dirty="0"/>
          </a:p>
          <a:p>
            <a:pPr marL="228600" lvl="1" indent="0">
              <a:buNone/>
            </a:pPr>
            <a:r>
              <a:rPr lang="en-US" altLang="en-US" dirty="0"/>
              <a:t>China resented increasing Japanese influence in mainland Asia. </a:t>
            </a:r>
            <a:r>
              <a:rPr lang="en-US" altLang="en-US" dirty="0">
                <a:ea typeface="Arial" panose="020B0604020202020204" pitchFamily="34" charset="0"/>
              </a:rPr>
              <a:t>Especially </a:t>
            </a:r>
            <a:r>
              <a:rPr lang="en-US" altLang="en-US" dirty="0"/>
              <a:t>that the </a:t>
            </a:r>
            <a:r>
              <a:rPr lang="en-US" altLang="en-US" dirty="0">
                <a:ea typeface="Arial" panose="020B0604020202020204" pitchFamily="34" charset="0"/>
              </a:rPr>
              <a:t>Treaty of Versailles had recognized Japanese rights to the Shandong Peninsula.</a:t>
            </a:r>
          </a:p>
          <a:p>
            <a:pPr marL="228600" lvl="1" indent="0">
              <a:buNone/>
            </a:pPr>
            <a:endParaRPr lang="en-US" altLang="en-US" b="1" u="sng" dirty="0"/>
          </a:p>
          <a:p>
            <a:pPr marL="0" indent="0">
              <a:buNone/>
            </a:pPr>
            <a:r>
              <a:rPr lang="en-US" altLang="en-US" b="1" u="sng" dirty="0"/>
              <a:t>New Culture Movement/May Fourth Movement</a:t>
            </a:r>
          </a:p>
          <a:p>
            <a:pPr lvl="1"/>
            <a:r>
              <a:rPr lang="en-US" altLang="en-US" dirty="0">
                <a:ea typeface="Arial" panose="020B0604020202020204" pitchFamily="34" charset="0"/>
              </a:rPr>
              <a:t>Students, urban intellectuals protested foreign interference</a:t>
            </a:r>
          </a:p>
          <a:p>
            <a:pPr lvl="2"/>
            <a:endParaRPr lang="en-US" altLang="en-US" dirty="0">
              <a:ea typeface="Arial" panose="020B0604020202020204" pitchFamily="34" charset="0"/>
            </a:endParaRPr>
          </a:p>
          <a:p>
            <a:pPr lvl="2"/>
            <a:r>
              <a:rPr lang="en-US" i="0" dirty="0"/>
              <a:t>-Democratic and egalitarian values</a:t>
            </a:r>
          </a:p>
          <a:p>
            <a:pPr lvl="2"/>
            <a:r>
              <a:rPr lang="en-US" i="0" dirty="0"/>
              <a:t>-Vernacular literature as opposed to neo-Confucianism</a:t>
            </a:r>
          </a:p>
          <a:p>
            <a:pPr lvl="2"/>
            <a:r>
              <a:rPr lang="en-US" i="0" dirty="0"/>
              <a:t>-In favor of individual freedom and women’s liberation</a:t>
            </a:r>
            <a:endParaRPr lang="en-US" altLang="en-US" i="0" dirty="0">
              <a:ea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02918" y="284176"/>
            <a:ext cx="10568871" cy="1508760"/>
          </a:xfrm>
        </p:spPr>
        <p:txBody>
          <a:bodyPr/>
          <a:lstStyle/>
          <a:p>
            <a:pPr eaLnBrk="1" hangingPunct="1"/>
            <a:r>
              <a:rPr lang="en-US" altLang="en-US" b="1" dirty="0"/>
              <a:t>Sun </a:t>
            </a:r>
            <a:r>
              <a:rPr lang="en-US" altLang="en-US" b="1" dirty="0" err="1"/>
              <a:t>Yatsen</a:t>
            </a:r>
            <a:r>
              <a:rPr lang="en-US" altLang="en-US" dirty="0"/>
              <a:t>: </a:t>
            </a:r>
            <a:br>
              <a:rPr lang="en-US" altLang="en-US" dirty="0"/>
            </a:br>
            <a:r>
              <a:rPr lang="en-US" altLang="en-US" dirty="0"/>
              <a:t>Republic or One-Party State? </a:t>
            </a:r>
          </a:p>
        </p:txBody>
      </p:sp>
      <p:sp>
        <p:nvSpPr>
          <p:cNvPr id="11267" name="Rectangle 3"/>
          <p:cNvSpPr>
            <a:spLocks noGrp="1" noChangeArrowheads="1"/>
          </p:cNvSpPr>
          <p:nvPr>
            <p:ph idx="1"/>
          </p:nvPr>
        </p:nvSpPr>
        <p:spPr/>
        <p:txBody>
          <a:bodyPr/>
          <a:lstStyle/>
          <a:p>
            <a:pPr eaLnBrk="1" hangingPunct="1"/>
            <a:endParaRPr lang="en-US" altLang="en-US" dirty="0"/>
          </a:p>
          <a:p>
            <a:pPr marL="0" indent="0">
              <a:buNone/>
            </a:pPr>
            <a:r>
              <a:rPr lang="en-US" altLang="en-US" dirty="0"/>
              <a:t>Declared Republic of China in 1912</a:t>
            </a:r>
          </a:p>
          <a:p>
            <a:pPr marL="0" indent="0" eaLnBrk="1" hangingPunct="1">
              <a:buNone/>
            </a:pPr>
            <a:endParaRPr lang="en-US" altLang="en-US" dirty="0"/>
          </a:p>
          <a:p>
            <a:r>
              <a:rPr lang="en-US" altLang="en-US" dirty="0"/>
              <a:t>Created Nationalist People’</a:t>
            </a:r>
            <a:r>
              <a:rPr lang="en-US" altLang="ja-JP" dirty="0"/>
              <a:t>s Party (</a:t>
            </a:r>
            <a:r>
              <a:rPr lang="en-US" i="1" dirty="0"/>
              <a:t>Kuomintang</a:t>
            </a:r>
            <a:r>
              <a:rPr lang="en-US" dirty="0"/>
              <a:t> or </a:t>
            </a:r>
            <a:r>
              <a:rPr lang="en-US" altLang="ja-JP" i="1" dirty="0"/>
              <a:t>Guomindang</a:t>
            </a:r>
            <a:r>
              <a:rPr lang="en-US" altLang="ja-JP" dirty="0"/>
              <a:t>) in 1919</a:t>
            </a:r>
          </a:p>
          <a:p>
            <a:pPr eaLnBrk="1" hangingPunct="1"/>
            <a:r>
              <a:rPr lang="en-US" altLang="en-US" dirty="0"/>
              <a:t>Accepted support from Soviet Union</a:t>
            </a:r>
          </a:p>
          <a:p>
            <a:r>
              <a:rPr lang="en-US" altLang="en-US" dirty="0"/>
              <a:t>Members of the Chinese Communist Party also joined </a:t>
            </a:r>
            <a:r>
              <a:rPr lang="en-US" i="1" dirty="0"/>
              <a:t>Kuomintang </a:t>
            </a:r>
            <a:r>
              <a:rPr lang="en-US" altLang="en-US" dirty="0"/>
              <a:t>until the Civil War.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277" y="284176"/>
            <a:ext cx="3670874" cy="1508760"/>
          </a:xfrm>
        </p:spPr>
        <p:txBody>
          <a:bodyPr>
            <a:normAutofit/>
          </a:bodyPr>
          <a:lstStyle/>
          <a:p>
            <a:r>
              <a:rPr lang="en-US" dirty="0"/>
              <a:t>Marxism in China</a:t>
            </a:r>
          </a:p>
        </p:txBody>
      </p:sp>
      <p:sp>
        <p:nvSpPr>
          <p:cNvPr id="3" name="Content Placeholder 2"/>
          <p:cNvSpPr>
            <a:spLocks noGrp="1"/>
          </p:cNvSpPr>
          <p:nvPr>
            <p:ph idx="1"/>
          </p:nvPr>
        </p:nvSpPr>
        <p:spPr>
          <a:xfrm>
            <a:off x="634277" y="2011680"/>
            <a:ext cx="3676678" cy="4206240"/>
          </a:xfrm>
        </p:spPr>
        <p:txBody>
          <a:bodyPr>
            <a:normAutofit/>
          </a:bodyPr>
          <a:lstStyle/>
          <a:p>
            <a:pPr marL="0" indent="0">
              <a:buNone/>
            </a:pPr>
            <a:r>
              <a:rPr lang="en-US" altLang="en-US" dirty="0"/>
              <a:t>Marxism increased in popularity (counter to the New Culture Movement, but initially worked with one another)</a:t>
            </a:r>
          </a:p>
          <a:p>
            <a:pPr marL="0" indent="0">
              <a:buNone/>
            </a:pPr>
            <a:r>
              <a:rPr lang="en-US" altLang="en-US" dirty="0"/>
              <a:t>Chinese Communist Part, CPC founded in Shanghai (1921)</a:t>
            </a:r>
          </a:p>
          <a:p>
            <a:pPr lvl="1"/>
            <a:r>
              <a:rPr lang="en-US" altLang="en-US" dirty="0">
                <a:ea typeface="Arial" panose="020B0604020202020204" pitchFamily="34" charset="0"/>
              </a:rPr>
              <a:t>Leader: Mao Zedong</a:t>
            </a:r>
          </a:p>
          <a:p>
            <a:pPr lvl="1"/>
            <a:r>
              <a:rPr lang="en-US" altLang="en-US" dirty="0"/>
              <a:t>led a Chinese communist movement (Maoism)</a:t>
            </a:r>
            <a:endParaRPr lang="en-US" dirty="0"/>
          </a:p>
        </p:txBody>
      </p:sp>
      <p:sp>
        <p:nvSpPr>
          <p:cNvPr id="71" name="Rectangle 70">
            <a:extLst>
              <a:ext uri="{FF2B5EF4-FFF2-40B4-BE49-F238E27FC236}">
                <a16:creationId xmlns:a16="http://schemas.microsoft.com/office/drawing/2014/main" id="{2EA7C9D2-294E-4B1D-9700-BA3D38743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63490" name="Picture 2" descr="Image result for mao zedong 1920s"/>
          <p:cNvPicPr>
            <a:picLocks noChangeAspect="1" noChangeArrowheads="1"/>
          </p:cNvPicPr>
          <p:nvPr/>
        </p:nvPicPr>
        <p:blipFill rotWithShape="1">
          <a:blip r:embed="rId2">
            <a:extLst>
              <a:ext uri="{28A0092B-C50C-407E-A947-70E740481C1C}">
                <a14:useLocalDpi xmlns:a14="http://schemas.microsoft.com/office/drawing/2010/main" val="0"/>
              </a:ext>
            </a:extLst>
          </a:blip>
          <a:srcRect r="1" b="3353"/>
          <a:stretch/>
        </p:blipFill>
        <p:spPr bwMode="auto">
          <a:xfrm>
            <a:off x="5981594" y="598634"/>
            <a:ext cx="4845149" cy="561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640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AB7CC10-D897-4F5F-AB93-DA15E87BF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075621A-A93F-46B7-A391-7BA50A660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3BA43A7E-42BE-4ED7-ABF2-C8D7868B7381}"/>
              </a:ext>
            </a:extLst>
          </p:cNvPr>
          <p:cNvSpPr>
            <a:spLocks noGrp="1"/>
          </p:cNvSpPr>
          <p:nvPr>
            <p:ph type="title"/>
          </p:nvPr>
        </p:nvSpPr>
        <p:spPr>
          <a:xfrm>
            <a:off x="6449961" y="284176"/>
            <a:ext cx="5094980" cy="1508760"/>
          </a:xfrm>
        </p:spPr>
        <p:txBody>
          <a:bodyPr>
            <a:normAutofit/>
          </a:bodyPr>
          <a:lstStyle/>
          <a:p>
            <a:r>
              <a:rPr lang="en-US" dirty="0"/>
              <a:t>Internal Divisions, External Threats</a:t>
            </a:r>
          </a:p>
        </p:txBody>
      </p:sp>
      <p:pic>
        <p:nvPicPr>
          <p:cNvPr id="1026" name="Picture 2" descr="Japanese-expansion-map. | Japan history, Japan, Japanese">
            <a:extLst>
              <a:ext uri="{FF2B5EF4-FFF2-40B4-BE49-F238E27FC236}">
                <a16:creationId xmlns:a16="http://schemas.microsoft.com/office/drawing/2014/main" id="{93E6D5FA-F0EC-4078-A0C2-7B6A4FCDB9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643553" y="598634"/>
            <a:ext cx="4832585" cy="5619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F3B12C-F7BD-4EDC-9874-C1F2562A05FB}"/>
              </a:ext>
            </a:extLst>
          </p:cNvPr>
          <p:cNvSpPr>
            <a:spLocks noGrp="1"/>
          </p:cNvSpPr>
          <p:nvPr>
            <p:ph idx="1"/>
          </p:nvPr>
        </p:nvSpPr>
        <p:spPr>
          <a:xfrm>
            <a:off x="6454363" y="2011680"/>
            <a:ext cx="5090578" cy="4206240"/>
          </a:xfrm>
        </p:spPr>
        <p:txBody>
          <a:bodyPr>
            <a:normAutofit/>
          </a:bodyPr>
          <a:lstStyle/>
          <a:p>
            <a:r>
              <a:rPr lang="en-US" dirty="0"/>
              <a:t>The Chinese Civil War was a civil war in China fought between the </a:t>
            </a:r>
            <a:r>
              <a:rPr lang="en-US" i="1" dirty="0"/>
              <a:t>Kuomintang</a:t>
            </a:r>
            <a:r>
              <a:rPr lang="en-US" dirty="0"/>
              <a:t>-led government of the Republic of China and the Communist Party of China (CPC). </a:t>
            </a:r>
          </a:p>
          <a:p>
            <a:endParaRPr lang="en-US" dirty="0"/>
          </a:p>
          <a:p>
            <a:r>
              <a:rPr lang="en-US" dirty="0"/>
              <a:t>The war intermittently lasted between 1927 and 1949 </a:t>
            </a:r>
            <a:r>
              <a:rPr lang="en-US" dirty="0">
                <a:sym typeface="Wingdings" panose="05000000000000000000" pitchFamily="2" charset="2"/>
              </a:rPr>
              <a:t> Weakened Chinese resistance to the Japanese in the 1930s contributing to the Japanese conquest of China.</a:t>
            </a:r>
            <a:endParaRPr lang="en-US" dirty="0"/>
          </a:p>
        </p:txBody>
      </p:sp>
    </p:spTree>
    <p:extLst>
      <p:ext uri="{BB962C8B-B14F-4D97-AF65-F5344CB8AC3E}">
        <p14:creationId xmlns:p14="http://schemas.microsoft.com/office/powerpoint/2010/main" val="218877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622570" y="838646"/>
            <a:ext cx="3709991" cy="5180709"/>
          </a:xfrm>
        </p:spPr>
        <p:txBody>
          <a:bodyPr>
            <a:normAutofit/>
          </a:bodyPr>
          <a:lstStyle/>
          <a:p>
            <a:r>
              <a:rPr lang="en-US" altLang="en-US" sz="3600"/>
              <a:t>India’</a:t>
            </a:r>
            <a:r>
              <a:rPr lang="en-US" altLang="ja-JP" sz="3600"/>
              <a:t>s Quest for Home Rule</a:t>
            </a:r>
            <a:endParaRPr lang="en-US" altLang="en-US" sz="3600"/>
          </a:p>
        </p:txBody>
      </p:sp>
      <p:sp useBgFill="1">
        <p:nvSpPr>
          <p:cNvPr id="74" name="Rectangle 73">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Rectangle 3"/>
          <p:cNvSpPr>
            <a:spLocks noGrp="1" noChangeArrowheads="1"/>
          </p:cNvSpPr>
          <p:nvPr>
            <p:ph idx="1"/>
          </p:nvPr>
        </p:nvSpPr>
        <p:spPr>
          <a:xfrm>
            <a:off x="5163671" y="838647"/>
            <a:ext cx="5823328" cy="5180708"/>
          </a:xfrm>
        </p:spPr>
        <p:txBody>
          <a:bodyPr anchor="ctr">
            <a:normAutofit/>
          </a:bodyPr>
          <a:lstStyle/>
          <a:p>
            <a:r>
              <a:rPr lang="en-US" altLang="en-US" sz="2000">
                <a:solidFill>
                  <a:schemeClr val="tx2"/>
                </a:solidFill>
              </a:rPr>
              <a:t>Indian National Congress founded 1885, to promote self-rule</a:t>
            </a:r>
          </a:p>
          <a:p>
            <a:r>
              <a:rPr lang="en-US" altLang="en-US" sz="2000">
                <a:solidFill>
                  <a:schemeClr val="tx2"/>
                </a:solidFill>
                <a:sym typeface="Wingdings" panose="05000000000000000000" pitchFamily="2" charset="2"/>
              </a:rPr>
              <a:t></a:t>
            </a:r>
            <a:r>
              <a:rPr lang="en-US" altLang="en-US" sz="2000">
                <a:solidFill>
                  <a:schemeClr val="tx2"/>
                </a:solidFill>
              </a:rPr>
              <a:t>Initial support from both Hindus and Muslims</a:t>
            </a:r>
          </a:p>
          <a:p>
            <a:r>
              <a:rPr lang="en-US" altLang="en-US" sz="2000">
                <a:solidFill>
                  <a:schemeClr val="tx2"/>
                </a:solidFill>
              </a:rPr>
              <a:t>British encouraged development of Muslim League (1906) to blunt Congress</a:t>
            </a:r>
          </a:p>
          <a:p>
            <a:r>
              <a:rPr lang="en-US" altLang="en-US" sz="2000">
                <a:solidFill>
                  <a:schemeClr val="tx2"/>
                </a:solidFill>
              </a:rPr>
              <a:t>Original position in favor of collaboration with British; after World War I, moved to opposition</a:t>
            </a:r>
          </a:p>
        </p:txBody>
      </p:sp>
    </p:spTree>
  </p:cSld>
  <p:clrMapOvr>
    <a:overrideClrMapping bg1="lt1" tx1="dk1" bg2="lt2" tx2="dk2" accent1="accent1" accent2="accent2" accent3="accent3" accent4="accent4" accent5="accent5" accent6="accent6" hlink="hlink" folHlink="folHlink"/>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34277" y="284176"/>
            <a:ext cx="3670874" cy="1508760"/>
          </a:xfrm>
        </p:spPr>
        <p:txBody>
          <a:bodyPr>
            <a:normAutofit/>
          </a:bodyPr>
          <a:lstStyle/>
          <a:p>
            <a:pPr eaLnBrk="1" hangingPunct="1"/>
            <a:r>
              <a:rPr lang="en-US" altLang="en-US" dirty="0"/>
              <a:t>Chinese </a:t>
            </a:r>
            <a:br>
              <a:rPr lang="en-US" altLang="en-US" dirty="0"/>
            </a:br>
            <a:r>
              <a:rPr lang="en-US" altLang="en-US" dirty="0"/>
              <a:t>Civil War</a:t>
            </a:r>
          </a:p>
        </p:txBody>
      </p:sp>
      <p:sp>
        <p:nvSpPr>
          <p:cNvPr id="12291" name="Rectangle 3"/>
          <p:cNvSpPr>
            <a:spLocks noGrp="1" noChangeArrowheads="1"/>
          </p:cNvSpPr>
          <p:nvPr>
            <p:ph idx="1"/>
          </p:nvPr>
        </p:nvSpPr>
        <p:spPr>
          <a:xfrm>
            <a:off x="634277" y="2011680"/>
            <a:ext cx="3676678" cy="4206240"/>
          </a:xfrm>
        </p:spPr>
        <p:txBody>
          <a:bodyPr>
            <a:normAutofit/>
          </a:bodyPr>
          <a:lstStyle/>
          <a:p>
            <a:pPr eaLnBrk="1" hangingPunct="1"/>
            <a:r>
              <a:rPr lang="en-US" altLang="en-US" sz="2000" dirty="0"/>
              <a:t>Chiang Kai-Shek took over after death of Sun </a:t>
            </a:r>
            <a:r>
              <a:rPr lang="en-US" altLang="en-US" sz="2000" dirty="0" err="1"/>
              <a:t>Yatsen</a:t>
            </a:r>
            <a:endParaRPr lang="en-US" altLang="en-US" sz="2000" dirty="0"/>
          </a:p>
          <a:p>
            <a:pPr eaLnBrk="1" hangingPunct="1"/>
            <a:r>
              <a:rPr lang="en-US" altLang="en-US" sz="2000" dirty="0"/>
              <a:t>Launched military expedition to unify China; turned against communist allies</a:t>
            </a:r>
          </a:p>
          <a:p>
            <a:pPr eaLnBrk="1" hangingPunct="1"/>
            <a:r>
              <a:rPr lang="en-US" altLang="en-US" sz="2000" dirty="0"/>
              <a:t>Communists fled over 6,000 on foot in retreat: </a:t>
            </a:r>
            <a:r>
              <a:rPr lang="en-US" altLang="en-US" sz="2000" b="1" dirty="0"/>
              <a:t>the Long March</a:t>
            </a:r>
          </a:p>
          <a:p>
            <a:pPr eaLnBrk="1" hangingPunct="1"/>
            <a:r>
              <a:rPr lang="en-US" altLang="en-US" sz="2000" dirty="0"/>
              <a:t>Chinese citizens suffered extensively during the 1930s as the Civil War was exacerbated by the famine of the Great Depression</a:t>
            </a:r>
          </a:p>
        </p:txBody>
      </p:sp>
      <p:sp>
        <p:nvSpPr>
          <p:cNvPr id="78" name="Rectangle 77">
            <a:extLst>
              <a:ext uri="{FF2B5EF4-FFF2-40B4-BE49-F238E27FC236}">
                <a16:creationId xmlns:a16="http://schemas.microsoft.com/office/drawing/2014/main" id="{361A18F1-E772-47BD-9486-6557D29B2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12297" name="Picture 9" descr="Image result for chinese civil war"/>
          <p:cNvPicPr>
            <a:picLocks noChangeAspect="1" noChangeArrowheads="1"/>
          </p:cNvPicPr>
          <p:nvPr/>
        </p:nvPicPr>
        <p:blipFill rotWithShape="1">
          <a:blip r:embed="rId4">
            <a:extLst>
              <a:ext uri="{28A0092B-C50C-407E-A947-70E740481C1C}">
                <a14:useLocalDpi xmlns:a14="http://schemas.microsoft.com/office/drawing/2010/main" val="0"/>
              </a:ext>
            </a:extLst>
          </a:blip>
          <a:srcRect l="12381" r="13816" b="-1"/>
          <a:stretch/>
        </p:blipFill>
        <p:spPr bwMode="auto">
          <a:xfrm>
            <a:off x="5262368" y="598634"/>
            <a:ext cx="6283602" cy="5619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5300-119C-4CCD-B8C2-63918B621D7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4456042-FF29-4E9A-A1E1-EDC2AE4BBD6E}"/>
              </a:ext>
            </a:extLst>
          </p:cNvPr>
          <p:cNvSpPr>
            <a:spLocks noGrp="1"/>
          </p:cNvSpPr>
          <p:nvPr>
            <p:ph idx="1"/>
          </p:nvPr>
        </p:nvSpPr>
        <p:spPr/>
        <p:txBody>
          <a:bodyPr/>
          <a:lstStyle/>
          <a:p>
            <a:pPr marL="0" indent="0">
              <a:buNone/>
            </a:pPr>
            <a:r>
              <a:rPr lang="en-US" b="1" dirty="0"/>
              <a:t>World War I left the world quite unsettled:</a:t>
            </a:r>
          </a:p>
          <a:p>
            <a:r>
              <a:rPr lang="en-US" dirty="0"/>
              <a:t>Poor economic recovery plans which contributed to the Great Depression and rise of fascism</a:t>
            </a:r>
          </a:p>
          <a:p>
            <a:r>
              <a:rPr lang="en-US" dirty="0"/>
              <a:t>Destabilization of empires and resurgence of ethnonationalism</a:t>
            </a:r>
          </a:p>
          <a:p>
            <a:r>
              <a:rPr lang="en-US" dirty="0"/>
              <a:t>Building anti-colonial movements across the globe</a:t>
            </a:r>
          </a:p>
          <a:p>
            <a:r>
              <a:rPr lang="en-US" dirty="0"/>
              <a:t>Civil Wars in Russia and in China which triggered pro-communist uprisings</a:t>
            </a:r>
          </a:p>
          <a:p>
            <a:endParaRPr lang="en-US" dirty="0"/>
          </a:p>
          <a:p>
            <a:pPr marL="0" indent="0">
              <a:buNone/>
            </a:pPr>
            <a:r>
              <a:rPr lang="en-US" dirty="0"/>
              <a:t>Many of these factors would ultimately contribute to the Second World War.</a:t>
            </a:r>
          </a:p>
        </p:txBody>
      </p:sp>
    </p:spTree>
    <p:extLst>
      <p:ext uri="{BB962C8B-B14F-4D97-AF65-F5344CB8AC3E}">
        <p14:creationId xmlns:p14="http://schemas.microsoft.com/office/powerpoint/2010/main" val="300766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34277" y="284176"/>
            <a:ext cx="3670874" cy="1508760"/>
          </a:xfrm>
        </p:spPr>
        <p:txBody>
          <a:bodyPr>
            <a:normAutofit/>
          </a:bodyPr>
          <a:lstStyle/>
          <a:p>
            <a:pPr eaLnBrk="1" hangingPunct="1"/>
            <a:r>
              <a:rPr lang="en-US" altLang="en-US" sz="3400"/>
              <a:t>“</a:t>
            </a:r>
            <a:r>
              <a:rPr lang="en-US" altLang="en-US" sz="3400" err="1"/>
              <a:t>Mohatma</a:t>
            </a:r>
            <a:r>
              <a:rPr lang="en-US" altLang="en-US" sz="3400"/>
              <a:t>” Gandhi (1869–1948)</a:t>
            </a:r>
          </a:p>
        </p:txBody>
      </p:sp>
      <p:sp>
        <p:nvSpPr>
          <p:cNvPr id="6147" name="Rectangle 3"/>
          <p:cNvSpPr>
            <a:spLocks noGrp="1" noChangeArrowheads="1"/>
          </p:cNvSpPr>
          <p:nvPr>
            <p:ph idx="1"/>
          </p:nvPr>
        </p:nvSpPr>
        <p:spPr>
          <a:xfrm>
            <a:off x="634277" y="2011680"/>
            <a:ext cx="3676678" cy="4206240"/>
          </a:xfrm>
        </p:spPr>
        <p:txBody>
          <a:bodyPr>
            <a:normAutofit/>
          </a:bodyPr>
          <a:lstStyle/>
          <a:p>
            <a:pPr eaLnBrk="1" hangingPunct="1"/>
            <a:r>
              <a:rPr lang="en-US" altLang="en-US" dirty="0"/>
              <a:t>Hindu, studied law in London, practiced in South Africa</a:t>
            </a:r>
          </a:p>
          <a:p>
            <a:pPr lvl="1" eaLnBrk="1" hangingPunct="1"/>
            <a:r>
              <a:rPr lang="en-US" altLang="en-US" dirty="0">
                <a:ea typeface="Arial" panose="020B0604020202020204" pitchFamily="34" charset="0"/>
              </a:rPr>
              <a:t>Opposed racial segregation</a:t>
            </a:r>
          </a:p>
          <a:p>
            <a:pPr eaLnBrk="1" hangingPunct="1"/>
            <a:r>
              <a:rPr lang="en-US" altLang="en-US" dirty="0"/>
              <a:t>Returned to India 1915; made Indian National Congress into a mass movement</a:t>
            </a:r>
          </a:p>
          <a:p>
            <a:pPr eaLnBrk="1" hangingPunct="1"/>
            <a:r>
              <a:rPr lang="en-US" altLang="en-US" dirty="0"/>
              <a:t>Titled </a:t>
            </a:r>
            <a:r>
              <a:rPr lang="en-US" altLang="en-US" i="1" dirty="0"/>
              <a:t>Mahatma</a:t>
            </a:r>
            <a:r>
              <a:rPr lang="en-US" altLang="en-US" dirty="0"/>
              <a:t>: </a:t>
            </a:r>
            <a:r>
              <a:rPr lang="ja-JP" altLang="en-US" dirty="0"/>
              <a:t>“</a:t>
            </a:r>
            <a:r>
              <a:rPr lang="en-US" altLang="ja-JP" dirty="0"/>
              <a:t>great soul</a:t>
            </a:r>
            <a:r>
              <a:rPr lang="ja-JP" altLang="en-US" dirty="0"/>
              <a:t>”</a:t>
            </a:r>
            <a:endParaRPr lang="en-US" altLang="ja-JP" dirty="0"/>
          </a:p>
          <a:p>
            <a:pPr eaLnBrk="1" hangingPunct="1"/>
            <a:r>
              <a:rPr lang="en-US" altLang="en-US" dirty="0"/>
              <a:t>Opposed caste system</a:t>
            </a:r>
          </a:p>
        </p:txBody>
      </p:sp>
      <p:sp>
        <p:nvSpPr>
          <p:cNvPr id="76" name="Rectangle 75">
            <a:extLst>
              <a:ext uri="{FF2B5EF4-FFF2-40B4-BE49-F238E27FC236}">
                <a16:creationId xmlns:a16="http://schemas.microsoft.com/office/drawing/2014/main" id="{361A18F1-E772-47BD-9486-6557D29B2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6151" name="Picture 7" descr="Image result for young mahatma gandh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 b="37848"/>
          <a:stretch/>
        </p:blipFill>
        <p:spPr bwMode="auto">
          <a:xfrm>
            <a:off x="5262368" y="598634"/>
            <a:ext cx="6283602" cy="5619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AB7CC10-D897-4F5F-AB93-DA15E87BF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5621A-A93F-46B7-A391-7BA50A660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6449961" y="284176"/>
            <a:ext cx="5094980" cy="1508760"/>
          </a:xfrm>
        </p:spPr>
        <p:txBody>
          <a:bodyPr>
            <a:normAutofit/>
          </a:bodyPr>
          <a:lstStyle/>
          <a:p>
            <a:r>
              <a:rPr lang="en-US" dirty="0"/>
              <a:t>Massacre of Amritsar</a:t>
            </a:r>
          </a:p>
        </p:txBody>
      </p:sp>
      <p:pic>
        <p:nvPicPr>
          <p:cNvPr id="59396" name="Picture 4" descr="Image result for primary source amritsar massac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7493" y="598634"/>
            <a:ext cx="4284705" cy="5619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54363" y="2011680"/>
            <a:ext cx="5090578" cy="4206240"/>
          </a:xfrm>
        </p:spPr>
        <p:txBody>
          <a:bodyPr>
            <a:normAutofit/>
          </a:bodyPr>
          <a:lstStyle/>
          <a:p>
            <a:r>
              <a:rPr lang="en-US" dirty="0"/>
              <a:t>April 13, 1919 in Punjab, India (northern India)</a:t>
            </a:r>
          </a:p>
          <a:p>
            <a:endParaRPr lang="en-US" dirty="0"/>
          </a:p>
          <a:p>
            <a:r>
              <a:rPr lang="en-US" dirty="0"/>
              <a:t>British troops fire into a crowd of thousands killing nearly 400 unarmed civilians and wounding over a thousand. </a:t>
            </a:r>
          </a:p>
          <a:p>
            <a:endParaRPr lang="en-US" dirty="0"/>
          </a:p>
          <a:p>
            <a:pPr marL="0" indent="0">
              <a:buNone/>
            </a:pPr>
            <a:r>
              <a:rPr lang="en-US" dirty="0"/>
              <a:t>*marked a turning point in India’s modern history, deteriorated Indo-British relations and was the prelude to Indian nationalism and independence.</a:t>
            </a:r>
          </a:p>
        </p:txBody>
      </p:sp>
    </p:spTree>
    <p:extLst>
      <p:ext uri="{BB962C8B-B14F-4D97-AF65-F5344CB8AC3E}">
        <p14:creationId xmlns:p14="http://schemas.microsoft.com/office/powerpoint/2010/main" val="319506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277" y="284176"/>
            <a:ext cx="3670874" cy="1508760"/>
          </a:xfrm>
        </p:spPr>
        <p:txBody>
          <a:bodyPr>
            <a:normAutofit/>
          </a:bodyPr>
          <a:lstStyle/>
          <a:p>
            <a:r>
              <a:rPr lang="en-US" dirty="0"/>
              <a:t>Salt March 1930</a:t>
            </a:r>
          </a:p>
        </p:txBody>
      </p:sp>
      <p:sp>
        <p:nvSpPr>
          <p:cNvPr id="3" name="Content Placeholder 2"/>
          <p:cNvSpPr>
            <a:spLocks noGrp="1"/>
          </p:cNvSpPr>
          <p:nvPr>
            <p:ph idx="1"/>
          </p:nvPr>
        </p:nvSpPr>
        <p:spPr>
          <a:xfrm>
            <a:off x="634277" y="2011680"/>
            <a:ext cx="3676678" cy="4206240"/>
          </a:xfrm>
        </p:spPr>
        <p:txBody>
          <a:bodyPr>
            <a:normAutofit/>
          </a:bodyPr>
          <a:lstStyle/>
          <a:p>
            <a:r>
              <a:rPr lang="en-US" dirty="0"/>
              <a:t>In March 1930, Gandhi set out with several dozen followers on a trek of 240 miles to the coastal town of Dandi on the Arabian Sea.</a:t>
            </a:r>
          </a:p>
          <a:p>
            <a:r>
              <a:rPr lang="en-US" dirty="0"/>
              <a:t>Goal was to intentionally break British policy of distilling salt from salt water</a:t>
            </a:r>
          </a:p>
          <a:p>
            <a:r>
              <a:rPr lang="en-US" dirty="0"/>
              <a:t> Gandhi arrested setting off a wave of massive protests against imperial control.</a:t>
            </a:r>
          </a:p>
        </p:txBody>
      </p:sp>
      <p:sp>
        <p:nvSpPr>
          <p:cNvPr id="71" name="Rectangle 70">
            <a:extLst>
              <a:ext uri="{FF2B5EF4-FFF2-40B4-BE49-F238E27FC236}">
                <a16:creationId xmlns:a16="http://schemas.microsoft.com/office/drawing/2014/main" id="{2EA7C9D2-294E-4B1D-9700-BA3D38743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61442" name="Picture 2" descr="Image result for salt march"/>
          <p:cNvPicPr>
            <a:picLocks noChangeAspect="1" noChangeArrowheads="1"/>
          </p:cNvPicPr>
          <p:nvPr/>
        </p:nvPicPr>
        <p:blipFill rotWithShape="1">
          <a:blip r:embed="rId2">
            <a:extLst>
              <a:ext uri="{28A0092B-C50C-407E-A947-70E740481C1C}">
                <a14:useLocalDpi xmlns:a14="http://schemas.microsoft.com/office/drawing/2010/main" val="0"/>
              </a:ext>
            </a:extLst>
          </a:blip>
          <a:srcRect r="-2" b="20513"/>
          <a:stretch/>
        </p:blipFill>
        <p:spPr bwMode="auto">
          <a:xfrm>
            <a:off x="5981571" y="598634"/>
            <a:ext cx="4845196" cy="561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570" y="838646"/>
            <a:ext cx="3709991" cy="5180709"/>
          </a:xfrm>
        </p:spPr>
        <p:txBody>
          <a:bodyPr>
            <a:normAutofit/>
          </a:bodyPr>
          <a:lstStyle/>
          <a:p>
            <a:r>
              <a:rPr lang="en-US" sz="3600" i="1"/>
              <a:t>A force more powerful</a:t>
            </a:r>
            <a:br>
              <a:rPr lang="en-US" sz="3600"/>
            </a:br>
            <a:endParaRPr lang="en-US" sz="3600"/>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63671" y="838647"/>
            <a:ext cx="5823328" cy="5180708"/>
          </a:xfrm>
        </p:spPr>
        <p:txBody>
          <a:bodyPr anchor="ctr">
            <a:normAutofit/>
          </a:bodyPr>
          <a:lstStyle/>
          <a:p>
            <a:r>
              <a:rPr lang="en-US" sz="2000">
                <a:solidFill>
                  <a:schemeClr val="tx2"/>
                </a:solidFill>
                <a:hlinkClick r:id="rId2"/>
              </a:rPr>
              <a:t>https://vimeo.com/112189700</a:t>
            </a:r>
            <a:endParaRPr lang="en-US" sz="2000">
              <a:solidFill>
                <a:schemeClr val="tx2"/>
              </a:solidFill>
            </a:endParaRPr>
          </a:p>
          <a:p>
            <a:endParaRPr lang="en-US" sz="2000">
              <a:solidFill>
                <a:schemeClr val="tx2"/>
              </a:solidFill>
            </a:endParaRPr>
          </a:p>
          <a:p>
            <a:r>
              <a:rPr lang="en-US" sz="2000">
                <a:solidFill>
                  <a:schemeClr val="tx2"/>
                </a:solidFill>
              </a:rPr>
              <a:t>00:00-26:30</a:t>
            </a:r>
          </a:p>
          <a:p>
            <a:endParaRPr lang="en-US" sz="2000">
              <a:solidFill>
                <a:schemeClr val="tx2"/>
              </a:solidFill>
            </a:endParaRPr>
          </a:p>
          <a:p>
            <a:r>
              <a:rPr lang="en-US" sz="2000">
                <a:solidFill>
                  <a:schemeClr val="tx2"/>
                </a:solidFill>
              </a:rPr>
              <a:t>--What techniques does Gandhi use to challenge British authority?</a:t>
            </a:r>
          </a:p>
          <a:p>
            <a:r>
              <a:rPr lang="en-US" sz="2000">
                <a:solidFill>
                  <a:schemeClr val="tx2"/>
                </a:solidFill>
              </a:rPr>
              <a:t>--How does the British imperial government respond?</a:t>
            </a:r>
          </a:p>
          <a:p>
            <a:r>
              <a:rPr lang="en-US" sz="2000">
                <a:solidFill>
                  <a:schemeClr val="tx2"/>
                </a:solidFill>
              </a:rPr>
              <a:t>--Does civil disobedience work?</a:t>
            </a:r>
          </a:p>
        </p:txBody>
      </p:sp>
    </p:spTree>
    <p:extLst>
      <p:ext uri="{BB962C8B-B14F-4D97-AF65-F5344CB8AC3E}">
        <p14:creationId xmlns:p14="http://schemas.microsoft.com/office/powerpoint/2010/main" val="35130224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0D02B8-83FD-47BB-BC9C-A4E9C7CD47E9}"/>
              </a:ext>
            </a:extLst>
          </p:cNvPr>
          <p:cNvSpPr>
            <a:spLocks noGrp="1"/>
          </p:cNvSpPr>
          <p:nvPr>
            <p:ph type="title"/>
          </p:nvPr>
        </p:nvSpPr>
        <p:spPr/>
        <p:txBody>
          <a:bodyPr/>
          <a:lstStyle/>
          <a:p>
            <a:r>
              <a:rPr lang="en-US" dirty="0"/>
              <a:t>Africa</a:t>
            </a:r>
          </a:p>
        </p:txBody>
      </p:sp>
      <p:sp>
        <p:nvSpPr>
          <p:cNvPr id="5" name="Text Placeholder 4">
            <a:extLst>
              <a:ext uri="{FF2B5EF4-FFF2-40B4-BE49-F238E27FC236}">
                <a16:creationId xmlns:a16="http://schemas.microsoft.com/office/drawing/2014/main" id="{B69AD25E-4824-4AA8-8445-3F268F759A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063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1860</Words>
  <Application>Microsoft Office PowerPoint</Application>
  <PresentationFormat>Widescreen</PresentationFormat>
  <Paragraphs>292</Paragraphs>
  <Slides>41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Corbel</vt:lpstr>
      <vt:lpstr>Georgia</vt:lpstr>
      <vt:lpstr>Gill Sans MT</vt:lpstr>
      <vt:lpstr>Times New Roman</vt:lpstr>
      <vt:lpstr>Verdana</vt:lpstr>
      <vt:lpstr>Wingdings</vt:lpstr>
      <vt:lpstr>Banded</vt:lpstr>
      <vt:lpstr>The Interwar Years</vt:lpstr>
      <vt:lpstr>Outline</vt:lpstr>
      <vt:lpstr>Anti-Colonialism</vt:lpstr>
      <vt:lpstr>India’s Quest for Home Rule</vt:lpstr>
      <vt:lpstr>“Mohatma” Gandhi (1869–1948)</vt:lpstr>
      <vt:lpstr>Massacre of Amritsar</vt:lpstr>
      <vt:lpstr>Salt March 1930</vt:lpstr>
      <vt:lpstr>A force more powerful </vt:lpstr>
      <vt:lpstr>Africa</vt:lpstr>
      <vt:lpstr>Fighting for Independence</vt:lpstr>
      <vt:lpstr>Pan-Africanism</vt:lpstr>
      <vt:lpstr>PowerPoint Presentation</vt:lpstr>
      <vt:lpstr>PowerPoint Presentation</vt:lpstr>
      <vt:lpstr>The Great Depression</vt:lpstr>
      <vt:lpstr>War debts</vt:lpstr>
      <vt:lpstr>Agricultural surpluses,  Stock Market crash</vt:lpstr>
      <vt:lpstr>PowerPoint Presentation</vt:lpstr>
      <vt:lpstr>PowerPoint Presentation</vt:lpstr>
      <vt:lpstr>Rise of Totalitarian Regimes</vt:lpstr>
      <vt:lpstr>PowerPoint Presentation</vt:lpstr>
      <vt:lpstr>Russia in Transition, the rise of the USSR</vt:lpstr>
      <vt:lpstr>Communism in Russia</vt:lpstr>
      <vt:lpstr>War Communism, 1918–1922</vt:lpstr>
      <vt:lpstr>The New Economic Policy</vt:lpstr>
      <vt:lpstr>Joseph Stalin (1879–1953)</vt:lpstr>
      <vt:lpstr>The Great Purge</vt:lpstr>
      <vt:lpstr>The Fascist Alternative</vt:lpstr>
      <vt:lpstr>Common Elements of Fascism</vt:lpstr>
      <vt:lpstr>Italian Fascism</vt:lpstr>
      <vt:lpstr>Adolf Hitler and the Nazi Party</vt:lpstr>
      <vt:lpstr>PowerPoint Presentation</vt:lpstr>
      <vt:lpstr>Consolidation of Power</vt:lpstr>
      <vt:lpstr>The Racialized State</vt:lpstr>
      <vt:lpstr>Anti-Semitism Grows</vt:lpstr>
      <vt:lpstr>China in transistion</vt:lpstr>
      <vt:lpstr>Chinese Nationalism: Reverberations of World War I</vt:lpstr>
      <vt:lpstr>Sun Yatsen:  Republic or One-Party State? </vt:lpstr>
      <vt:lpstr>Marxism in China</vt:lpstr>
      <vt:lpstr>Internal Divisions, External Threats</vt:lpstr>
      <vt:lpstr>Chinese  Civil War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Interwar Years</dc:title>
  <dc:creator>Linden-Brooks, Sarah</dc:creator>
  <cp:lastModifiedBy>Linden-Brooks, Sarah</cp:lastModifiedBy>
  <cp:revision>8</cp:revision>
  <dcterms:created xsi:type="dcterms:W3CDTF">2020-08-02T00:15:58Z</dcterms:created>
  <dcterms:modified xsi:type="dcterms:W3CDTF">2020-08-02T15:52:42Z</dcterms:modified>
</cp:coreProperties>
</file>