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7"/>
  </p:notesMasterIdLst>
  <p:handoutMasterIdLst>
    <p:handoutMasterId r:id="rId38"/>
  </p:handoutMasterIdLst>
  <p:sldIdLst>
    <p:sldId id="256" r:id="rId2"/>
    <p:sldId id="257" r:id="rId3"/>
    <p:sldId id="259" r:id="rId4"/>
    <p:sldId id="261" r:id="rId5"/>
    <p:sldId id="262" r:id="rId6"/>
    <p:sldId id="309" r:id="rId7"/>
    <p:sldId id="264" r:id="rId8"/>
    <p:sldId id="263" r:id="rId9"/>
    <p:sldId id="265" r:id="rId10"/>
    <p:sldId id="266" r:id="rId11"/>
    <p:sldId id="258" r:id="rId12"/>
    <p:sldId id="274" r:id="rId13"/>
    <p:sldId id="304" r:id="rId14"/>
    <p:sldId id="268" r:id="rId15"/>
    <p:sldId id="313" r:id="rId16"/>
    <p:sldId id="276" r:id="rId17"/>
    <p:sldId id="302" r:id="rId18"/>
    <p:sldId id="282" r:id="rId19"/>
    <p:sldId id="279" r:id="rId20"/>
    <p:sldId id="338" r:id="rId21"/>
    <p:sldId id="269" r:id="rId22"/>
    <p:sldId id="332" r:id="rId23"/>
    <p:sldId id="333" r:id="rId24"/>
    <p:sldId id="334" r:id="rId25"/>
    <p:sldId id="335" r:id="rId26"/>
    <p:sldId id="336" r:id="rId27"/>
    <p:sldId id="291" r:id="rId28"/>
    <p:sldId id="294" r:id="rId29"/>
    <p:sldId id="292" r:id="rId30"/>
    <p:sldId id="293" r:id="rId31"/>
    <p:sldId id="308" r:id="rId32"/>
    <p:sldId id="337" r:id="rId33"/>
    <p:sldId id="315" r:id="rId34"/>
    <p:sldId id="316" r:id="rId35"/>
    <p:sldId id="30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p:cViewPr varScale="1">
        <p:scale>
          <a:sx n="77" d="100"/>
          <a:sy n="77" d="100"/>
        </p:scale>
        <p:origin x="1637"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529B6D-4D97-4B12-AF4A-9E1666AECECB}" type="datetimeFigureOut">
              <a:rPr lang="en-US" smtClean="0"/>
              <a:pPr/>
              <a:t>8/1/2020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8B0456-FA3B-447A-A279-DB31C1DE98F7}" type="slidenum">
              <a:rPr lang="en-US" smtClean="0"/>
              <a:pPr/>
              <a:t>‹#›</a:t>
            </a:fld>
            <a:endParaRPr lang="en-US"/>
          </a:p>
        </p:txBody>
      </p:sp>
    </p:spTree>
    <p:extLst>
      <p:ext uri="{BB962C8B-B14F-4D97-AF65-F5344CB8AC3E}">
        <p14:creationId xmlns:p14="http://schemas.microsoft.com/office/powerpoint/2010/main" val="2267236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756A7-0E55-40F5-A237-1FD622915F6A}" type="datetimeFigureOut">
              <a:rPr lang="en-US" smtClean="0"/>
              <a:pPr/>
              <a:t>8/1/2020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BD32A-9B22-4E62-8103-C8C29E3C6DF1}" type="slidenum">
              <a:rPr lang="en-US" smtClean="0"/>
              <a:pPr/>
              <a:t>‹#›</a:t>
            </a:fld>
            <a:endParaRPr lang="en-US"/>
          </a:p>
        </p:txBody>
      </p:sp>
    </p:spTree>
    <p:extLst>
      <p:ext uri="{BB962C8B-B14F-4D97-AF65-F5344CB8AC3E}">
        <p14:creationId xmlns:p14="http://schemas.microsoft.com/office/powerpoint/2010/main" val="485692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0DB7E7F-DB8B-4064-B43E-02E2B97CB643}"/>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2E4B342A-77D7-4D54-86D2-2D379F3EF5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41988" name="Slide Number Placeholder 3">
            <a:extLst>
              <a:ext uri="{FF2B5EF4-FFF2-40B4-BE49-F238E27FC236}">
                <a16:creationId xmlns:a16="http://schemas.microsoft.com/office/drawing/2014/main" id="{F8A22396-C758-4DAE-B0C4-49FA3BC6BA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4DB0EDF3-33D7-4BA1-8202-F171C02A6288}" type="slidenum">
              <a:rPr lang="en-US" altLang="en-US"/>
              <a:pPr eaLnBrk="1" hangingPunct="1"/>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93B1194-8ADA-40DC-8C81-F41E1470A232}"/>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172351B2-8F89-4D9B-BF81-6F6865433F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2228" name="Slide Number Placeholder 3">
            <a:extLst>
              <a:ext uri="{FF2B5EF4-FFF2-40B4-BE49-F238E27FC236}">
                <a16:creationId xmlns:a16="http://schemas.microsoft.com/office/drawing/2014/main" id="{D308A396-43D4-4047-B1A0-9C9DF1869A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80D940B-5F67-4E6E-AA8B-2D77EA574524}" type="slidenum">
              <a:rPr lang="en-US" altLang="en-US"/>
              <a:pPr eaLnBrk="1" hangingPunct="1"/>
              <a:t>12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7E1A5A6-BD31-438A-ACCE-0A561C18417A}"/>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7883061B-9AB2-43F6-93C6-BBAF782A9C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3252" name="Slide Number Placeholder 3">
            <a:extLst>
              <a:ext uri="{FF2B5EF4-FFF2-40B4-BE49-F238E27FC236}">
                <a16:creationId xmlns:a16="http://schemas.microsoft.com/office/drawing/2014/main" id="{625D265C-0E63-41A2-8CCE-BF1AB571EA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AE2D7AA-1892-49BE-B93E-585060288F69}" type="slidenum">
              <a:rPr lang="en-US" altLang="en-US"/>
              <a:pPr eaLnBrk="1" hangingPunct="1"/>
              <a:t>15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8B9F1A3-01F6-4705-B34B-4106F32D4642}"/>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EF0466CC-2AF7-43DC-9D6D-25ACCE5F4A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4276" name="Slide Number Placeholder 3">
            <a:extLst>
              <a:ext uri="{FF2B5EF4-FFF2-40B4-BE49-F238E27FC236}">
                <a16:creationId xmlns:a16="http://schemas.microsoft.com/office/drawing/2014/main" id="{EE477B9B-20CB-4FA4-81C9-9542D271F3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FA73A6D-3460-407F-8107-F8FCB2C71C02}" type="slidenum">
              <a:rPr lang="en-US" altLang="en-US"/>
              <a:pPr eaLnBrk="1" hangingPunct="1"/>
              <a:t>16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DFA17D8-AD9A-4320-9E8B-66E23C37B71F}"/>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0BE75A52-B3C2-4B1D-A7E0-FFA270EDD6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8372" name="Slide Number Placeholder 3">
            <a:extLst>
              <a:ext uri="{FF2B5EF4-FFF2-40B4-BE49-F238E27FC236}">
                <a16:creationId xmlns:a16="http://schemas.microsoft.com/office/drawing/2014/main" id="{B698A151-0E7D-4AFD-A023-E15BCE8313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4B18247C-F5E6-4115-88D3-524E9044CF0F}" type="slidenum">
              <a:rPr lang="en-US" altLang="en-US"/>
              <a:pPr eaLnBrk="1" hangingPunct="1"/>
              <a:t>19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4C6DEE35-25C7-479D-95B4-52EFCE9572E0}" type="slidenum">
              <a:rPr lang="en-US" altLang="en-US"/>
              <a:pPr eaLnBrk="1" hangingPunct="1"/>
              <a:t>21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95BDBEA-AD24-432E-84CE-4AF0DFA31FE4}"/>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55CCD7FF-D17E-4A00-9255-2112092C99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39940" name="Slide Number Placeholder 3">
            <a:extLst>
              <a:ext uri="{FF2B5EF4-FFF2-40B4-BE49-F238E27FC236}">
                <a16:creationId xmlns:a16="http://schemas.microsoft.com/office/drawing/2014/main" id="{D962F761-0C6C-493D-B02F-A8A16AC503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96D5EF2-9505-4803-B663-4076075A01D4}" type="slidenum">
              <a:rPr lang="en-US" altLang="en-US"/>
              <a:pPr eaLnBrk="1" hangingPunct="1"/>
              <a:t>31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2D451E9-5834-4529-AC74-0EF866B144BA}"/>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C7D4F9B9-D848-444B-9DC5-268D168490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4516" name="Slide Number Placeholder 3">
            <a:extLst>
              <a:ext uri="{FF2B5EF4-FFF2-40B4-BE49-F238E27FC236}">
                <a16:creationId xmlns:a16="http://schemas.microsoft.com/office/drawing/2014/main" id="{12CE9E6C-920C-48F6-B212-281DC6CAC4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AF2C6EFA-E6C5-4EA9-AD22-30215298DA79}" type="slidenum">
              <a:rPr lang="en-US" altLang="en-US"/>
              <a:pPr eaLnBrk="1" hangingPunct="1"/>
              <a:t>33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176691A9-2B19-4B34-B855-82CA1C3A2F3A}"/>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A1389FB4-2426-4DF1-990A-56FEA48084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5540" name="Slide Number Placeholder 3">
            <a:extLst>
              <a:ext uri="{FF2B5EF4-FFF2-40B4-BE49-F238E27FC236}">
                <a16:creationId xmlns:a16="http://schemas.microsoft.com/office/drawing/2014/main" id="{E7307DDB-A2E6-46FD-B945-A9E0432963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6778499-5558-4ABB-BB3F-84AD648F9461}" type="slidenum">
              <a:rPr lang="en-US" altLang="en-US"/>
              <a:pPr eaLnBrk="1" hangingPunct="1"/>
              <a:t>34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1C2681-9A56-4022-958C-B2754E63B493}" type="datetimeFigureOut">
              <a:rPr lang="en-US" smtClean="0"/>
              <a:pPr/>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76C33-523D-48BF-8F92-BC359DFFEDF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83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C2681-9A56-4022-958C-B2754E63B493}" type="datetimeFigureOut">
              <a:rPr lang="en-US" smtClean="0"/>
              <a:pPr/>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76C33-523D-48BF-8F92-BC359DFFEDF3}" type="slidenum">
              <a:rPr lang="en-US" smtClean="0"/>
              <a:pPr/>
              <a:t>‹#›</a:t>
            </a:fld>
            <a:endParaRPr lang="en-US"/>
          </a:p>
        </p:txBody>
      </p:sp>
    </p:spTree>
    <p:extLst>
      <p:ext uri="{BB962C8B-B14F-4D97-AF65-F5344CB8AC3E}">
        <p14:creationId xmlns:p14="http://schemas.microsoft.com/office/powerpoint/2010/main" val="316681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C2681-9A56-4022-958C-B2754E63B493}" type="datetimeFigureOut">
              <a:rPr lang="en-US" smtClean="0"/>
              <a:pPr/>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76C33-523D-48BF-8F92-BC359DFFEDF3}" type="slidenum">
              <a:rPr lang="en-US" smtClean="0"/>
              <a:pPr/>
              <a:t>‹#›</a:t>
            </a:fld>
            <a:endParaRPr lang="en-US"/>
          </a:p>
        </p:txBody>
      </p:sp>
    </p:spTree>
    <p:extLst>
      <p:ext uri="{BB962C8B-B14F-4D97-AF65-F5344CB8AC3E}">
        <p14:creationId xmlns:p14="http://schemas.microsoft.com/office/powerpoint/2010/main" val="89138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C2681-9A56-4022-958C-B2754E63B493}" type="datetimeFigureOut">
              <a:rPr lang="en-US" smtClean="0"/>
              <a:pPr/>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76C33-523D-48BF-8F92-BC359DFFEDF3}" type="slidenum">
              <a:rPr lang="en-US" smtClean="0"/>
              <a:pPr/>
              <a:t>‹#›</a:t>
            </a:fld>
            <a:endParaRPr lang="en-US"/>
          </a:p>
        </p:txBody>
      </p:sp>
    </p:spTree>
    <p:extLst>
      <p:ext uri="{BB962C8B-B14F-4D97-AF65-F5344CB8AC3E}">
        <p14:creationId xmlns:p14="http://schemas.microsoft.com/office/powerpoint/2010/main" val="131733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C2681-9A56-4022-958C-B2754E63B493}" type="datetimeFigureOut">
              <a:rPr lang="en-US" smtClean="0"/>
              <a:pPr/>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76C33-523D-48BF-8F92-BC359DFFEDF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65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1C2681-9A56-4022-958C-B2754E63B493}" type="datetimeFigureOut">
              <a:rPr lang="en-US" smtClean="0"/>
              <a:pPr/>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76C33-523D-48BF-8F92-BC359DFFEDF3}" type="slidenum">
              <a:rPr lang="en-US" smtClean="0"/>
              <a:pPr/>
              <a:t>‹#›</a:t>
            </a:fld>
            <a:endParaRPr lang="en-US"/>
          </a:p>
        </p:txBody>
      </p:sp>
    </p:spTree>
    <p:extLst>
      <p:ext uri="{BB962C8B-B14F-4D97-AF65-F5344CB8AC3E}">
        <p14:creationId xmlns:p14="http://schemas.microsoft.com/office/powerpoint/2010/main" val="387653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1C2681-9A56-4022-958C-B2754E63B493}" type="datetimeFigureOut">
              <a:rPr lang="en-US" smtClean="0"/>
              <a:pPr/>
              <a:t>8/1/2020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F76C33-523D-48BF-8F92-BC359DFFEDF3}" type="slidenum">
              <a:rPr lang="en-US" smtClean="0"/>
              <a:pPr/>
              <a:t>‹#›</a:t>
            </a:fld>
            <a:endParaRPr lang="en-US"/>
          </a:p>
        </p:txBody>
      </p:sp>
    </p:spTree>
    <p:extLst>
      <p:ext uri="{BB962C8B-B14F-4D97-AF65-F5344CB8AC3E}">
        <p14:creationId xmlns:p14="http://schemas.microsoft.com/office/powerpoint/2010/main" val="227621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1C2681-9A56-4022-958C-B2754E63B493}" type="datetimeFigureOut">
              <a:rPr lang="en-US" smtClean="0"/>
              <a:pPr/>
              <a:t>8/1/2020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F76C33-523D-48BF-8F92-BC359DFFEDF3}" type="slidenum">
              <a:rPr lang="en-US" smtClean="0"/>
              <a:pPr/>
              <a:t>‹#›</a:t>
            </a:fld>
            <a:endParaRPr lang="en-US"/>
          </a:p>
        </p:txBody>
      </p:sp>
    </p:spTree>
    <p:extLst>
      <p:ext uri="{BB962C8B-B14F-4D97-AF65-F5344CB8AC3E}">
        <p14:creationId xmlns:p14="http://schemas.microsoft.com/office/powerpoint/2010/main" val="711900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1C2681-9A56-4022-958C-B2754E63B493}" type="datetimeFigureOut">
              <a:rPr lang="en-US" smtClean="0"/>
              <a:pPr/>
              <a:t>8/1/2020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0F76C33-523D-48BF-8F92-BC359DFFEDF3}" type="slidenum">
              <a:rPr lang="en-US" smtClean="0"/>
              <a:pPr/>
              <a:t>‹#›</a:t>
            </a:fld>
            <a:endParaRPr lang="en-US"/>
          </a:p>
        </p:txBody>
      </p:sp>
    </p:spTree>
    <p:extLst>
      <p:ext uri="{BB962C8B-B14F-4D97-AF65-F5344CB8AC3E}">
        <p14:creationId xmlns:p14="http://schemas.microsoft.com/office/powerpoint/2010/main" val="211199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01C2681-9A56-4022-958C-B2754E63B493}" type="datetimeFigureOut">
              <a:rPr lang="en-US" smtClean="0"/>
              <a:pPr/>
              <a:t>8/1/2020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0F76C33-523D-48BF-8F92-BC359DFFEDF3}" type="slidenum">
              <a:rPr lang="en-US" smtClean="0"/>
              <a:pPr/>
              <a:t>‹#›</a:t>
            </a:fld>
            <a:endParaRPr lang="en-US"/>
          </a:p>
        </p:txBody>
      </p:sp>
    </p:spTree>
    <p:extLst>
      <p:ext uri="{BB962C8B-B14F-4D97-AF65-F5344CB8AC3E}">
        <p14:creationId xmlns:p14="http://schemas.microsoft.com/office/powerpoint/2010/main" val="46487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C2681-9A56-4022-958C-B2754E63B493}" type="datetimeFigureOut">
              <a:rPr lang="en-US" smtClean="0"/>
              <a:pPr/>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76C33-523D-48BF-8F92-BC359DFFEDF3}" type="slidenum">
              <a:rPr lang="en-US" smtClean="0"/>
              <a:pPr/>
              <a:t>‹#›</a:t>
            </a:fld>
            <a:endParaRPr lang="en-US"/>
          </a:p>
        </p:txBody>
      </p:sp>
    </p:spTree>
    <p:extLst>
      <p:ext uri="{BB962C8B-B14F-4D97-AF65-F5344CB8AC3E}">
        <p14:creationId xmlns:p14="http://schemas.microsoft.com/office/powerpoint/2010/main" val="200161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01C2681-9A56-4022-958C-B2754E63B493}" type="datetimeFigureOut">
              <a:rPr lang="en-US" smtClean="0"/>
              <a:pPr/>
              <a:t>8/1/2020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0F76C33-523D-48BF-8F92-BC359DFFEDF3}"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4639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8.xml"/><Relationship Id="rId1" Type="http://schemas.openxmlformats.org/officeDocument/2006/relationships/video" Target="https://www.youtube.com/embed/U6Ccdk5wPvk?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bc.co.uk/teach/does-the-peace-that-ended-ww1-haunt-us-today/zf4cscw"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2960" y="758952"/>
            <a:ext cx="7543800" cy="3892168"/>
          </a:xfrm>
        </p:spPr>
        <p:txBody>
          <a:bodyPr>
            <a:normAutofit/>
          </a:bodyPr>
          <a:lstStyle/>
          <a:p>
            <a:r>
              <a:rPr lang="en-US" b="1" dirty="0"/>
              <a:t>The Great War </a:t>
            </a: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825038" y="5225240"/>
            <a:ext cx="7543800" cy="1143000"/>
          </a:xfrm>
        </p:spPr>
        <p:txBody>
          <a:bodyPr>
            <a:normAutofit/>
          </a:bodyPr>
          <a:lstStyle/>
          <a:p>
            <a:r>
              <a:rPr lang="en-US">
                <a:solidFill>
                  <a:srgbClr val="FFFFFF"/>
                </a:solidFill>
              </a:rPr>
              <a:t>i.e. World War One before World War II</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6" name="Picture 4" descr="http://www.thisispauldunstan.com/tips/wp-content/uploads/2014/06/domino.png"/>
          <p:cNvPicPr>
            <a:picLocks noChangeAspect="1" noChangeArrowheads="1"/>
          </p:cNvPicPr>
          <p:nvPr/>
        </p:nvPicPr>
        <p:blipFill rotWithShape="1">
          <a:blip r:embed="rId2" cstate="print"/>
          <a:srcRect l="32724" r="32725" b="1"/>
          <a:stretch/>
        </p:blipFill>
        <p:spPr bwMode="auto">
          <a:xfrm>
            <a:off x="20" y="-12128"/>
            <a:ext cx="3490702" cy="6870127"/>
          </a:xfrm>
          <a:prstGeom prst="rect">
            <a:avLst/>
          </a:prstGeom>
          <a:noFill/>
        </p:spPr>
      </p:pic>
      <p:cxnSp>
        <p:nvCxnSpPr>
          <p:cNvPr id="77" name="Straight Connector 7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886200" y="2198914"/>
            <a:ext cx="4776107" cy="3670180"/>
          </a:xfrm>
        </p:spPr>
        <p:txBody>
          <a:bodyPr>
            <a:normAutofit/>
          </a:bodyPr>
          <a:lstStyle/>
          <a:p>
            <a:pPr>
              <a:buNone/>
            </a:pPr>
            <a:r>
              <a:rPr lang="en-US" dirty="0"/>
              <a:t>July 28 Austria declares war on Serbia</a:t>
            </a:r>
            <a:endParaRPr lang="en-US"/>
          </a:p>
          <a:p>
            <a:pPr>
              <a:buNone/>
            </a:pPr>
            <a:endParaRPr lang="en-US"/>
          </a:p>
          <a:p>
            <a:pPr>
              <a:buNone/>
            </a:pPr>
            <a:r>
              <a:rPr lang="en-US" dirty="0"/>
              <a:t>July 29 Russia mobilizes in support of Serbia</a:t>
            </a:r>
            <a:endParaRPr lang="en-US"/>
          </a:p>
          <a:p>
            <a:pPr>
              <a:buNone/>
            </a:pPr>
            <a:endParaRPr lang="en-US"/>
          </a:p>
          <a:p>
            <a:pPr>
              <a:buNone/>
            </a:pPr>
            <a:r>
              <a:rPr lang="en-US" dirty="0"/>
              <a:t>August 1 Germany declares war on Russia</a:t>
            </a:r>
            <a:endParaRPr lang="en-US"/>
          </a:p>
          <a:p>
            <a:pPr>
              <a:buNone/>
            </a:pPr>
            <a:endParaRPr lang="en-US"/>
          </a:p>
          <a:p>
            <a:pPr>
              <a:buNone/>
            </a:pPr>
            <a:r>
              <a:rPr lang="en-US" dirty="0"/>
              <a:t>August 4 Britain declares war on Germany for invasion of Belgium</a:t>
            </a:r>
            <a:endParaRPr lang="en-US"/>
          </a:p>
          <a:p>
            <a:pPr>
              <a:buNone/>
            </a:pPr>
            <a:endParaRPr lang="en-US" dirty="0"/>
          </a:p>
          <a:p>
            <a:pPr>
              <a:buNone/>
            </a:pPr>
            <a:endParaRPr lang="en-US" dirty="0"/>
          </a:p>
          <a:p>
            <a:pPr>
              <a:buNone/>
            </a:pPr>
            <a:endParaRPr lang="en-US" dirty="0"/>
          </a:p>
        </p:txBody>
      </p:sp>
      <p:sp>
        <p:nvSpPr>
          <p:cNvPr id="23554" name="AutoShape 2" descr="Image result for dominoes toppl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3CB71952-A467-44B8-8C42-8CD6D6CDEB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17" y="1128980"/>
            <a:ext cx="7752969" cy="4593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B453A18-D4FD-42D8-97A3-DDEAC337572A}"/>
              </a:ext>
            </a:extLst>
          </p:cNvPr>
          <p:cNvSpPr>
            <a:spLocks noGrp="1" noChangeArrowheads="1"/>
          </p:cNvSpPr>
          <p:nvPr>
            <p:ph type="title"/>
          </p:nvPr>
        </p:nvSpPr>
        <p:spPr/>
        <p:txBody>
          <a:bodyPr/>
          <a:lstStyle/>
          <a:p>
            <a:r>
              <a:rPr lang="en-US" altLang="en-US"/>
              <a:t>War of Attrition</a:t>
            </a:r>
          </a:p>
        </p:txBody>
      </p:sp>
      <p:sp>
        <p:nvSpPr>
          <p:cNvPr id="19459" name="Rectangle 3">
            <a:extLst>
              <a:ext uri="{FF2B5EF4-FFF2-40B4-BE49-F238E27FC236}">
                <a16:creationId xmlns:a16="http://schemas.microsoft.com/office/drawing/2014/main" id="{F091F739-C9D5-4C24-B080-734A78431A79}"/>
              </a:ext>
            </a:extLst>
          </p:cNvPr>
          <p:cNvSpPr>
            <a:spLocks noGrp="1" noChangeArrowheads="1"/>
          </p:cNvSpPr>
          <p:nvPr>
            <p:ph idx="1"/>
          </p:nvPr>
        </p:nvSpPr>
        <p:spPr/>
        <p:txBody>
          <a:bodyPr/>
          <a:lstStyle/>
          <a:p>
            <a:r>
              <a:rPr lang="en-US" altLang="en-US" dirty="0"/>
              <a:t>West: three years of stalemate</a:t>
            </a:r>
          </a:p>
          <a:p>
            <a:pPr lvl="1"/>
            <a:r>
              <a:rPr lang="en-US" altLang="en-US" dirty="0">
                <a:ea typeface="Arial" panose="020B0604020202020204" pitchFamily="34" charset="0"/>
              </a:rPr>
              <a:t>Trenches from English channel to Switzerland</a:t>
            </a:r>
          </a:p>
          <a:p>
            <a:r>
              <a:rPr lang="en-US" altLang="en-US" dirty="0"/>
              <a:t>East: more movement</a:t>
            </a:r>
          </a:p>
          <a:p>
            <a:pPr lvl="1"/>
            <a:r>
              <a:rPr lang="en-US" altLang="en-US" dirty="0">
                <a:ea typeface="Arial" panose="020B0604020202020204" pitchFamily="34" charset="0"/>
              </a:rPr>
              <a:t>Treaty of Brest-Litovsk in March 1918 placed much in Entente control</a:t>
            </a:r>
          </a:p>
        </p:txBody>
      </p:sp>
      <p:sp>
        <p:nvSpPr>
          <p:cNvPr id="19460" name="Slide Number Placeholder 5">
            <a:extLst>
              <a:ext uri="{FF2B5EF4-FFF2-40B4-BE49-F238E27FC236}">
                <a16:creationId xmlns:a16="http://schemas.microsoft.com/office/drawing/2014/main" id="{3F1342D0-FF2C-43EE-839E-742573611C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AF3C9E6-E7AD-4DC6-8F83-1CE19F42EBA3}" type="slidenum">
              <a:rPr lang="en-US" altLang="en-US">
                <a:latin typeface="Times New Roman" panose="02020603050405020304" pitchFamily="18" charset="0"/>
              </a:rPr>
              <a:pPr eaLnBrk="1" hangingPunct="1"/>
              <a:t>12</a:t>
            </a:fld>
            <a:endParaRPr lang="en-US" altLang="en-US">
              <a:latin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Fighting—Trenches </a:t>
            </a:r>
          </a:p>
        </p:txBody>
      </p:sp>
      <p:sp>
        <p:nvSpPr>
          <p:cNvPr id="2" name="Content Placeholder 1"/>
          <p:cNvSpPr>
            <a:spLocks noGrp="1"/>
          </p:cNvSpPr>
          <p:nvPr>
            <p:ph idx="1"/>
          </p:nvPr>
        </p:nvSpPr>
        <p:spPr/>
        <p:txBody>
          <a:bodyPr/>
          <a:lstStyle/>
          <a:p>
            <a:pPr marL="0" indent="0">
              <a:buNone/>
            </a:pPr>
            <a:r>
              <a:rPr lang="en-US" dirty="0"/>
              <a:t>Almost stand still with adoption of trench warfare</a:t>
            </a:r>
          </a:p>
          <a:p>
            <a:pPr marL="0" indent="0">
              <a:buNone/>
            </a:pPr>
            <a:endParaRPr lang="en-US" dirty="0"/>
          </a:p>
        </p:txBody>
      </p:sp>
    </p:spTree>
    <p:extLst>
      <p:ext uri="{BB962C8B-B14F-4D97-AF65-F5344CB8AC3E}">
        <p14:creationId xmlns:p14="http://schemas.microsoft.com/office/powerpoint/2010/main" val="2455886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86200" y="634946"/>
            <a:ext cx="4776107" cy="1450757"/>
          </a:xfrm>
        </p:spPr>
        <p:txBody>
          <a:bodyPr>
            <a:normAutofit/>
          </a:bodyPr>
          <a:lstStyle/>
          <a:p>
            <a:r>
              <a:rPr lang="en-US" dirty="0"/>
              <a:t>Stalemate</a:t>
            </a:r>
          </a:p>
        </p:txBody>
      </p:sp>
      <p:pic>
        <p:nvPicPr>
          <p:cNvPr id="4098" name="Picture 2">
            <a:extLst>
              <a:ext uri="{FF2B5EF4-FFF2-40B4-BE49-F238E27FC236}">
                <a16:creationId xmlns:a16="http://schemas.microsoft.com/office/drawing/2014/main" id="{AF76D42A-8454-423E-9FC5-E3F80044E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18" r="27874" b="-2"/>
          <a:stretch/>
        </p:blipFill>
        <p:spPr bwMode="auto">
          <a:xfrm>
            <a:off x="20" y="-12128"/>
            <a:ext cx="3490702"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886200" y="2198914"/>
            <a:ext cx="4776107" cy="3670180"/>
          </a:xfrm>
        </p:spPr>
        <p:txBody>
          <a:bodyPr>
            <a:normAutofit/>
          </a:bodyPr>
          <a:lstStyle/>
          <a:p>
            <a:r>
              <a:rPr lang="en-US" dirty="0"/>
              <a:t>Neither side able to gain a clear advantage </a:t>
            </a:r>
            <a:r>
              <a:rPr lang="en-US" dirty="0">
                <a:sym typeface="Wingdings" panose="05000000000000000000" pitchFamily="2" charset="2"/>
              </a:rPr>
              <a:t></a:t>
            </a:r>
            <a:r>
              <a:rPr lang="en-US" dirty="0"/>
              <a:t>“Dig in,” literally, with trench warfare. </a:t>
            </a:r>
          </a:p>
          <a:p>
            <a:r>
              <a:rPr lang="en-US" altLang="en-US" dirty="0"/>
              <a:t>West: three years of stalemate</a:t>
            </a:r>
          </a:p>
          <a:p>
            <a:pPr lvl="1"/>
            <a:r>
              <a:rPr lang="en-US" altLang="en-US" dirty="0">
                <a:ea typeface="Arial" panose="020B0604020202020204" pitchFamily="34" charset="0"/>
              </a:rPr>
              <a:t>Trenches from English channel to Switzerland</a:t>
            </a:r>
          </a:p>
          <a:p>
            <a:r>
              <a:rPr lang="en-US" altLang="en-US" dirty="0"/>
              <a:t>East: more movement</a:t>
            </a:r>
          </a:p>
          <a:p>
            <a:pPr lvl="1"/>
            <a:r>
              <a:rPr lang="en-US" altLang="en-US" dirty="0">
                <a:ea typeface="Arial" panose="020B0604020202020204" pitchFamily="34" charset="0"/>
              </a:rPr>
              <a:t>Treaty of Brest-Litovsk in March 1918 placed much in Entente control</a:t>
            </a:r>
            <a:endParaRPr lang="en-US" dirty="0"/>
          </a:p>
        </p:txBody>
      </p:sp>
      <p:sp>
        <p:nvSpPr>
          <p:cNvPr id="25604" name="AutoShape 4" descr="The German Concrete Trenches (New York Times, 19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482" name="Rectangle 2">
            <a:extLst>
              <a:ext uri="{FF2B5EF4-FFF2-40B4-BE49-F238E27FC236}">
                <a16:creationId xmlns:a16="http://schemas.microsoft.com/office/drawing/2014/main" id="{2DEDF358-42F8-497C-A76F-9C43F87987DC}"/>
              </a:ext>
            </a:extLst>
          </p:cNvPr>
          <p:cNvSpPr>
            <a:spLocks noGrp="1" noChangeArrowheads="1"/>
          </p:cNvSpPr>
          <p:nvPr>
            <p:ph type="title"/>
          </p:nvPr>
        </p:nvSpPr>
        <p:spPr>
          <a:xfrm>
            <a:off x="743199" y="286603"/>
            <a:ext cx="5063240" cy="1450757"/>
          </a:xfrm>
        </p:spPr>
        <p:txBody>
          <a:bodyPr>
            <a:normAutofit/>
          </a:bodyPr>
          <a:lstStyle/>
          <a:p>
            <a:r>
              <a:rPr lang="en-US" altLang="en-US">
                <a:solidFill>
                  <a:schemeClr val="accent2"/>
                </a:solidFill>
              </a:rPr>
              <a:t>New Weapons</a:t>
            </a:r>
          </a:p>
        </p:txBody>
      </p:sp>
      <p:sp>
        <p:nvSpPr>
          <p:cNvPr id="20483" name="Rectangle 3">
            <a:extLst>
              <a:ext uri="{FF2B5EF4-FFF2-40B4-BE49-F238E27FC236}">
                <a16:creationId xmlns:a16="http://schemas.microsoft.com/office/drawing/2014/main" id="{697CAB84-8ED9-41B6-8C79-76D4CAEE545F}"/>
              </a:ext>
            </a:extLst>
          </p:cNvPr>
          <p:cNvSpPr>
            <a:spLocks noGrp="1" noChangeArrowheads="1"/>
          </p:cNvSpPr>
          <p:nvPr>
            <p:ph idx="1"/>
          </p:nvPr>
        </p:nvSpPr>
        <p:spPr>
          <a:xfrm>
            <a:off x="783153" y="2023962"/>
            <a:ext cx="5023286" cy="3845131"/>
          </a:xfrm>
        </p:spPr>
        <p:txBody>
          <a:bodyPr>
            <a:normAutofit/>
          </a:bodyPr>
          <a:lstStyle/>
          <a:p>
            <a:r>
              <a:rPr lang="en-US" altLang="en-US" dirty="0"/>
              <a:t>Barbed wire and machine guns used to deadly results</a:t>
            </a:r>
          </a:p>
          <a:p>
            <a:r>
              <a:rPr lang="en-US" altLang="en-US" dirty="0"/>
              <a:t>Mustard gas first used by German troops, 1915</a:t>
            </a:r>
          </a:p>
          <a:p>
            <a:r>
              <a:rPr lang="en-US" altLang="en-US" dirty="0"/>
              <a:t>Tanks, airplanes, and submarines were used but not quite sophisticated enough to make a practical difference in the war. </a:t>
            </a:r>
          </a:p>
        </p:txBody>
      </p:sp>
      <p:sp>
        <p:nvSpPr>
          <p:cNvPr id="75" name="Rectangle 74">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84" name="Slide Number Placeholder 5">
            <a:extLst>
              <a:ext uri="{FF2B5EF4-FFF2-40B4-BE49-F238E27FC236}">
                <a16:creationId xmlns:a16="http://schemas.microsoft.com/office/drawing/2014/main" id="{7DFCAC29-D193-4056-9287-65A871524EEE}"/>
              </a:ext>
            </a:extLst>
          </p:cNvPr>
          <p:cNvSpPr>
            <a:spLocks noGrp="1"/>
          </p:cNvSpPr>
          <p:nvPr>
            <p:ph type="sldNum" sz="quarter" idx="12"/>
          </p:nvPr>
        </p:nvSpPr>
        <p:spPr>
          <a:xfrm>
            <a:off x="7425343" y="6459785"/>
            <a:ext cx="98401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fld id="{86B5D443-F55F-47D0-93DC-E10C33559DBA}" type="slidenum">
              <a:rPr lang="en-US" altLang="en-US">
                <a:latin typeface="Times New Roman" panose="02020603050405020304" pitchFamily="18" charset="0"/>
              </a:rPr>
              <a:pPr eaLnBrk="1" hangingPunct="1">
                <a:spcAft>
                  <a:spcPts val="600"/>
                </a:spcAft>
              </a:pPr>
              <a:t>15</a:t>
            </a:fld>
            <a:endParaRPr lang="en-US" altLang="en-US">
              <a:latin typeface="Times New Roman" panose="02020603050405020304"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D823247-91DE-4F28-B0CF-4E5614944EF9}"/>
              </a:ext>
            </a:extLst>
          </p:cNvPr>
          <p:cNvSpPr>
            <a:spLocks noGrp="1" noChangeArrowheads="1"/>
          </p:cNvSpPr>
          <p:nvPr>
            <p:ph type="title"/>
          </p:nvPr>
        </p:nvSpPr>
        <p:spPr/>
        <p:txBody>
          <a:bodyPr/>
          <a:lstStyle/>
          <a:p>
            <a:pPr eaLnBrk="1" hangingPunct="1"/>
            <a:r>
              <a:rPr lang="en-US" altLang="en-US" dirty="0"/>
              <a:t>Massive Destruction</a:t>
            </a:r>
          </a:p>
        </p:txBody>
      </p:sp>
      <p:sp>
        <p:nvSpPr>
          <p:cNvPr id="21507" name="Rectangle 3">
            <a:extLst>
              <a:ext uri="{FF2B5EF4-FFF2-40B4-BE49-F238E27FC236}">
                <a16:creationId xmlns:a16="http://schemas.microsoft.com/office/drawing/2014/main" id="{4FAAF40C-8A55-42F0-B962-EBC0142B7976}"/>
              </a:ext>
            </a:extLst>
          </p:cNvPr>
          <p:cNvSpPr>
            <a:spLocks noGrp="1" noChangeArrowheads="1"/>
          </p:cNvSpPr>
          <p:nvPr>
            <p:ph idx="1"/>
          </p:nvPr>
        </p:nvSpPr>
        <p:spPr/>
        <p:txBody>
          <a:bodyPr>
            <a:normAutofit/>
          </a:bodyPr>
          <a:lstStyle/>
          <a:p>
            <a:pPr eaLnBrk="1" hangingPunct="1"/>
            <a:r>
              <a:rPr lang="en-US" altLang="en-US" dirty="0"/>
              <a:t>Unprecedented casualties</a:t>
            </a:r>
          </a:p>
          <a:p>
            <a:pPr eaLnBrk="1" hangingPunct="1"/>
            <a:endParaRPr lang="en-US" altLang="en-US" dirty="0"/>
          </a:p>
          <a:p>
            <a:r>
              <a:rPr lang="en-US" dirty="0"/>
              <a:t>At the battle of Ypres, 1914, British lost 13,000 men gained 100 yards</a:t>
            </a:r>
            <a:endParaRPr lang="en-US" altLang="en-US" dirty="0"/>
          </a:p>
          <a:p>
            <a:pPr eaLnBrk="1" hangingPunct="1"/>
            <a:r>
              <a:rPr lang="en-US" altLang="en-US" dirty="0"/>
              <a:t>Verdun, 1916</a:t>
            </a:r>
          </a:p>
          <a:p>
            <a:pPr lvl="1" eaLnBrk="1" hangingPunct="1"/>
            <a:r>
              <a:rPr lang="en-US" altLang="en-US" dirty="0">
                <a:ea typeface="Arial" panose="020B0604020202020204" pitchFamily="34" charset="0"/>
              </a:rPr>
              <a:t>315,000 French killed</a:t>
            </a:r>
          </a:p>
          <a:p>
            <a:pPr lvl="1" eaLnBrk="1" hangingPunct="1"/>
            <a:r>
              <a:rPr lang="en-US" altLang="en-US" dirty="0">
                <a:ea typeface="Arial" panose="020B0604020202020204" pitchFamily="34" charset="0"/>
              </a:rPr>
              <a:t>280,000 German casualties </a:t>
            </a:r>
          </a:p>
          <a:p>
            <a:pPr eaLnBrk="1" hangingPunct="1"/>
            <a:r>
              <a:rPr lang="en-US" altLang="en-US" dirty="0"/>
              <a:t>At the Somme, 1916, British gained few thousand yards</a:t>
            </a:r>
          </a:p>
          <a:p>
            <a:pPr lvl="1"/>
            <a:r>
              <a:rPr lang="en-US" altLang="en-US" dirty="0">
                <a:ea typeface="Arial" panose="020B0604020202020204" pitchFamily="34" charset="0"/>
              </a:rPr>
              <a:t>420,000 casualties</a:t>
            </a:r>
          </a:p>
          <a:p>
            <a:pPr lvl="1"/>
            <a:r>
              <a:rPr lang="en-US" altLang="en-US" dirty="0">
                <a:ea typeface="Arial" panose="020B0604020202020204" pitchFamily="34" charset="0"/>
              </a:rPr>
              <a:t>No significant strategic advantage</a:t>
            </a:r>
            <a:endParaRPr lang="en-US" altLang="en-US" dirty="0"/>
          </a:p>
          <a:p>
            <a:pPr eaLnBrk="1" hangingPunct="1"/>
            <a:endParaRPr lang="en-US" altLang="en-US" dirty="0"/>
          </a:p>
        </p:txBody>
      </p:sp>
      <p:sp>
        <p:nvSpPr>
          <p:cNvPr id="21508" name="Slide Number Placeholder 5">
            <a:extLst>
              <a:ext uri="{FF2B5EF4-FFF2-40B4-BE49-F238E27FC236}">
                <a16:creationId xmlns:a16="http://schemas.microsoft.com/office/drawing/2014/main" id="{D222007C-3D36-4A31-805C-62D7DE07E2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6966C92-18EF-4A30-93C9-DA7A9B06E33D}" type="slidenum">
              <a:rPr lang="en-US" altLang="en-US">
                <a:latin typeface="Times New Roman" panose="02020603050405020304" pitchFamily="18" charset="0"/>
              </a:rPr>
              <a:pPr eaLnBrk="1" hangingPunct="1"/>
              <a:t>16</a:t>
            </a:fld>
            <a:endParaRPr lang="en-US" altLang="en-US">
              <a:latin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369277" y="516835"/>
            <a:ext cx="2313633" cy="2103875"/>
          </a:xfrm>
        </p:spPr>
        <p:txBody>
          <a:bodyPr>
            <a:normAutofit/>
          </a:bodyPr>
          <a:lstStyle/>
          <a:p>
            <a:r>
              <a:rPr lang="en-US" sz="3100">
                <a:solidFill>
                  <a:srgbClr val="FFFFFF"/>
                </a:solidFill>
              </a:rPr>
              <a:t>Fighting—Total War</a:t>
            </a:r>
          </a:p>
        </p:txBody>
      </p:sp>
      <p:sp>
        <p:nvSpPr>
          <p:cNvPr id="2" name="Content Placeholder 1"/>
          <p:cNvSpPr>
            <a:spLocks noGrp="1"/>
          </p:cNvSpPr>
          <p:nvPr>
            <p:ph idx="1"/>
          </p:nvPr>
        </p:nvSpPr>
        <p:spPr>
          <a:xfrm>
            <a:off x="369278" y="2653800"/>
            <a:ext cx="2313633" cy="3335519"/>
          </a:xfrm>
        </p:spPr>
        <p:txBody>
          <a:bodyPr>
            <a:normAutofit/>
          </a:bodyPr>
          <a:lstStyle/>
          <a:p>
            <a:pPr marL="0" indent="0">
              <a:buNone/>
            </a:pPr>
            <a:r>
              <a:rPr lang="en-US" sz="1800" dirty="0">
                <a:solidFill>
                  <a:srgbClr val="FFFFFF"/>
                </a:solidFill>
              </a:rPr>
              <a:t>Everyone considered a combatant</a:t>
            </a:r>
          </a:p>
          <a:p>
            <a:pPr marL="0" indent="0">
              <a:buNone/>
            </a:pPr>
            <a:r>
              <a:rPr lang="en-US" sz="1800" dirty="0">
                <a:solidFill>
                  <a:srgbClr val="FFFFFF"/>
                </a:solidFill>
              </a:rPr>
              <a:t>Attempt to starve enemy into submission and surrender</a:t>
            </a:r>
          </a:p>
          <a:p>
            <a:pPr marL="0" indent="0">
              <a:buNone/>
            </a:pPr>
            <a:r>
              <a:rPr lang="en-US" sz="1800" dirty="0">
                <a:solidFill>
                  <a:srgbClr val="FFFFFF"/>
                </a:solidFill>
              </a:rPr>
              <a:t>Use chemical weapons on civilians.</a:t>
            </a:r>
          </a:p>
          <a:p>
            <a:pPr marL="0" indent="0">
              <a:buNone/>
            </a:pPr>
            <a:r>
              <a:rPr lang="en-US" sz="1800" dirty="0">
                <a:solidFill>
                  <a:srgbClr val="FFFFFF"/>
                </a:solidFill>
              </a:rPr>
              <a:t>More than 5 million civilians killed</a:t>
            </a:r>
          </a:p>
        </p:txBody>
      </p:sp>
      <p:pic>
        <p:nvPicPr>
          <p:cNvPr id="1026" name="Picture 2" descr="Image result for world war i civilian casualties">
            <a:extLst>
              <a:ext uri="{FF2B5EF4-FFF2-40B4-BE49-F238E27FC236}">
                <a16:creationId xmlns:a16="http://schemas.microsoft.com/office/drawing/2014/main" id="{8D81793E-E87C-4B90-8B89-1BEF20EFEC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797" r="18778"/>
          <a:stretch/>
        </p:blipFill>
        <p:spPr bwMode="auto">
          <a:xfrm>
            <a:off x="3056282" y="10"/>
            <a:ext cx="6083454"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722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b="1" dirty="0"/>
              <a:t>Minorities</a:t>
            </a:r>
            <a:r>
              <a:rPr lang="en-US" dirty="0"/>
              <a:t> and the </a:t>
            </a:r>
            <a:r>
              <a:rPr lang="en-US" b="1" dirty="0"/>
              <a:t>War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2B921FE-88A4-459B-9BE1-BD2EBAD7C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5270C1D-1DCF-4928-B175-32F33CEC3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02" name="Rectangle 2">
            <a:extLst>
              <a:ext uri="{FF2B5EF4-FFF2-40B4-BE49-F238E27FC236}">
                <a16:creationId xmlns:a16="http://schemas.microsoft.com/office/drawing/2014/main" id="{8DD33B61-3016-4AE0-AFB4-039DE3628732}"/>
              </a:ext>
            </a:extLst>
          </p:cNvPr>
          <p:cNvSpPr>
            <a:spLocks noGrp="1" noChangeArrowheads="1"/>
          </p:cNvSpPr>
          <p:nvPr>
            <p:ph type="title"/>
          </p:nvPr>
        </p:nvSpPr>
        <p:spPr>
          <a:xfrm>
            <a:off x="369278" y="516836"/>
            <a:ext cx="2176114" cy="1268284"/>
          </a:xfrm>
        </p:spPr>
        <p:txBody>
          <a:bodyPr>
            <a:normAutofit/>
          </a:bodyPr>
          <a:lstStyle/>
          <a:p>
            <a:pPr eaLnBrk="1" hangingPunct="1"/>
            <a:r>
              <a:rPr lang="en-US" altLang="en-US" sz="3100" dirty="0">
                <a:solidFill>
                  <a:srgbClr val="FFFFFF"/>
                </a:solidFill>
              </a:rPr>
              <a:t>Global Involvement</a:t>
            </a:r>
          </a:p>
        </p:txBody>
      </p:sp>
      <p:sp>
        <p:nvSpPr>
          <p:cNvPr id="25603" name="Rectangle 3">
            <a:extLst>
              <a:ext uri="{FF2B5EF4-FFF2-40B4-BE49-F238E27FC236}">
                <a16:creationId xmlns:a16="http://schemas.microsoft.com/office/drawing/2014/main" id="{828195A5-A957-4689-AD32-5A2F07F867C9}"/>
              </a:ext>
            </a:extLst>
          </p:cNvPr>
          <p:cNvSpPr>
            <a:spLocks noGrp="1" noChangeArrowheads="1"/>
          </p:cNvSpPr>
          <p:nvPr>
            <p:ph idx="1"/>
          </p:nvPr>
        </p:nvSpPr>
        <p:spPr>
          <a:xfrm>
            <a:off x="153279" y="1905000"/>
            <a:ext cx="2783142" cy="4084319"/>
          </a:xfrm>
        </p:spPr>
        <p:txBody>
          <a:bodyPr>
            <a:normAutofit/>
          </a:bodyPr>
          <a:lstStyle/>
          <a:p>
            <a:pPr eaLnBrk="1" hangingPunct="1"/>
            <a:r>
              <a:rPr lang="en-US" altLang="en-US" sz="1800" dirty="0">
                <a:solidFill>
                  <a:srgbClr val="FFFFFF"/>
                </a:solidFill>
              </a:rPr>
              <a:t>Importation of troops from colonies</a:t>
            </a:r>
          </a:p>
          <a:p>
            <a:pPr lvl="1" eaLnBrk="1" hangingPunct="1"/>
            <a:r>
              <a:rPr lang="en-US" altLang="en-US" dirty="0">
                <a:solidFill>
                  <a:srgbClr val="FFFFFF"/>
                </a:solidFill>
                <a:ea typeface="Arial" panose="020B0604020202020204" pitchFamily="34" charset="0"/>
              </a:rPr>
              <a:t>Great Britain: Australia, New Zealand, Canada, India, Africa</a:t>
            </a:r>
          </a:p>
          <a:p>
            <a:pPr lvl="2"/>
            <a:r>
              <a:rPr lang="en-US" altLang="en-US" dirty="0">
                <a:solidFill>
                  <a:srgbClr val="FFFFFF"/>
                </a:solidFill>
                <a:ea typeface="Arial" panose="020B0604020202020204" pitchFamily="34" charset="0"/>
              </a:rPr>
              <a:t>Gallipoli a majority minority battle</a:t>
            </a:r>
          </a:p>
          <a:p>
            <a:pPr lvl="1" eaLnBrk="1" hangingPunct="1"/>
            <a:r>
              <a:rPr lang="en-US" altLang="en-US" dirty="0">
                <a:solidFill>
                  <a:srgbClr val="FFFFFF"/>
                </a:solidFill>
                <a:ea typeface="Arial" panose="020B0604020202020204" pitchFamily="34" charset="0"/>
              </a:rPr>
              <a:t>France utilized more than 90,000 Vietnamese from French Indochina</a:t>
            </a:r>
          </a:p>
          <a:p>
            <a:pPr lvl="1" eaLnBrk="1" hangingPunct="1"/>
            <a:r>
              <a:rPr lang="en-US" altLang="en-US" dirty="0">
                <a:solidFill>
                  <a:srgbClr val="FFFFFF"/>
                </a:solidFill>
                <a:ea typeface="Arial" panose="020B0604020202020204" pitchFamily="34" charset="0"/>
              </a:rPr>
              <a:t>Active fighting in colonies such as Africa</a:t>
            </a:r>
          </a:p>
          <a:p>
            <a:pPr lvl="1" eaLnBrk="1" hangingPunct="1"/>
            <a:endParaRPr lang="en-US" altLang="en-US" dirty="0">
              <a:solidFill>
                <a:srgbClr val="FFFFFF"/>
              </a:solidFill>
              <a:ea typeface="Arial" panose="020B0604020202020204" pitchFamily="34" charset="0"/>
            </a:endParaRPr>
          </a:p>
          <a:p>
            <a:pPr lvl="1" eaLnBrk="1" hangingPunct="1"/>
            <a:endParaRPr lang="en-US" altLang="en-US" dirty="0">
              <a:solidFill>
                <a:srgbClr val="FFFFFF"/>
              </a:solidFill>
              <a:ea typeface="Arial" panose="020B0604020202020204" pitchFamily="34" charset="0"/>
            </a:endParaRPr>
          </a:p>
          <a:p>
            <a:pPr marL="201168" lvl="1" indent="0" eaLnBrk="1" hangingPunct="1">
              <a:buNone/>
            </a:pPr>
            <a:endParaRPr lang="en-US" altLang="en-US" dirty="0">
              <a:solidFill>
                <a:srgbClr val="FFFFFF"/>
              </a:solidFill>
              <a:ea typeface="Arial" panose="020B0604020202020204" pitchFamily="34" charset="0"/>
            </a:endParaRPr>
          </a:p>
          <a:p>
            <a:pPr lvl="1" eaLnBrk="1" hangingPunct="1"/>
            <a:endParaRPr lang="en-US" altLang="en-US" sz="1300" dirty="0">
              <a:solidFill>
                <a:srgbClr val="FFFFFF"/>
              </a:solidFill>
              <a:ea typeface="Arial" panose="020B0604020202020204" pitchFamily="34" charset="0"/>
            </a:endParaRPr>
          </a:p>
        </p:txBody>
      </p:sp>
      <p:sp>
        <p:nvSpPr>
          <p:cNvPr id="77" name="Rectangle 76">
            <a:extLst>
              <a:ext uri="{FF2B5EF4-FFF2-40B4-BE49-F238E27FC236}">
                <a16:creationId xmlns:a16="http://schemas.microsoft.com/office/drawing/2014/main" id="{507E3BCE-143E-411A-809D-0F920A64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7544F026-CD29-4F71-B938-6FE2C3342094}"/>
              </a:ext>
            </a:extLst>
          </p:cNvPr>
          <p:cNvPicPr>
            <a:picLocks noChangeAspect="1"/>
          </p:cNvPicPr>
          <p:nvPr/>
        </p:nvPicPr>
        <p:blipFill rotWithShape="1">
          <a:blip r:embed="rId3"/>
          <a:srcRect l="28417" r="4171"/>
          <a:stretch/>
        </p:blipFill>
        <p:spPr>
          <a:xfrm>
            <a:off x="3556512" y="640080"/>
            <a:ext cx="5098562" cy="5577840"/>
          </a:xfrm>
          <a:prstGeom prst="rect">
            <a:avLst/>
          </a:prstGeom>
        </p:spPr>
      </p:pic>
      <p:sp>
        <p:nvSpPr>
          <p:cNvPr id="25604" name="Slide Number Placeholder 5">
            <a:extLst>
              <a:ext uri="{FF2B5EF4-FFF2-40B4-BE49-F238E27FC236}">
                <a16:creationId xmlns:a16="http://schemas.microsoft.com/office/drawing/2014/main" id="{6F0FA695-5721-4A6C-888F-E225B206D706}"/>
              </a:ext>
            </a:extLst>
          </p:cNvPr>
          <p:cNvSpPr>
            <a:spLocks noGrp="1"/>
          </p:cNvSpPr>
          <p:nvPr>
            <p:ph type="sldNum" sz="quarter" idx="12"/>
          </p:nvPr>
        </p:nvSpPr>
        <p:spPr>
          <a:xfrm>
            <a:off x="7425343" y="6459785"/>
            <a:ext cx="98401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fld id="{B6F8AE30-6CB6-477C-A902-8AB736DE47D2}" type="slidenum">
              <a:rPr lang="en-US" altLang="en-US">
                <a:solidFill>
                  <a:schemeClr val="tx2"/>
                </a:solidFill>
                <a:latin typeface="Times New Roman" panose="02020603050405020304" pitchFamily="18" charset="0"/>
              </a:rPr>
              <a:pPr eaLnBrk="1" hangingPunct="1">
                <a:spcAft>
                  <a:spcPts val="600"/>
                </a:spcAft>
              </a:pPr>
              <a:t>19</a:t>
            </a:fld>
            <a:endParaRPr lang="en-US" altLang="en-US">
              <a:solidFill>
                <a:schemeClr val="tx2"/>
              </a:solidFill>
              <a:latin typeface="Times New Roman" panose="02020603050405020304" pitchFamily="18" charset="0"/>
            </a:endParaRPr>
          </a:p>
        </p:txBody>
      </p:sp>
      <p:sp>
        <p:nvSpPr>
          <p:cNvPr id="3" name="Rectangle 2">
            <a:extLst>
              <a:ext uri="{FF2B5EF4-FFF2-40B4-BE49-F238E27FC236}">
                <a16:creationId xmlns:a16="http://schemas.microsoft.com/office/drawing/2014/main" id="{6A10D5E4-91A0-4581-A8E5-5C71E8968F3C}"/>
              </a:ext>
            </a:extLst>
          </p:cNvPr>
          <p:cNvSpPr/>
          <p:nvPr/>
        </p:nvSpPr>
        <p:spPr>
          <a:xfrm>
            <a:off x="3787114" y="6258432"/>
            <a:ext cx="4608954" cy="369332"/>
          </a:xfrm>
          <a:prstGeom prst="rect">
            <a:avLst/>
          </a:prstGeom>
        </p:spPr>
        <p:txBody>
          <a:bodyPr wrap="none">
            <a:spAutoFit/>
          </a:bodyPr>
          <a:lstStyle/>
          <a:p>
            <a:r>
              <a:rPr lang="en-US" dirty="0">
                <a:solidFill>
                  <a:srgbClr val="222222"/>
                </a:solidFill>
                <a:latin typeface="Roboto"/>
              </a:rPr>
              <a:t>Indian Sikhs (pictured) fought for the British</a:t>
            </a: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M.A.I.N. Causes of World War I</a:t>
            </a:r>
          </a:p>
        </p:txBody>
      </p:sp>
      <p:sp>
        <p:nvSpPr>
          <p:cNvPr id="6" name="Rectangle 5"/>
          <p:cNvSpPr/>
          <p:nvPr/>
        </p:nvSpPr>
        <p:spPr>
          <a:xfrm>
            <a:off x="2514600" y="1981200"/>
            <a:ext cx="4572000" cy="3046988"/>
          </a:xfrm>
          <a:prstGeom prst="rect">
            <a:avLst/>
          </a:prstGeom>
        </p:spPr>
        <p:txBody>
          <a:bodyPr>
            <a:spAutoFit/>
          </a:bodyPr>
          <a:lstStyle/>
          <a:p>
            <a:pPr>
              <a:buFontTx/>
              <a:buChar char="•"/>
            </a:pPr>
            <a:r>
              <a:rPr lang="en-GB" sz="4800" b="1" dirty="0"/>
              <a:t>M</a:t>
            </a:r>
            <a:r>
              <a:rPr lang="en-GB" sz="4800" dirty="0"/>
              <a:t>ilitarism</a:t>
            </a:r>
          </a:p>
          <a:p>
            <a:pPr>
              <a:buFontTx/>
              <a:buChar char="•"/>
            </a:pPr>
            <a:r>
              <a:rPr lang="en-GB" sz="4800" b="1" dirty="0"/>
              <a:t>A</a:t>
            </a:r>
            <a:r>
              <a:rPr lang="en-GB" sz="4800" dirty="0"/>
              <a:t>lliances</a:t>
            </a:r>
          </a:p>
          <a:p>
            <a:pPr>
              <a:buFontTx/>
              <a:buChar char="•"/>
            </a:pPr>
            <a:r>
              <a:rPr lang="en-GB" sz="4800" b="1" dirty="0"/>
              <a:t>I</a:t>
            </a:r>
            <a:r>
              <a:rPr lang="en-GB" sz="4800" dirty="0"/>
              <a:t>mperialism</a:t>
            </a:r>
          </a:p>
          <a:p>
            <a:pPr>
              <a:buFontTx/>
              <a:buChar char="•"/>
            </a:pPr>
            <a:r>
              <a:rPr lang="en-GB" sz="4800" b="1" dirty="0"/>
              <a:t>N</a:t>
            </a:r>
            <a:r>
              <a:rPr lang="en-GB" sz="4800" dirty="0"/>
              <a:t>ationalism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342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07" y="643467"/>
            <a:ext cx="2600677" cy="5571066"/>
          </a:xfrm>
        </p:spPr>
        <p:txBody>
          <a:bodyPr anchor="ctr">
            <a:normAutofit/>
          </a:bodyPr>
          <a:lstStyle/>
          <a:p>
            <a:r>
              <a:rPr lang="en-US" sz="3500">
                <a:solidFill>
                  <a:srgbClr val="FFFFFF"/>
                </a:solidFill>
              </a:rPr>
              <a:t>Impact of World War I on India</a:t>
            </a:r>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34229" y="0"/>
            <a:ext cx="57097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843154" y="643467"/>
            <a:ext cx="4578216" cy="5571065"/>
          </a:xfrm>
        </p:spPr>
        <p:txBody>
          <a:bodyPr anchor="ctr">
            <a:normAutofit/>
          </a:bodyPr>
          <a:lstStyle/>
          <a:p>
            <a:pPr>
              <a:buFont typeface="Wingdings" panose="05000000000000000000" pitchFamily="2" charset="2"/>
              <a:buChar char="§"/>
            </a:pPr>
            <a:r>
              <a:rPr lang="en-US" sz="1600" dirty="0">
                <a:solidFill>
                  <a:srgbClr val="FFFFFF"/>
                </a:solidFill>
              </a:rPr>
              <a:t>Recruitment of young men into the British army was extensive. Roughly 1.3 million Indians served in the British military of which 75,000 gave their lives.</a:t>
            </a:r>
          </a:p>
          <a:p>
            <a:pPr marL="0" indent="0">
              <a:buNone/>
            </a:pPr>
            <a:endParaRPr lang="en-US" sz="1600" dirty="0">
              <a:solidFill>
                <a:srgbClr val="FFFFFF"/>
              </a:solidFill>
            </a:endParaRPr>
          </a:p>
          <a:p>
            <a:pPr>
              <a:buFont typeface="Wingdings" panose="05000000000000000000" pitchFamily="2" charset="2"/>
              <a:buChar char="§"/>
            </a:pPr>
            <a:r>
              <a:rPr lang="en-US" sz="1600" dirty="0">
                <a:solidFill>
                  <a:srgbClr val="FFFFFF"/>
                </a:solidFill>
              </a:rPr>
              <a:t>The war operations in Europe sucked huge quantities of necessary commodities from India (wheat, rice, sugar, tea, coffee etc.) The accelerated export of the items from India caused scarcity, food insecurity in the domestic market.</a:t>
            </a:r>
          </a:p>
          <a:p>
            <a:pPr>
              <a:buFont typeface="Wingdings" panose="05000000000000000000" pitchFamily="2" charset="2"/>
              <a:buChar char="§"/>
            </a:pPr>
            <a:endParaRPr lang="en-US" sz="1600" dirty="0">
              <a:solidFill>
                <a:srgbClr val="FFFFFF"/>
              </a:solidFill>
            </a:endParaRPr>
          </a:p>
          <a:p>
            <a:pPr>
              <a:buFont typeface="Wingdings" panose="05000000000000000000" pitchFamily="2" charset="2"/>
              <a:buChar char="§"/>
            </a:pPr>
            <a:r>
              <a:rPr lang="en-US" sz="1600" dirty="0">
                <a:solidFill>
                  <a:srgbClr val="FFFFFF"/>
                </a:solidFill>
              </a:rPr>
              <a:t>Britain increased taxes and duties to fund the war. </a:t>
            </a:r>
          </a:p>
        </p:txBody>
      </p:sp>
    </p:spTree>
    <p:extLst>
      <p:ext uri="{BB962C8B-B14F-4D97-AF65-F5344CB8AC3E}">
        <p14:creationId xmlns:p14="http://schemas.microsoft.com/office/powerpoint/2010/main" val="82000274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 name="Rectangle 13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ChangeArrowheads="1"/>
          </p:cNvSpPr>
          <p:nvPr>
            <p:ph type="title"/>
          </p:nvPr>
        </p:nvSpPr>
        <p:spPr>
          <a:xfrm>
            <a:off x="3886200" y="634946"/>
            <a:ext cx="4776107" cy="1450757"/>
          </a:xfrm>
        </p:spPr>
        <p:txBody>
          <a:bodyPr>
            <a:normAutofit/>
          </a:bodyPr>
          <a:lstStyle/>
          <a:p>
            <a:pPr eaLnBrk="1" hangingPunct="1"/>
            <a:r>
              <a:rPr lang="en-US" altLang="en-US"/>
              <a:t>Africa and the Great War</a:t>
            </a:r>
          </a:p>
        </p:txBody>
      </p:sp>
      <p:pic>
        <p:nvPicPr>
          <p:cNvPr id="7170" name="Picture 2">
            <a:extLst>
              <a:ext uri="{FF2B5EF4-FFF2-40B4-BE49-F238E27FC236}">
                <a16:creationId xmlns:a16="http://schemas.microsoft.com/office/drawing/2014/main" id="{1E12D72A-8937-476B-BAA6-C67EC7DB28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092" r="26944" b="1"/>
          <a:stretch/>
        </p:blipFill>
        <p:spPr bwMode="auto">
          <a:xfrm>
            <a:off x="20" y="-12128"/>
            <a:ext cx="3490702"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140" name="Straight Connector 13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6387" name="Rectangle 3"/>
          <p:cNvSpPr>
            <a:spLocks noGrp="1" noChangeArrowheads="1"/>
          </p:cNvSpPr>
          <p:nvPr>
            <p:ph idx="1"/>
          </p:nvPr>
        </p:nvSpPr>
        <p:spPr>
          <a:xfrm>
            <a:off x="3886200" y="2198914"/>
            <a:ext cx="4776107" cy="3670180"/>
          </a:xfrm>
        </p:spPr>
        <p:txBody>
          <a:bodyPr>
            <a:normAutofit lnSpcReduction="10000"/>
          </a:bodyPr>
          <a:lstStyle/>
          <a:p>
            <a:pPr eaLnBrk="1" hangingPunct="1"/>
            <a:r>
              <a:rPr lang="en-US" altLang="en-US" sz="1900" dirty="0"/>
              <a:t>African colonies were coerced into participated in World War I</a:t>
            </a:r>
          </a:p>
          <a:p>
            <a:pPr eaLnBrk="1" hangingPunct="1"/>
            <a:r>
              <a:rPr lang="en-US" altLang="en-US" sz="1900" dirty="0"/>
              <a:t>Germany used African troops to expand territory (photo at left)</a:t>
            </a:r>
          </a:p>
          <a:p>
            <a:pPr eaLnBrk="1" hangingPunct="1"/>
            <a:r>
              <a:rPr lang="en-US" altLang="en-US" sz="1900" dirty="0"/>
              <a:t>Allies then invaded German-controlled colonies</a:t>
            </a:r>
          </a:p>
          <a:p>
            <a:pPr eaLnBrk="1" hangingPunct="1"/>
            <a:r>
              <a:rPr lang="en-US" altLang="en-US" sz="1900" dirty="0"/>
              <a:t>For the first time in modern history, Africans were encouraged to fight white soldiers and supplied with modern weapons.</a:t>
            </a:r>
          </a:p>
          <a:p>
            <a:pPr eaLnBrk="1" hangingPunct="1"/>
            <a:endParaRPr lang="en-US" altLang="en-US" sz="1900" dirty="0"/>
          </a:p>
          <a:p>
            <a:pPr eaLnBrk="1" hangingPunct="1"/>
            <a:r>
              <a:rPr lang="en-US" altLang="en-US" sz="1900" dirty="0">
                <a:sym typeface="Wingdings" panose="05000000000000000000" pitchFamily="2" charset="2"/>
              </a:rPr>
              <a:t></a:t>
            </a:r>
            <a:r>
              <a:rPr lang="en-US" altLang="en-US" sz="1900" dirty="0"/>
              <a:t>Encouraged local rebellions and challenges to European domination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7E6B49C2-5B30-47AA-83EE-DB73EFE1C4BA}"/>
              </a:ext>
            </a:extLst>
          </p:cNvPr>
          <p:cNvSpPr>
            <a:spLocks noGrp="1"/>
          </p:cNvSpPr>
          <p:nvPr>
            <p:ph type="title"/>
          </p:nvPr>
        </p:nvSpPr>
        <p:spPr>
          <a:xfrm>
            <a:off x="798897" y="5120640"/>
            <a:ext cx="7543800" cy="822960"/>
          </a:xfrm>
        </p:spPr>
        <p:txBody>
          <a:bodyPr vert="horz" lIns="91440" tIns="45720" rIns="91440" bIns="45720" rtlCol="0" anchor="b">
            <a:normAutofit/>
          </a:bodyPr>
          <a:lstStyle/>
          <a:p>
            <a:r>
              <a:rPr lang="en-US" sz="3100">
                <a:solidFill>
                  <a:srgbClr val="FFFFFF"/>
                </a:solidFill>
              </a:rPr>
              <a:t>World War I Causalities: </a:t>
            </a:r>
          </a:p>
        </p:txBody>
      </p:sp>
      <p:sp>
        <p:nvSpPr>
          <p:cNvPr id="2" name="Content Placeholder 1">
            <a:extLst>
              <a:ext uri="{FF2B5EF4-FFF2-40B4-BE49-F238E27FC236}">
                <a16:creationId xmlns:a16="http://schemas.microsoft.com/office/drawing/2014/main" id="{25B852B3-2385-431C-AD90-60F75D1BA711}"/>
              </a:ext>
            </a:extLst>
          </p:cNvPr>
          <p:cNvSpPr>
            <a:spLocks noGrp="1"/>
          </p:cNvSpPr>
          <p:nvPr>
            <p:ph idx="1"/>
          </p:nvPr>
        </p:nvSpPr>
        <p:spPr>
          <a:xfrm>
            <a:off x="798909" y="5943600"/>
            <a:ext cx="7543800" cy="543513"/>
          </a:xfrm>
        </p:spPr>
        <p:txBody>
          <a:bodyPr vert="horz" lIns="91440" tIns="45720" rIns="91440" bIns="45720" rtlCol="0">
            <a:normAutofit/>
          </a:bodyPr>
          <a:lstStyle/>
          <a:p>
            <a:pPr marL="0" indent="0">
              <a:buNone/>
            </a:pPr>
            <a:r>
              <a:rPr lang="en-US" sz="1300" cap="all" spc="200" dirty="0">
                <a:solidFill>
                  <a:srgbClr val="FFFFFF"/>
                </a:solidFill>
                <a:latin typeface="+mj-lt"/>
              </a:rPr>
              <a:t>Shows the significant role of colonial soldiers In Conflict</a:t>
            </a:r>
          </a:p>
        </p:txBody>
      </p:sp>
      <p:pic>
        <p:nvPicPr>
          <p:cNvPr id="1026" name="Picture 2" descr="World War 1 Casualties As A Percentage of Pre-War Population ...">
            <a:extLst>
              <a:ext uri="{FF2B5EF4-FFF2-40B4-BE49-F238E27FC236}">
                <a16:creationId xmlns:a16="http://schemas.microsoft.com/office/drawing/2014/main" id="{560B45C5-9636-46D6-9DBC-047E2B953A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730422"/>
            <a:ext cx="9522630" cy="3999502"/>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1080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B5DC-4490-4AC6-B768-855FDFDA272A}"/>
              </a:ext>
            </a:extLst>
          </p:cNvPr>
          <p:cNvSpPr>
            <a:spLocks noGrp="1"/>
          </p:cNvSpPr>
          <p:nvPr>
            <p:ph type="ctrTitle"/>
          </p:nvPr>
        </p:nvSpPr>
        <p:spPr/>
        <p:txBody>
          <a:bodyPr/>
          <a:lstStyle/>
          <a:p>
            <a:r>
              <a:rPr lang="en-US" dirty="0"/>
              <a:t>Pandemic </a:t>
            </a:r>
          </a:p>
        </p:txBody>
      </p:sp>
      <p:sp>
        <p:nvSpPr>
          <p:cNvPr id="3" name="Subtitle 2">
            <a:extLst>
              <a:ext uri="{FF2B5EF4-FFF2-40B4-BE49-F238E27FC236}">
                <a16:creationId xmlns:a16="http://schemas.microsoft.com/office/drawing/2014/main" id="{C1D24C3B-0E77-43CB-B98B-9F756B71C607}"/>
              </a:ext>
            </a:extLst>
          </p:cNvPr>
          <p:cNvSpPr>
            <a:spLocks noGrp="1"/>
          </p:cNvSpPr>
          <p:nvPr>
            <p:ph type="subTitle" idx="1"/>
          </p:nvPr>
        </p:nvSpPr>
        <p:spPr/>
        <p:txBody>
          <a:bodyPr/>
          <a:lstStyle/>
          <a:p>
            <a:r>
              <a:rPr lang="en-US" dirty="0"/>
              <a:t>“Spanish” Flu</a:t>
            </a:r>
          </a:p>
        </p:txBody>
      </p:sp>
    </p:spTree>
    <p:extLst>
      <p:ext uri="{BB962C8B-B14F-4D97-AF65-F5344CB8AC3E}">
        <p14:creationId xmlns:p14="http://schemas.microsoft.com/office/powerpoint/2010/main" val="1962003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2B921FE-88A4-459B-9BE1-BD2EBAD7C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5270C1D-1DCF-4928-B175-32F33CEC3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1CD28C70-7DA2-4830-9BC1-14CD37D73555}"/>
              </a:ext>
            </a:extLst>
          </p:cNvPr>
          <p:cNvSpPr>
            <a:spLocks noGrp="1"/>
          </p:cNvSpPr>
          <p:nvPr>
            <p:ph type="title"/>
          </p:nvPr>
        </p:nvSpPr>
        <p:spPr>
          <a:xfrm>
            <a:off x="369277" y="516835"/>
            <a:ext cx="2313633" cy="2103875"/>
          </a:xfrm>
        </p:spPr>
        <p:txBody>
          <a:bodyPr>
            <a:normAutofit/>
          </a:bodyPr>
          <a:lstStyle/>
          <a:p>
            <a:r>
              <a:rPr lang="en-US" sz="3100">
                <a:solidFill>
                  <a:srgbClr val="FFFFFF"/>
                </a:solidFill>
              </a:rPr>
              <a:t>1918, Kansas</a:t>
            </a:r>
          </a:p>
        </p:txBody>
      </p:sp>
      <p:sp>
        <p:nvSpPr>
          <p:cNvPr id="2" name="Content Placeholder 1">
            <a:extLst>
              <a:ext uri="{FF2B5EF4-FFF2-40B4-BE49-F238E27FC236}">
                <a16:creationId xmlns:a16="http://schemas.microsoft.com/office/drawing/2014/main" id="{B9D87BA6-9EBC-4033-8B4E-93CA9339E9EE}"/>
              </a:ext>
            </a:extLst>
          </p:cNvPr>
          <p:cNvSpPr>
            <a:spLocks noGrp="1"/>
          </p:cNvSpPr>
          <p:nvPr>
            <p:ph idx="1"/>
          </p:nvPr>
        </p:nvSpPr>
        <p:spPr>
          <a:xfrm>
            <a:off x="369278" y="2653800"/>
            <a:ext cx="2313633" cy="3335519"/>
          </a:xfrm>
        </p:spPr>
        <p:txBody>
          <a:bodyPr>
            <a:normAutofit/>
          </a:bodyPr>
          <a:lstStyle/>
          <a:p>
            <a:r>
              <a:rPr lang="en-US" sz="1300">
                <a:solidFill>
                  <a:srgbClr val="FFFFFF"/>
                </a:solidFill>
              </a:rPr>
              <a:t>In 1918, a new strain of flu surfaced in middle America. Called the “Spanish Flu” because the Spanish press reported on the virus and American ethnic bias against Spain, the flu had deadly consequences. </a:t>
            </a:r>
          </a:p>
          <a:p>
            <a:r>
              <a:rPr lang="en-US" sz="1300">
                <a:solidFill>
                  <a:srgbClr val="FFFFFF"/>
                </a:solidFill>
              </a:rPr>
              <a:t>Between 1918-1920 roughly 50 million people around the globe died from the so-called Spanish Flu. </a:t>
            </a:r>
          </a:p>
        </p:txBody>
      </p:sp>
      <p:sp>
        <p:nvSpPr>
          <p:cNvPr id="75" name="Rectangle 74">
            <a:extLst>
              <a:ext uri="{FF2B5EF4-FFF2-40B4-BE49-F238E27FC236}">
                <a16:creationId xmlns:a16="http://schemas.microsoft.com/office/drawing/2014/main" id="{507E3BCE-143E-411A-809D-0F920A64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Sign warning of influenza contagion">
            <a:extLst>
              <a:ext uri="{FF2B5EF4-FFF2-40B4-BE49-F238E27FC236}">
                <a16:creationId xmlns:a16="http://schemas.microsoft.com/office/drawing/2014/main" id="{415324B9-AF95-4F62-9AD4-51155D131D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24" r="16963" b="-1"/>
          <a:stretch/>
        </p:blipFill>
        <p:spPr bwMode="auto">
          <a:xfrm>
            <a:off x="3556512" y="640080"/>
            <a:ext cx="5098562"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886198-045C-430C-A56A-033882C38F29}"/>
              </a:ext>
            </a:extLst>
          </p:cNvPr>
          <p:cNvSpPr txBox="1"/>
          <p:nvPr/>
        </p:nvSpPr>
        <p:spPr>
          <a:xfrm>
            <a:off x="3733800" y="6324600"/>
            <a:ext cx="4572000" cy="381000"/>
          </a:xfrm>
          <a:prstGeom prst="rect">
            <a:avLst/>
          </a:prstGeom>
          <a:noFill/>
        </p:spPr>
        <p:txBody>
          <a:bodyPr wrap="square" rtlCol="0">
            <a:spAutoFit/>
          </a:bodyPr>
          <a:lstStyle/>
          <a:p>
            <a:pPr algn="ctr"/>
            <a:r>
              <a:rPr lang="en-US" dirty="0"/>
              <a:t>Photograph from a US Navy Yard.</a:t>
            </a:r>
          </a:p>
        </p:txBody>
      </p:sp>
    </p:spTree>
    <p:extLst>
      <p:ext uri="{BB962C8B-B14F-4D97-AF65-F5344CB8AC3E}">
        <p14:creationId xmlns:p14="http://schemas.microsoft.com/office/powerpoint/2010/main" val="3444159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EE00A8-8AD7-42B2-801D-8C8BAE8B2575}"/>
              </a:ext>
            </a:extLst>
          </p:cNvPr>
          <p:cNvSpPr>
            <a:spLocks noGrp="1"/>
          </p:cNvSpPr>
          <p:nvPr>
            <p:ph type="title"/>
          </p:nvPr>
        </p:nvSpPr>
        <p:spPr>
          <a:xfrm>
            <a:off x="304800" y="457200"/>
            <a:ext cx="2511552" cy="1447800"/>
          </a:xfrm>
        </p:spPr>
        <p:txBody>
          <a:bodyPr>
            <a:normAutofit fontScale="90000"/>
          </a:bodyPr>
          <a:lstStyle/>
          <a:p>
            <a:pPr algn="ctr"/>
            <a:r>
              <a:rPr lang="en-US" sz="3200" dirty="0"/>
              <a:t>CDC video from 2018 looking back at the flu 100 years later. </a:t>
            </a:r>
          </a:p>
        </p:txBody>
      </p:sp>
      <p:pic>
        <p:nvPicPr>
          <p:cNvPr id="5" name="Online Media 4" title="1918 Flu Pandemic">
            <a:hlinkClick r:id="" action="ppaction://media"/>
            <a:extLst>
              <a:ext uri="{FF2B5EF4-FFF2-40B4-BE49-F238E27FC236}">
                <a16:creationId xmlns:a16="http://schemas.microsoft.com/office/drawing/2014/main" id="{22C7BD3D-42A1-4517-9E44-132354D817BD}"/>
              </a:ext>
            </a:extLst>
          </p:cNvPr>
          <p:cNvPicPr>
            <a:picLocks noGrp="1" noRot="1" noChangeAspect="1"/>
          </p:cNvPicPr>
          <p:nvPr>
            <p:ph idx="1"/>
            <a:videoFile r:link="rId1"/>
          </p:nvPr>
        </p:nvPicPr>
        <p:blipFill>
          <a:blip r:embed="rId3"/>
          <a:stretch>
            <a:fillRect/>
          </a:stretch>
        </p:blipFill>
        <p:spPr>
          <a:xfrm>
            <a:off x="459122" y="1905000"/>
            <a:ext cx="8458200" cy="4757738"/>
          </a:xfrm>
          <a:prstGeom prst="rect">
            <a:avLst/>
          </a:prstGeom>
        </p:spPr>
      </p:pic>
      <p:sp>
        <p:nvSpPr>
          <p:cNvPr id="3" name="Text Placeholder 2">
            <a:extLst>
              <a:ext uri="{FF2B5EF4-FFF2-40B4-BE49-F238E27FC236}">
                <a16:creationId xmlns:a16="http://schemas.microsoft.com/office/drawing/2014/main" id="{D3DA8659-F360-4D49-A2F2-157664C26485}"/>
              </a:ext>
            </a:extLst>
          </p:cNvPr>
          <p:cNvSpPr>
            <a:spLocks noGrp="1"/>
          </p:cNvSpPr>
          <p:nvPr>
            <p:ph type="body" sz="half" idx="2"/>
          </p:nvPr>
        </p:nvSpPr>
        <p:spPr>
          <a:xfrm>
            <a:off x="6626352" y="1905000"/>
            <a:ext cx="2289048" cy="4267200"/>
          </a:xfrm>
        </p:spPr>
        <p:txBody>
          <a:bodyPr/>
          <a:lstStyle/>
          <a:p>
            <a:r>
              <a:rPr lang="en-US" dirty="0"/>
              <a:t>This largely optimistic film from the CDC  recalls the impact of the 1918-1920 pandemic and explores the CDC’s role in trying to prevent another such event. </a:t>
            </a:r>
          </a:p>
          <a:p>
            <a:endParaRPr lang="en-US" dirty="0"/>
          </a:p>
          <a:p>
            <a:endParaRPr lang="en-US" dirty="0"/>
          </a:p>
        </p:txBody>
      </p:sp>
    </p:spTree>
    <p:extLst>
      <p:ext uri="{BB962C8B-B14F-4D97-AF65-F5344CB8AC3E}">
        <p14:creationId xmlns:p14="http://schemas.microsoft.com/office/powerpoint/2010/main" val="387528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8FD2810-C80D-4041-AF71-0EAEFA9F26C4}"/>
              </a:ext>
            </a:extLst>
          </p:cNvPr>
          <p:cNvSpPr>
            <a:spLocks noGrp="1"/>
          </p:cNvSpPr>
          <p:nvPr>
            <p:ph sz="half" idx="1"/>
          </p:nvPr>
        </p:nvSpPr>
        <p:spPr>
          <a:xfrm>
            <a:off x="1790700" y="6013174"/>
            <a:ext cx="5562600" cy="838200"/>
          </a:xfrm>
        </p:spPr>
        <p:txBody>
          <a:bodyPr>
            <a:normAutofit lnSpcReduction="10000"/>
          </a:bodyPr>
          <a:lstStyle/>
          <a:p>
            <a:pPr algn="ctr"/>
            <a:r>
              <a:rPr lang="en-US" dirty="0"/>
              <a:t>Global troop movements because World War I </a:t>
            </a:r>
          </a:p>
          <a:p>
            <a:pPr marL="0" indent="0" algn="ctr">
              <a:buNone/>
            </a:pPr>
            <a:r>
              <a:rPr lang="en-US" dirty="0"/>
              <a:t>contributed to the spread of the Spanish Flu.</a:t>
            </a:r>
          </a:p>
          <a:p>
            <a:pPr marL="0" indent="0">
              <a:buNone/>
            </a:pPr>
            <a:endParaRPr lang="en-US" dirty="0"/>
          </a:p>
        </p:txBody>
      </p:sp>
      <p:pic>
        <p:nvPicPr>
          <p:cNvPr id="3074" name="Picture 2" descr="Worst pandemics to sweep the world from plague that left cities ...">
            <a:extLst>
              <a:ext uri="{FF2B5EF4-FFF2-40B4-BE49-F238E27FC236}">
                <a16:creationId xmlns:a16="http://schemas.microsoft.com/office/drawing/2014/main" id="{783EAA0C-3D5E-4857-930E-050D134CF8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957" y="153505"/>
            <a:ext cx="8342243" cy="556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4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Give Peace a Chance</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Paris Peace Conference</a:t>
            </a:r>
          </a:p>
        </p:txBody>
      </p:sp>
      <p:sp>
        <p:nvSpPr>
          <p:cNvPr id="2" name="Content Placeholder 1"/>
          <p:cNvSpPr>
            <a:spLocks noGrp="1"/>
          </p:cNvSpPr>
          <p:nvPr>
            <p:ph idx="1"/>
          </p:nvPr>
        </p:nvSpPr>
        <p:spPr>
          <a:xfrm>
            <a:off x="457200" y="2362200"/>
            <a:ext cx="7909560" cy="3733800"/>
          </a:xfrm>
        </p:spPr>
        <p:txBody>
          <a:bodyPr>
            <a:normAutofit/>
          </a:bodyPr>
          <a:lstStyle/>
          <a:p>
            <a:r>
              <a:rPr lang="en-US" sz="2800" b="1" dirty="0"/>
              <a:t>Versailles Treaty </a:t>
            </a:r>
            <a:r>
              <a:rPr lang="en-US" sz="2800" dirty="0"/>
              <a:t>signed June 28, 1919</a:t>
            </a:r>
          </a:p>
          <a:p>
            <a:r>
              <a:rPr lang="en-US" sz="2800" b="1" dirty="0"/>
              <a:t>Reparations-</a:t>
            </a:r>
            <a:r>
              <a:rPr lang="en-US" sz="2800" dirty="0"/>
              <a:t> Germany owed the Allies $33 billion for economy injury suffered throughout the War.</a:t>
            </a:r>
          </a:p>
          <a:p>
            <a:r>
              <a:rPr lang="en-US" sz="2800" dirty="0"/>
              <a:t>Wilson’s </a:t>
            </a:r>
            <a:r>
              <a:rPr lang="en-US" sz="2800" b="1" dirty="0"/>
              <a:t>Fourteen Points </a:t>
            </a:r>
            <a:r>
              <a:rPr lang="en-US" sz="2800" dirty="0"/>
              <a:t>were an important feature of post-War Europe.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200"/>
            <a:ext cx="4267200" cy="838200"/>
          </a:xfrm>
        </p:spPr>
        <p:txBody>
          <a:bodyPr/>
          <a:lstStyle/>
          <a:p>
            <a:r>
              <a:rPr lang="en-US" b="1" dirty="0"/>
              <a:t>Fourteen Points</a:t>
            </a:r>
          </a:p>
        </p:txBody>
      </p:sp>
      <p:sp>
        <p:nvSpPr>
          <p:cNvPr id="2" name="Content Placeholder 1"/>
          <p:cNvSpPr>
            <a:spLocks noGrp="1"/>
          </p:cNvSpPr>
          <p:nvPr>
            <p:ph idx="1"/>
          </p:nvPr>
        </p:nvSpPr>
        <p:spPr>
          <a:xfrm>
            <a:off x="457200" y="1981200"/>
            <a:ext cx="3962400" cy="4572000"/>
          </a:xfrm>
        </p:spPr>
        <p:txBody>
          <a:bodyPr/>
          <a:lstStyle/>
          <a:p>
            <a:r>
              <a:rPr lang="en-US" dirty="0"/>
              <a:t>Open Diplomacy (no secret treaties)</a:t>
            </a:r>
          </a:p>
          <a:p>
            <a:r>
              <a:rPr lang="en-US" dirty="0"/>
              <a:t>Freedom of the seas</a:t>
            </a:r>
          </a:p>
          <a:p>
            <a:r>
              <a:rPr lang="en-US" dirty="0"/>
              <a:t>Reduction of armaments</a:t>
            </a:r>
          </a:p>
          <a:p>
            <a:r>
              <a:rPr lang="en-US" dirty="0"/>
              <a:t>Territorial changes</a:t>
            </a:r>
          </a:p>
          <a:p>
            <a:r>
              <a:rPr lang="en-US" dirty="0"/>
              <a:t>Association of Nations “League of Nations”</a:t>
            </a:r>
          </a:p>
        </p:txBody>
      </p:sp>
      <p:pic>
        <p:nvPicPr>
          <p:cNvPr id="48130" name="Picture 2" descr="https://messianicjewishhistory.files.wordpress.com/2015/01/14-points-gif.gif"/>
          <p:cNvPicPr>
            <a:picLocks noChangeAspect="1" noChangeArrowheads="1"/>
          </p:cNvPicPr>
          <p:nvPr/>
        </p:nvPicPr>
        <p:blipFill>
          <a:blip r:embed="rId2" cstate="print"/>
          <a:srcRect/>
          <a:stretch>
            <a:fillRect/>
          </a:stretch>
        </p:blipFill>
        <p:spPr bwMode="auto">
          <a:xfrm>
            <a:off x="4419600" y="0"/>
            <a:ext cx="4724400" cy="6667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Militarism</a:t>
            </a:r>
            <a:r>
              <a:rPr lang="en-US" dirty="0"/>
              <a:t> </a:t>
            </a:r>
          </a:p>
        </p:txBody>
      </p:sp>
      <p:sp>
        <p:nvSpPr>
          <p:cNvPr id="2" name="Content Placeholder 1"/>
          <p:cNvSpPr>
            <a:spLocks noGrp="1"/>
          </p:cNvSpPr>
          <p:nvPr>
            <p:ph idx="1"/>
          </p:nvPr>
        </p:nvSpPr>
        <p:spPr/>
        <p:txBody>
          <a:bodyPr>
            <a:normAutofit fontScale="92500" lnSpcReduction="20000"/>
          </a:bodyPr>
          <a:lstStyle/>
          <a:p>
            <a:pPr algn="ctr">
              <a:buNone/>
            </a:pPr>
            <a:r>
              <a:rPr lang="en-US" dirty="0"/>
              <a:t>European nation’s building up armies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buNone/>
            </a:pPr>
            <a:r>
              <a:rPr lang="en-US" dirty="0"/>
              <a:t>U.S. Standing military in 1914 was only 200,000</a:t>
            </a:r>
          </a:p>
          <a:p>
            <a:endParaRPr lang="en-US" dirty="0"/>
          </a:p>
          <a:p>
            <a:endParaRPr lang="en-US" dirty="0"/>
          </a:p>
          <a:p>
            <a:pPr>
              <a:buNone/>
            </a:pPr>
            <a:endParaRPr lang="en-US" dirty="0"/>
          </a:p>
        </p:txBody>
      </p:sp>
      <p:graphicFrame>
        <p:nvGraphicFramePr>
          <p:cNvPr id="4" name="Table 3"/>
          <p:cNvGraphicFramePr>
            <a:graphicFrameLocks noGrp="1"/>
          </p:cNvGraphicFramePr>
          <p:nvPr/>
        </p:nvGraphicFramePr>
        <p:xfrm>
          <a:off x="1676400" y="2286000"/>
          <a:ext cx="6019800" cy="2702560"/>
        </p:xfrm>
        <a:graphic>
          <a:graphicData uri="http://schemas.openxmlformats.org/drawingml/2006/table">
            <a:tbl>
              <a:tblPr firstRow="1" bandRow="1">
                <a:tableStyleId>{5C22544A-7EE6-4342-B048-85BDC9FD1C3A}</a:tableStyleId>
              </a:tblPr>
              <a:tblGrid>
                <a:gridCol w="2006600">
                  <a:extLst>
                    <a:ext uri="{9D8B030D-6E8A-4147-A177-3AD203B41FA5}">
                      <a16:colId xmlns:a16="http://schemas.microsoft.com/office/drawing/2014/main" val="20000"/>
                    </a:ext>
                  </a:extLst>
                </a:gridCol>
                <a:gridCol w="2006600">
                  <a:extLst>
                    <a:ext uri="{9D8B030D-6E8A-4147-A177-3AD203B41FA5}">
                      <a16:colId xmlns:a16="http://schemas.microsoft.com/office/drawing/2014/main" val="20001"/>
                    </a:ext>
                  </a:extLst>
                </a:gridCol>
                <a:gridCol w="2006600">
                  <a:extLst>
                    <a:ext uri="{9D8B030D-6E8A-4147-A177-3AD203B41FA5}">
                      <a16:colId xmlns:a16="http://schemas.microsoft.com/office/drawing/2014/main" val="20002"/>
                    </a:ext>
                  </a:extLst>
                </a:gridCol>
              </a:tblGrid>
              <a:tr h="675640">
                <a:tc>
                  <a:txBody>
                    <a:bodyPr/>
                    <a:lstStyle/>
                    <a:p>
                      <a:endParaRPr lang="en-US" dirty="0"/>
                    </a:p>
                  </a:txBody>
                  <a:tcPr/>
                </a:tc>
                <a:tc>
                  <a:txBody>
                    <a:bodyPr/>
                    <a:lstStyle/>
                    <a:p>
                      <a:pPr algn="ctr"/>
                      <a:r>
                        <a:rPr lang="en-US" sz="2800" dirty="0"/>
                        <a:t>1880</a:t>
                      </a:r>
                    </a:p>
                  </a:txBody>
                  <a:tcPr/>
                </a:tc>
                <a:tc>
                  <a:txBody>
                    <a:bodyPr/>
                    <a:lstStyle/>
                    <a:p>
                      <a:pPr algn="ctr"/>
                      <a:r>
                        <a:rPr lang="en-US" sz="2800" dirty="0"/>
                        <a:t>1914</a:t>
                      </a:r>
                    </a:p>
                  </a:txBody>
                  <a:tcPr/>
                </a:tc>
                <a:extLst>
                  <a:ext uri="{0D108BD9-81ED-4DB2-BD59-A6C34878D82A}">
                    <a16:rowId xmlns:a16="http://schemas.microsoft.com/office/drawing/2014/main" val="10000"/>
                  </a:ext>
                </a:extLst>
              </a:tr>
              <a:tr h="675640">
                <a:tc>
                  <a:txBody>
                    <a:bodyPr/>
                    <a:lstStyle/>
                    <a:p>
                      <a:r>
                        <a:rPr lang="en-US" sz="2400" dirty="0"/>
                        <a:t>Germany</a:t>
                      </a:r>
                    </a:p>
                  </a:txBody>
                  <a:tcPr/>
                </a:tc>
                <a:tc>
                  <a:txBody>
                    <a:bodyPr/>
                    <a:lstStyle/>
                    <a:p>
                      <a:pPr algn="ctr"/>
                      <a:r>
                        <a:rPr lang="en-US" sz="2400" dirty="0"/>
                        <a:t>1,300,000</a:t>
                      </a:r>
                    </a:p>
                  </a:txBody>
                  <a:tcPr/>
                </a:tc>
                <a:tc>
                  <a:txBody>
                    <a:bodyPr/>
                    <a:lstStyle/>
                    <a:p>
                      <a:pPr algn="ctr"/>
                      <a:r>
                        <a:rPr lang="en-US" sz="2400" dirty="0"/>
                        <a:t>4,500,000</a:t>
                      </a:r>
                    </a:p>
                  </a:txBody>
                  <a:tcPr/>
                </a:tc>
                <a:extLst>
                  <a:ext uri="{0D108BD9-81ED-4DB2-BD59-A6C34878D82A}">
                    <a16:rowId xmlns:a16="http://schemas.microsoft.com/office/drawing/2014/main" val="10001"/>
                  </a:ext>
                </a:extLst>
              </a:tr>
              <a:tr h="675640">
                <a:tc>
                  <a:txBody>
                    <a:bodyPr/>
                    <a:lstStyle/>
                    <a:p>
                      <a:r>
                        <a:rPr lang="en-US" sz="2400" dirty="0"/>
                        <a:t>France</a:t>
                      </a:r>
                    </a:p>
                  </a:txBody>
                  <a:tcPr/>
                </a:tc>
                <a:tc>
                  <a:txBody>
                    <a:bodyPr/>
                    <a:lstStyle/>
                    <a:p>
                      <a:pPr algn="ctr"/>
                      <a:r>
                        <a:rPr lang="en-US" sz="2400" dirty="0"/>
                        <a:t>730,000</a:t>
                      </a:r>
                    </a:p>
                  </a:txBody>
                  <a:tcPr/>
                </a:tc>
                <a:tc>
                  <a:txBody>
                    <a:bodyPr/>
                    <a:lstStyle/>
                    <a:p>
                      <a:pPr algn="ctr"/>
                      <a:r>
                        <a:rPr lang="en-US" sz="2400" dirty="0"/>
                        <a:t>4,000,000</a:t>
                      </a:r>
                    </a:p>
                  </a:txBody>
                  <a:tcPr/>
                </a:tc>
                <a:extLst>
                  <a:ext uri="{0D108BD9-81ED-4DB2-BD59-A6C34878D82A}">
                    <a16:rowId xmlns:a16="http://schemas.microsoft.com/office/drawing/2014/main" val="10002"/>
                  </a:ext>
                </a:extLst>
              </a:tr>
              <a:tr h="675640">
                <a:tc>
                  <a:txBody>
                    <a:bodyPr/>
                    <a:lstStyle/>
                    <a:p>
                      <a:r>
                        <a:rPr lang="en-US" sz="2400" dirty="0"/>
                        <a:t>Russia</a:t>
                      </a:r>
                    </a:p>
                  </a:txBody>
                  <a:tcPr/>
                </a:tc>
                <a:tc>
                  <a:txBody>
                    <a:bodyPr/>
                    <a:lstStyle/>
                    <a:p>
                      <a:pPr algn="ctr"/>
                      <a:r>
                        <a:rPr lang="en-US" sz="2400" dirty="0"/>
                        <a:t>400,000</a:t>
                      </a:r>
                    </a:p>
                  </a:txBody>
                  <a:tcPr/>
                </a:tc>
                <a:tc>
                  <a:txBody>
                    <a:bodyPr/>
                    <a:lstStyle/>
                    <a:p>
                      <a:pPr algn="ctr"/>
                      <a:r>
                        <a:rPr lang="en-US" sz="2400" dirty="0"/>
                        <a:t>5,900,000</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369277" y="605896"/>
            <a:ext cx="2313633" cy="5646208"/>
          </a:xfrm>
        </p:spPr>
        <p:txBody>
          <a:bodyPr vert="horz" lIns="91440" tIns="45720" rIns="91440" bIns="45720" rtlCol="0" anchor="ctr">
            <a:normAutofit/>
          </a:bodyPr>
          <a:lstStyle/>
          <a:p>
            <a:r>
              <a:rPr lang="en-US" sz="3100">
                <a:solidFill>
                  <a:srgbClr val="FFFFFF"/>
                </a:solidFill>
              </a:rPr>
              <a:t>League of Nations</a:t>
            </a:r>
          </a:p>
        </p:txBody>
      </p:sp>
      <p:sp>
        <p:nvSpPr>
          <p:cNvPr id="92" name="Rectangle 9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p:cNvSpPr>
            <a:spLocks noGrp="1"/>
          </p:cNvSpPr>
          <p:nvPr>
            <p:ph idx="1"/>
          </p:nvPr>
        </p:nvSpPr>
        <p:spPr>
          <a:xfrm>
            <a:off x="3556512" y="605896"/>
            <a:ext cx="4810247" cy="5646208"/>
          </a:xfrm>
        </p:spPr>
        <p:txBody>
          <a:bodyPr vert="horz" lIns="91440" tIns="45720" rIns="91440" bIns="45720" rtlCol="0" anchor="ctr">
            <a:normAutofit/>
          </a:bodyPr>
          <a:lstStyle/>
          <a:p>
            <a:pPr marL="0" indent="0">
              <a:buNone/>
            </a:pPr>
            <a:r>
              <a:rPr lang="en-US" cap="all" spc="200">
                <a:latin typeface="+mj-lt"/>
              </a:rPr>
              <a:t>Member nations would consider an attack on one country as an attack on all.</a:t>
            </a:r>
          </a:p>
        </p:txBody>
      </p:sp>
      <p:pic>
        <p:nvPicPr>
          <p:cNvPr id="8196" name="Picture 4" descr="Anachronous world map showing member states of the League during its 26-year history.">
            <a:extLst>
              <a:ext uri="{FF2B5EF4-FFF2-40B4-BE49-F238E27FC236}">
                <a16:creationId xmlns:a16="http://schemas.microsoft.com/office/drawing/2014/main" id="{E91A7781-9C7C-47AD-928F-0D5EEA801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0700"/>
            <a:ext cx="9144000" cy="5815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EBF553B-793D-4743-81C0-0EF29FBE877E}"/>
              </a:ext>
            </a:extLst>
          </p:cNvPr>
          <p:cNvSpPr>
            <a:spLocks noGrp="1" noChangeArrowheads="1"/>
          </p:cNvSpPr>
          <p:nvPr>
            <p:ph type="title"/>
          </p:nvPr>
        </p:nvSpPr>
        <p:spPr>
          <a:xfrm>
            <a:off x="457200" y="503907"/>
            <a:ext cx="8229600" cy="1219200"/>
          </a:xfrm>
        </p:spPr>
        <p:txBody>
          <a:bodyPr/>
          <a:lstStyle/>
          <a:p>
            <a:r>
              <a:rPr lang="en-US" altLang="en-US" dirty="0"/>
              <a:t>World War I Outcomes</a:t>
            </a:r>
          </a:p>
        </p:txBody>
      </p:sp>
      <p:sp>
        <p:nvSpPr>
          <p:cNvPr id="7171" name="Rectangle 3">
            <a:extLst>
              <a:ext uri="{FF2B5EF4-FFF2-40B4-BE49-F238E27FC236}">
                <a16:creationId xmlns:a16="http://schemas.microsoft.com/office/drawing/2014/main" id="{806EFD54-3C13-4270-8F18-A007D93F5708}"/>
              </a:ext>
            </a:extLst>
          </p:cNvPr>
          <p:cNvSpPr>
            <a:spLocks noGrp="1" noChangeArrowheads="1"/>
          </p:cNvSpPr>
          <p:nvPr>
            <p:ph idx="1"/>
          </p:nvPr>
        </p:nvSpPr>
        <p:spPr>
          <a:xfrm>
            <a:off x="486697" y="2286000"/>
            <a:ext cx="8229600" cy="3048000"/>
          </a:xfrm>
        </p:spPr>
        <p:txBody>
          <a:bodyPr>
            <a:normAutofit/>
          </a:bodyPr>
          <a:lstStyle/>
          <a:p>
            <a:r>
              <a:rPr lang="en-US" altLang="en-US" dirty="0"/>
              <a:t>Massive death count: Conservative estimates of 15 million dead </a:t>
            </a:r>
            <a:br>
              <a:rPr lang="en-US" altLang="en-US" dirty="0"/>
            </a:br>
            <a:r>
              <a:rPr lang="en-US" altLang="en-US" dirty="0"/>
              <a:t>(5 million noncombatants), 20 million injured</a:t>
            </a:r>
          </a:p>
          <a:p>
            <a:r>
              <a:rPr lang="en-US" altLang="en-US" dirty="0"/>
              <a:t>End of four empires, rise of nine new countries</a:t>
            </a:r>
          </a:p>
          <a:p>
            <a:pPr marL="201168" lvl="1" indent="0">
              <a:buNone/>
            </a:pPr>
            <a:r>
              <a:rPr lang="en-US" altLang="en-US" dirty="0"/>
              <a:t>   -Russia, Austria-Hungary, Germany, Ottoman Empires fall</a:t>
            </a:r>
          </a:p>
          <a:p>
            <a:pPr marL="201168" lvl="1" indent="0">
              <a:buNone/>
            </a:pPr>
            <a:r>
              <a:rPr lang="en-US" altLang="en-US" dirty="0"/>
              <a:t>   -New ethnonational states rise (i.e. Poland, Czechoslovakia, etc.)</a:t>
            </a:r>
          </a:p>
          <a:p>
            <a:r>
              <a:rPr lang="en-US" altLang="en-US" dirty="0"/>
              <a:t>Beginning of the end of Europe’</a:t>
            </a:r>
            <a:r>
              <a:rPr lang="en-US" altLang="ja-JP" dirty="0"/>
              <a:t>s domination of globe</a:t>
            </a:r>
          </a:p>
          <a:p>
            <a:endParaRPr lang="en-US" altLang="en-US" dirty="0"/>
          </a:p>
        </p:txBody>
      </p:sp>
      <p:sp>
        <p:nvSpPr>
          <p:cNvPr id="7172" name="Slide Number Placeholder 5">
            <a:extLst>
              <a:ext uri="{FF2B5EF4-FFF2-40B4-BE49-F238E27FC236}">
                <a16:creationId xmlns:a16="http://schemas.microsoft.com/office/drawing/2014/main" id="{85BA3D93-0C95-4630-B44C-4308F19AA5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B01F34E-164A-4F87-AF13-637FD96CB11F}" type="slidenum">
              <a:rPr lang="en-US" altLang="en-US">
                <a:latin typeface="Times New Roman" panose="02020603050405020304" pitchFamily="18" charset="0"/>
              </a:rPr>
              <a:pPr eaLnBrk="1" hangingPunct="1"/>
              <a:t>31</a:t>
            </a:fld>
            <a:endParaRPr lang="en-US" altLang="en-US">
              <a:latin typeface="Times New Roman" panose="02020603050405020304"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D350D4DD-042E-47C9-B029-8D85782B9CA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584"/>
          <a:stretch/>
        </p:blipFill>
        <p:spPr bwMode="auto">
          <a:xfrm>
            <a:off x="-24" y="10"/>
            <a:ext cx="9144023" cy="491506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278593E4-9F18-4133-8E6D-49F2BD5E1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3B7CE97-08D1-4416-95C5-2A306BF9336F}"/>
              </a:ext>
            </a:extLst>
          </p:cNvPr>
          <p:cNvSpPr>
            <a:spLocks noGrp="1"/>
          </p:cNvSpPr>
          <p:nvPr>
            <p:ph type="title"/>
          </p:nvPr>
        </p:nvSpPr>
        <p:spPr>
          <a:xfrm>
            <a:off x="798897" y="5120640"/>
            <a:ext cx="7543800" cy="822960"/>
          </a:xfrm>
        </p:spPr>
        <p:txBody>
          <a:bodyPr vert="horz" lIns="91440" tIns="45720" rIns="91440" bIns="45720" rtlCol="0" anchor="b">
            <a:normAutofit fontScale="90000"/>
          </a:bodyPr>
          <a:lstStyle/>
          <a:p>
            <a:pPr algn="ctr"/>
            <a:r>
              <a:rPr lang="en-US" sz="3100" dirty="0">
                <a:solidFill>
                  <a:srgbClr val="FFFFFF"/>
                </a:solidFill>
              </a:rPr>
              <a:t>Dissolution of empires, rise of ethnonationalist states. </a:t>
            </a:r>
            <a:br>
              <a:rPr lang="en-US" sz="3100" dirty="0">
                <a:solidFill>
                  <a:srgbClr val="FFFFFF"/>
                </a:solidFill>
              </a:rPr>
            </a:br>
            <a:r>
              <a:rPr lang="en-US" sz="2200" dirty="0">
                <a:solidFill>
                  <a:srgbClr val="FFFFFF"/>
                </a:solidFill>
              </a:rPr>
              <a:t>Map </a:t>
            </a:r>
            <a:r>
              <a:rPr lang="en-US" sz="2200" dirty="0">
                <a:solidFill>
                  <a:schemeClr val="bg1"/>
                </a:solidFill>
              </a:rPr>
              <a:t>© </a:t>
            </a:r>
            <a:r>
              <a:rPr lang="en-US" sz="2200" dirty="0">
                <a:solidFill>
                  <a:schemeClr val="bg1"/>
                </a:solidFill>
                <a:hlinkClick r:id="rId3">
                  <a:extLst>
                    <a:ext uri="{A12FA001-AC4F-418D-AE19-62706E023703}">
                      <ahyp:hlinkClr xmlns:ahyp="http://schemas.microsoft.com/office/drawing/2018/hyperlinkcolor" val="tx"/>
                    </a:ext>
                  </a:extLst>
                </a:hlinkClick>
              </a:rPr>
              <a:t>BBC</a:t>
            </a:r>
            <a:endParaRPr lang="en-US" sz="3100" dirty="0">
              <a:solidFill>
                <a:schemeClr val="bg1"/>
              </a:solidFill>
            </a:endParaRPr>
          </a:p>
        </p:txBody>
      </p:sp>
      <p:sp>
        <p:nvSpPr>
          <p:cNvPr id="79" name="Rectangle 78">
            <a:extLst>
              <a:ext uri="{FF2B5EF4-FFF2-40B4-BE49-F238E27FC236}">
                <a16:creationId xmlns:a16="http://schemas.microsoft.com/office/drawing/2014/main" id="{482D7CB0-CBA7-460E-824A-FAAA7D333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2027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731A166-AE95-48F1-BF51-05FAAFA4A1D6}"/>
              </a:ext>
            </a:extLst>
          </p:cNvPr>
          <p:cNvSpPr>
            <a:spLocks noGrp="1" noChangeArrowheads="1"/>
          </p:cNvSpPr>
          <p:nvPr>
            <p:ph type="title"/>
          </p:nvPr>
        </p:nvSpPr>
        <p:spPr/>
        <p:txBody>
          <a:bodyPr/>
          <a:lstStyle/>
          <a:p>
            <a:pPr eaLnBrk="1" hangingPunct="1"/>
            <a:r>
              <a:rPr lang="en-US" altLang="en-US" dirty="0"/>
              <a:t>Dissolution of the </a:t>
            </a:r>
            <a:br>
              <a:rPr lang="en-US" altLang="en-US" dirty="0"/>
            </a:br>
            <a:r>
              <a:rPr lang="en-US" altLang="en-US" dirty="0"/>
              <a:t>Ottoman Empire</a:t>
            </a:r>
          </a:p>
        </p:txBody>
      </p:sp>
      <p:sp>
        <p:nvSpPr>
          <p:cNvPr id="31747" name="Rectangle 3">
            <a:extLst>
              <a:ext uri="{FF2B5EF4-FFF2-40B4-BE49-F238E27FC236}">
                <a16:creationId xmlns:a16="http://schemas.microsoft.com/office/drawing/2014/main" id="{87026F41-0CFD-4483-A6CE-2853FF889C9B}"/>
              </a:ext>
            </a:extLst>
          </p:cNvPr>
          <p:cNvSpPr>
            <a:spLocks noGrp="1" noChangeArrowheads="1"/>
          </p:cNvSpPr>
          <p:nvPr>
            <p:ph idx="1"/>
          </p:nvPr>
        </p:nvSpPr>
        <p:spPr/>
        <p:txBody>
          <a:bodyPr/>
          <a:lstStyle/>
          <a:p>
            <a:pPr eaLnBrk="1" hangingPunct="1"/>
            <a:r>
              <a:rPr lang="en-US" altLang="en-US" dirty="0"/>
              <a:t>Treaty of </a:t>
            </a:r>
            <a:r>
              <a:rPr lang="en-US" altLang="en-US" dirty="0" err="1"/>
              <a:t>Sèvres</a:t>
            </a:r>
            <a:r>
              <a:rPr lang="en-US" altLang="en-US" dirty="0"/>
              <a:t> (1920) removed Balkan and Arab provinces, allowed for European occupation of Middle East</a:t>
            </a:r>
          </a:p>
          <a:p>
            <a:pPr eaLnBrk="1" hangingPunct="1"/>
            <a:endParaRPr lang="en-US" altLang="en-US" dirty="0"/>
          </a:p>
          <a:p>
            <a:pPr eaLnBrk="1" hangingPunct="1"/>
            <a:r>
              <a:rPr lang="en-US" altLang="en-US" dirty="0"/>
              <a:t>Mustafa Kemal (Atatürk) led uprising against sultanate, created Republic of Turkey</a:t>
            </a:r>
          </a:p>
          <a:p>
            <a:pPr lvl="1" eaLnBrk="1" hangingPunct="1"/>
            <a:r>
              <a:rPr lang="en-US" altLang="en-US" dirty="0">
                <a:ea typeface="Arial" panose="020B0604020202020204" pitchFamily="34" charset="0"/>
              </a:rPr>
              <a:t>Republic recognized by Allies in Treaty of Lausanne (1923)</a:t>
            </a:r>
          </a:p>
          <a:p>
            <a:pPr lvl="1" eaLnBrk="1" hangingPunct="1"/>
            <a:r>
              <a:rPr lang="en-US" altLang="en-US" dirty="0">
                <a:ea typeface="Arial" panose="020B0604020202020204" pitchFamily="34" charset="0"/>
              </a:rPr>
              <a:t>Intensely secular government</a:t>
            </a:r>
          </a:p>
          <a:p>
            <a:pPr lvl="1" eaLnBrk="1" hangingPunct="1"/>
            <a:r>
              <a:rPr lang="en-US" altLang="en-US" dirty="0">
                <a:ea typeface="Arial" panose="020B0604020202020204" pitchFamily="34" charset="0"/>
              </a:rPr>
              <a:t>Emancipation of women</a:t>
            </a:r>
          </a:p>
        </p:txBody>
      </p:sp>
      <p:sp>
        <p:nvSpPr>
          <p:cNvPr id="31748" name="Slide Number Placeholder 5">
            <a:extLst>
              <a:ext uri="{FF2B5EF4-FFF2-40B4-BE49-F238E27FC236}">
                <a16:creationId xmlns:a16="http://schemas.microsoft.com/office/drawing/2014/main" id="{8F62FD8B-37ED-4AFA-8F1A-91308A52EB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BBB1858-6BC5-4C8E-B152-28DE9E604D6E}" type="slidenum">
              <a:rPr lang="en-US" altLang="en-US">
                <a:latin typeface="Times New Roman" panose="02020603050405020304" pitchFamily="18" charset="0"/>
              </a:rPr>
              <a:pPr eaLnBrk="1" hangingPunct="1"/>
              <a:t>33</a:t>
            </a:fld>
            <a:endParaRPr lang="en-US" altLang="en-US">
              <a:latin typeface="Times New Roman" panose="02020603050405020304"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69C5F1CC-81CF-4FB4-9977-391DF5B09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770" name="Title 8">
            <a:extLst>
              <a:ext uri="{FF2B5EF4-FFF2-40B4-BE49-F238E27FC236}">
                <a16:creationId xmlns:a16="http://schemas.microsoft.com/office/drawing/2014/main" id="{CD7F4139-8716-48B4-BBA6-858B51E91836}"/>
              </a:ext>
            </a:extLst>
          </p:cNvPr>
          <p:cNvSpPr>
            <a:spLocks noGrp="1"/>
          </p:cNvSpPr>
          <p:nvPr>
            <p:ph type="title"/>
          </p:nvPr>
        </p:nvSpPr>
        <p:spPr>
          <a:xfrm>
            <a:off x="342900" y="640080"/>
            <a:ext cx="2744434" cy="2926080"/>
          </a:xfrm>
        </p:spPr>
        <p:txBody>
          <a:bodyPr vert="horz" lIns="91440" tIns="45720" rIns="91440" bIns="45720" rtlCol="0" anchor="b">
            <a:normAutofit/>
          </a:bodyPr>
          <a:lstStyle/>
          <a:p>
            <a:r>
              <a:rPr lang="en-US" altLang="en-US" sz="3800" dirty="0">
                <a:solidFill>
                  <a:srgbClr val="FFFFFF"/>
                </a:solidFill>
              </a:rPr>
              <a:t>Territorial Changes in the Middle East after the Great War</a:t>
            </a:r>
          </a:p>
        </p:txBody>
      </p:sp>
      <p:sp>
        <p:nvSpPr>
          <p:cNvPr id="32771" name="Slide Number Placeholder 5">
            <a:extLst>
              <a:ext uri="{FF2B5EF4-FFF2-40B4-BE49-F238E27FC236}">
                <a16:creationId xmlns:a16="http://schemas.microsoft.com/office/drawing/2014/main" id="{03B026C3-1030-4751-983B-B699E5101692}"/>
              </a:ext>
            </a:extLst>
          </p:cNvPr>
          <p:cNvSpPr>
            <a:spLocks noGrp="1"/>
          </p:cNvSpPr>
          <p:nvPr>
            <p:ph type="sldNum" sz="quarter" idx="12"/>
          </p:nvPr>
        </p:nvSpPr>
        <p:spPr>
          <a:xfrm>
            <a:off x="365107" y="6459785"/>
            <a:ext cx="54416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defTabSz="914400" eaLnBrk="1" hangingPunct="1">
              <a:spcAft>
                <a:spcPts val="600"/>
              </a:spcAft>
            </a:pPr>
            <a:fld id="{FBC3727F-678A-4DD0-87A4-5534F7E67FD1}" type="slidenum">
              <a:rPr lang="en-US" altLang="en-US">
                <a:solidFill>
                  <a:srgbClr val="FFFFFF"/>
                </a:solidFill>
                <a:latin typeface="+mn-lt"/>
                <a:ea typeface="+mn-ea"/>
              </a:rPr>
              <a:pPr algn="l" defTabSz="914400" eaLnBrk="1" hangingPunct="1">
                <a:spcAft>
                  <a:spcPts val="600"/>
                </a:spcAft>
              </a:pPr>
              <a:t>34</a:t>
            </a:fld>
            <a:endParaRPr lang="en-US" altLang="en-US">
              <a:solidFill>
                <a:srgbClr val="FFFFFF"/>
              </a:solidFill>
              <a:latin typeface="+mn-lt"/>
              <a:ea typeface="+mn-ea"/>
            </a:endParaRPr>
          </a:p>
        </p:txBody>
      </p:sp>
      <p:pic>
        <p:nvPicPr>
          <p:cNvPr id="6146" name="Picture 2" descr="File:Peace-conference-memoranda-respecting-syria-arabia-palestine5 ...">
            <a:extLst>
              <a:ext uri="{FF2B5EF4-FFF2-40B4-BE49-F238E27FC236}">
                <a16:creationId xmlns:a16="http://schemas.microsoft.com/office/drawing/2014/main" id="{167A3660-2F86-4630-A954-4454DE23BF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50" r="24619" b="-1"/>
          <a:stretch/>
        </p:blipFill>
        <p:spPr bwMode="auto">
          <a:xfrm>
            <a:off x="3479799" y="10"/>
            <a:ext cx="5664200" cy="6857990"/>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AFDD4421-3DEC-4941-9625-756F8B5C6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Toll of the Great War</a:t>
            </a:r>
          </a:p>
        </p:txBody>
      </p:sp>
      <p:pic>
        <p:nvPicPr>
          <p:cNvPr id="1026" name="Picture 2" descr="http://www.glencoe.com/qe/images/b204/q8305/fcat_gr10_maa144_b.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600200"/>
            <a:ext cx="3948384" cy="4172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sws.org/en/media/photos/legacy/2009oct/o29-ww2-fig1-4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616" y="2209800"/>
            <a:ext cx="4572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56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GB" b="1" dirty="0"/>
              <a:t>Alliances</a:t>
            </a:r>
            <a:endParaRPr lang="en-US" b="1" dirty="0"/>
          </a:p>
        </p:txBody>
      </p:sp>
      <p:sp>
        <p:nvSpPr>
          <p:cNvPr id="6147" name="Rectangle 3"/>
          <p:cNvSpPr>
            <a:spLocks noGrp="1" noChangeArrowheads="1"/>
          </p:cNvSpPr>
          <p:nvPr>
            <p:ph idx="1"/>
          </p:nvPr>
        </p:nvSpPr>
        <p:spPr>
          <a:xfrm>
            <a:off x="381000" y="1905000"/>
            <a:ext cx="3886200" cy="4191000"/>
          </a:xfrm>
        </p:spPr>
        <p:txBody>
          <a:bodyPr/>
          <a:lstStyle/>
          <a:p>
            <a:r>
              <a:rPr lang="en-GB" sz="2800" dirty="0"/>
              <a:t>By 1914 all the major powers were linked by a system of alliances.</a:t>
            </a:r>
          </a:p>
          <a:p>
            <a:r>
              <a:rPr lang="en-GB" sz="2800" dirty="0"/>
              <a:t>Increased likelihood war would spread</a:t>
            </a:r>
          </a:p>
          <a:p>
            <a:r>
              <a:rPr lang="en-GB" sz="2800" dirty="0"/>
              <a:t>“the enemy of my friend is my enemy”</a:t>
            </a:r>
          </a:p>
          <a:p>
            <a:r>
              <a:rPr lang="en-GB" sz="2800" dirty="0"/>
              <a:t>“the enemy of my enemy is my friend” </a:t>
            </a:r>
            <a:endParaRPr lang="en-US" sz="2800" dirty="0"/>
          </a:p>
        </p:txBody>
      </p:sp>
      <p:pic>
        <p:nvPicPr>
          <p:cNvPr id="2050" name="Picture 2" descr="http://upload.wikimedia.org/wikipedia/commons/thumb/4/4e/WWIchartX.svg/450px-WWIchartX.svg.png"/>
          <p:cNvPicPr>
            <a:picLocks noChangeAspect="1" noChangeArrowheads="1"/>
          </p:cNvPicPr>
          <p:nvPr/>
        </p:nvPicPr>
        <p:blipFill>
          <a:blip r:embed="rId2" cstate="print"/>
          <a:srcRect/>
          <a:stretch>
            <a:fillRect/>
          </a:stretch>
        </p:blipFill>
        <p:spPr bwMode="auto">
          <a:xfrm>
            <a:off x="4192946" y="1981200"/>
            <a:ext cx="4951054" cy="32346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3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6147">
                                            <p:txEl>
                                              <p:pRg st="1" end="1"/>
                                            </p:txEl>
                                          </p:spTgt>
                                        </p:tgtEl>
                                        <p:attrNameLst>
                                          <p:attrName>style.visibility</p:attrName>
                                        </p:attrNameLst>
                                      </p:cBhvr>
                                      <p:to>
                                        <p:strVal val="visible"/>
                                      </p:to>
                                    </p:set>
                                    <p:anim calcmode="lin" valueType="num">
                                      <p:cBhvr additive="base">
                                        <p:cTn id="19" dur="3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wd">
                                    <p:tmPct val="100000"/>
                                  </p:iterate>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additive="base">
                                        <p:cTn id="25" dur="3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wd">
                                    <p:tmPct val="100000"/>
                                  </p:iterate>
                                  <p:childTnLst>
                                    <p:set>
                                      <p:cBhvr>
                                        <p:cTn id="30" dur="1" fill="hold">
                                          <p:stCondLst>
                                            <p:cond delay="0"/>
                                          </p:stCondLst>
                                        </p:cTn>
                                        <p:tgtEl>
                                          <p:spTgt spid="6147">
                                            <p:txEl>
                                              <p:pRg st="3" end="3"/>
                                            </p:txEl>
                                          </p:spTgt>
                                        </p:tgtEl>
                                        <p:attrNameLst>
                                          <p:attrName>style.visibility</p:attrName>
                                        </p:attrNameLst>
                                      </p:cBhvr>
                                      <p:to>
                                        <p:strVal val="visible"/>
                                      </p:to>
                                    </p:set>
                                    <p:anim calcmode="lin" valueType="num">
                                      <p:cBhvr additive="base">
                                        <p:cTn id="31" dur="3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9999AEB-72F4-4799-9010-3D0AC1741BB2}"/>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30376" r="14624"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Connector 71">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170" name="Rectangle 2"/>
          <p:cNvSpPr>
            <a:spLocks noGrp="1" noChangeArrowheads="1"/>
          </p:cNvSpPr>
          <p:nvPr>
            <p:ph type="title"/>
          </p:nvPr>
        </p:nvSpPr>
        <p:spPr>
          <a:xfrm>
            <a:off x="822960" y="286603"/>
            <a:ext cx="7543800" cy="1450757"/>
          </a:xfrm>
        </p:spPr>
        <p:txBody>
          <a:bodyPr>
            <a:normAutofit/>
          </a:bodyPr>
          <a:lstStyle/>
          <a:p>
            <a:r>
              <a:rPr lang="en-GB" b="1">
                <a:solidFill>
                  <a:schemeClr val="tx1"/>
                </a:solidFill>
              </a:rPr>
              <a:t>Imperialism</a:t>
            </a:r>
            <a:endParaRPr lang="en-US" b="1">
              <a:solidFill>
                <a:schemeClr val="tx1"/>
              </a:solidFill>
            </a:endParaRPr>
          </a:p>
        </p:txBody>
      </p:sp>
      <p:sp>
        <p:nvSpPr>
          <p:cNvPr id="7171" name="Rectangle 3"/>
          <p:cNvSpPr>
            <a:spLocks noGrp="1" noChangeArrowheads="1"/>
          </p:cNvSpPr>
          <p:nvPr>
            <p:ph idx="1"/>
          </p:nvPr>
        </p:nvSpPr>
        <p:spPr>
          <a:xfrm>
            <a:off x="822960" y="1845734"/>
            <a:ext cx="7543800" cy="4023360"/>
          </a:xfrm>
        </p:spPr>
        <p:txBody>
          <a:bodyPr>
            <a:normAutofit/>
          </a:bodyPr>
          <a:lstStyle/>
          <a:p>
            <a:r>
              <a:rPr lang="en-GB">
                <a:solidFill>
                  <a:schemeClr val="tx1"/>
                </a:solidFill>
              </a:rPr>
              <a:t>All the great powers were competing for colonies/territory.</a:t>
            </a:r>
          </a:p>
          <a:p>
            <a:r>
              <a:rPr lang="en-GB">
                <a:solidFill>
                  <a:schemeClr val="tx1"/>
                </a:solidFill>
              </a:rPr>
              <a:t>The British feared Germany in Africa.</a:t>
            </a:r>
          </a:p>
          <a:p>
            <a:r>
              <a:rPr lang="en-GB">
                <a:solidFill>
                  <a:schemeClr val="tx1"/>
                </a:solidFill>
              </a:rPr>
              <a:t>The Austrians feared Serbia/Russia in the Balkans</a:t>
            </a:r>
            <a:endParaRPr lang="en-US">
              <a:solidFill>
                <a:schemeClr val="tx1"/>
              </a:solidFill>
            </a:endParaRPr>
          </a:p>
        </p:txBody>
      </p:sp>
      <p:sp>
        <p:nvSpPr>
          <p:cNvPr id="74" name="Rectangle 73">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300" fill="hold"/>
                                        <p:tgtEl>
                                          <p:spTgt spid="7171"/>
                                        </p:tgtEl>
                                        <p:attrNameLst>
                                          <p:attrName>ppt_x</p:attrName>
                                        </p:attrNameLst>
                                      </p:cBhvr>
                                      <p:tavLst>
                                        <p:tav tm="0">
                                          <p:val>
                                            <p:strVal val="0-#ppt_w/2"/>
                                          </p:val>
                                        </p:tav>
                                        <p:tav tm="100000">
                                          <p:val>
                                            <p:strVal val="#ppt_x"/>
                                          </p:val>
                                        </p:tav>
                                      </p:tavLst>
                                    </p:anim>
                                    <p:anim calcmode="lin" valueType="num">
                                      <p:cBhvr additive="base">
                                        <p:cTn id="14" dur="300" fill="hold"/>
                                        <p:tgtEl>
                                          <p:spTgt spid="7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9218" name="Rectangle 2">
            <a:extLst>
              <a:ext uri="{FF2B5EF4-FFF2-40B4-BE49-F238E27FC236}">
                <a16:creationId xmlns:a16="http://schemas.microsoft.com/office/drawing/2014/main" id="{26FD2122-F4AD-442C-A7AD-24C6B0C401AD}"/>
              </a:ext>
            </a:extLst>
          </p:cNvPr>
          <p:cNvSpPr>
            <a:spLocks noGrp="1" noChangeArrowheads="1"/>
          </p:cNvSpPr>
          <p:nvPr>
            <p:ph type="title"/>
          </p:nvPr>
        </p:nvSpPr>
        <p:spPr>
          <a:xfrm>
            <a:off x="743199" y="286603"/>
            <a:ext cx="5063240" cy="1450757"/>
          </a:xfrm>
        </p:spPr>
        <p:txBody>
          <a:bodyPr>
            <a:normAutofit/>
          </a:bodyPr>
          <a:lstStyle/>
          <a:p>
            <a:r>
              <a:rPr lang="en-US" altLang="en-US" b="1" dirty="0">
                <a:solidFill>
                  <a:schemeClr val="accent2"/>
                </a:solidFill>
              </a:rPr>
              <a:t>Nationalism</a:t>
            </a:r>
          </a:p>
        </p:txBody>
      </p:sp>
      <p:sp>
        <p:nvSpPr>
          <p:cNvPr id="9219" name="Rectangle 3">
            <a:extLst>
              <a:ext uri="{FF2B5EF4-FFF2-40B4-BE49-F238E27FC236}">
                <a16:creationId xmlns:a16="http://schemas.microsoft.com/office/drawing/2014/main" id="{CB2B65A8-E0E3-4517-B3F6-B447BEAF6935}"/>
              </a:ext>
            </a:extLst>
          </p:cNvPr>
          <p:cNvSpPr>
            <a:spLocks noGrp="1" noChangeArrowheads="1"/>
          </p:cNvSpPr>
          <p:nvPr>
            <p:ph idx="1"/>
          </p:nvPr>
        </p:nvSpPr>
        <p:spPr>
          <a:xfrm>
            <a:off x="783153" y="2023962"/>
            <a:ext cx="5023286" cy="3845131"/>
          </a:xfrm>
        </p:spPr>
        <p:txBody>
          <a:bodyPr>
            <a:normAutofit lnSpcReduction="10000"/>
          </a:bodyPr>
          <a:lstStyle/>
          <a:p>
            <a:r>
              <a:rPr lang="en-US" altLang="en-US" dirty="0"/>
              <a:t>Rise in jingoism-- </a:t>
            </a:r>
            <a:r>
              <a:rPr lang="en-US" dirty="0"/>
              <a:t>extreme patriotism, especially in the form of aggressive or warlike foreign policy.</a:t>
            </a:r>
            <a:endParaRPr lang="en-US" altLang="en-US" dirty="0"/>
          </a:p>
          <a:p>
            <a:endParaRPr lang="en-US" altLang="en-US" dirty="0"/>
          </a:p>
          <a:p>
            <a:r>
              <a:rPr lang="en-US" altLang="en-US" dirty="0"/>
              <a:t>Self-determination and independence movements</a:t>
            </a:r>
          </a:p>
          <a:p>
            <a:pPr lvl="1"/>
            <a:r>
              <a:rPr lang="en-US" altLang="en-US" dirty="0">
                <a:ea typeface="Arial" panose="020B0604020202020204" pitchFamily="34" charset="0"/>
              </a:rPr>
              <a:t>Belgium, 1830</a:t>
            </a:r>
          </a:p>
          <a:p>
            <a:pPr lvl="1"/>
            <a:r>
              <a:rPr lang="en-US" altLang="en-US" dirty="0">
                <a:ea typeface="Arial" panose="020B0604020202020204" pitchFamily="34" charset="0"/>
              </a:rPr>
              <a:t>Unification of Italy, 1861</a:t>
            </a:r>
          </a:p>
          <a:p>
            <a:pPr lvl="1"/>
            <a:r>
              <a:rPr lang="en-US" altLang="en-US" dirty="0">
                <a:ea typeface="Arial" panose="020B0604020202020204" pitchFamily="34" charset="0"/>
              </a:rPr>
              <a:t>Unification of Germany, 1871</a:t>
            </a:r>
          </a:p>
          <a:p>
            <a:pPr lvl="1"/>
            <a:endParaRPr lang="en-US" altLang="en-US" dirty="0">
              <a:ea typeface="Arial" panose="020B0604020202020204" pitchFamily="34" charset="0"/>
            </a:endParaRPr>
          </a:p>
          <a:p>
            <a:pPr marL="201168" lvl="1" indent="0">
              <a:buNone/>
            </a:pPr>
            <a:r>
              <a:rPr lang="en-US" altLang="en-US" dirty="0">
                <a:ea typeface="Arial" panose="020B0604020202020204" pitchFamily="34" charset="0"/>
              </a:rPr>
              <a:t>Sought to create a shared language, cultural traditions, etc. often through public schooling</a:t>
            </a:r>
          </a:p>
          <a:p>
            <a:pPr marL="201168" lvl="1" indent="0">
              <a:buNone/>
            </a:pPr>
            <a:endParaRPr lang="en-US" altLang="en-US" dirty="0">
              <a:ea typeface="Arial" panose="020B0604020202020204" pitchFamily="34" charset="0"/>
            </a:endParaRPr>
          </a:p>
        </p:txBody>
      </p:sp>
      <p:sp>
        <p:nvSpPr>
          <p:cNvPr id="139" name="Rectangle 138">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20" name="Slide Number Placeholder 5">
            <a:extLst>
              <a:ext uri="{FF2B5EF4-FFF2-40B4-BE49-F238E27FC236}">
                <a16:creationId xmlns:a16="http://schemas.microsoft.com/office/drawing/2014/main" id="{7C0A6DE9-7A8C-48A6-9571-FE1D747A49E3}"/>
              </a:ext>
            </a:extLst>
          </p:cNvPr>
          <p:cNvSpPr>
            <a:spLocks noGrp="1"/>
          </p:cNvSpPr>
          <p:nvPr>
            <p:ph type="sldNum" sz="quarter" idx="12"/>
          </p:nvPr>
        </p:nvSpPr>
        <p:spPr>
          <a:xfrm>
            <a:off x="7425343" y="6459785"/>
            <a:ext cx="98401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Aft>
                <a:spcPts val="600"/>
              </a:spcAft>
            </a:pPr>
            <a:fld id="{24ECEA3C-F8AB-4C85-B182-032CCB35F85B}" type="slidenum">
              <a:rPr lang="en-US" altLang="en-US">
                <a:latin typeface="Times New Roman" panose="02020603050405020304" pitchFamily="18" charset="0"/>
              </a:rPr>
              <a:pPr eaLnBrk="1" hangingPunct="1">
                <a:spcAft>
                  <a:spcPts val="600"/>
                </a:spcAft>
              </a:pPr>
              <a:t>6</a:t>
            </a:fld>
            <a:endParaRPr lang="en-US" altLang="en-US">
              <a:latin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219200"/>
          </a:xfrm>
        </p:spPr>
        <p:txBody>
          <a:bodyPr/>
          <a:lstStyle/>
          <a:p>
            <a:pPr algn="ctr"/>
            <a:r>
              <a:rPr lang="en-GB" b="1" dirty="0"/>
              <a:t>Ethnonationalism</a:t>
            </a:r>
            <a:endParaRPr lang="en-US" b="1" dirty="0"/>
          </a:p>
        </p:txBody>
      </p:sp>
      <p:sp>
        <p:nvSpPr>
          <p:cNvPr id="8195" name="Rectangle 3"/>
          <p:cNvSpPr>
            <a:spLocks noGrp="1" noChangeArrowheads="1"/>
          </p:cNvSpPr>
          <p:nvPr>
            <p:ph idx="1"/>
          </p:nvPr>
        </p:nvSpPr>
        <p:spPr>
          <a:xfrm>
            <a:off x="72887" y="2133600"/>
            <a:ext cx="3810000" cy="3581400"/>
          </a:xfrm>
        </p:spPr>
        <p:txBody>
          <a:bodyPr/>
          <a:lstStyle/>
          <a:p>
            <a:r>
              <a:rPr lang="en-GB" dirty="0"/>
              <a:t>Large nations tended to act considering only their own interests</a:t>
            </a:r>
          </a:p>
          <a:p>
            <a:r>
              <a:rPr lang="en-US" dirty="0"/>
              <a:t>Ethnic groups wanted to form independent nations</a:t>
            </a:r>
          </a:p>
          <a:p>
            <a:pPr lvl="1"/>
            <a:r>
              <a:rPr lang="en-US" dirty="0"/>
              <a:t>Austria governed Czechs, Poles, Slovaks, etc</a:t>
            </a:r>
          </a:p>
          <a:p>
            <a:pPr lvl="1"/>
            <a:r>
              <a:rPr lang="en-US" dirty="0"/>
              <a:t>Poles throughout Germany, Russia, and Austria-Hungary</a:t>
            </a:r>
          </a:p>
          <a:p>
            <a:pPr lvl="1"/>
            <a:r>
              <a:rPr lang="en-US" altLang="en-US" dirty="0"/>
              <a:t>Ottoman empire governed </a:t>
            </a:r>
            <a:r>
              <a:rPr lang="en-US" altLang="en-US" dirty="0">
                <a:ea typeface="Arial" panose="020B0604020202020204" pitchFamily="34" charset="0"/>
              </a:rPr>
              <a:t>Greeks, Serbians, Romanians, Armenians and Bulgarians</a:t>
            </a:r>
          </a:p>
          <a:p>
            <a:pPr lvl="1"/>
            <a:endParaRPr lang="en-US" dirty="0"/>
          </a:p>
          <a:p>
            <a:pPr lvl="1"/>
            <a:endParaRPr lang="en-US" dirty="0"/>
          </a:p>
        </p:txBody>
      </p:sp>
      <p:pic>
        <p:nvPicPr>
          <p:cNvPr id="2" name="Picture 1">
            <a:extLst>
              <a:ext uri="{FF2B5EF4-FFF2-40B4-BE49-F238E27FC236}">
                <a16:creationId xmlns:a16="http://schemas.microsoft.com/office/drawing/2014/main" id="{7DF57E15-44EC-4AB9-B4D4-81E43AF3CBE9}"/>
              </a:ext>
            </a:extLst>
          </p:cNvPr>
          <p:cNvPicPr>
            <a:picLocks noChangeAspect="1"/>
          </p:cNvPicPr>
          <p:nvPr/>
        </p:nvPicPr>
        <p:blipFill>
          <a:blip r:embed="rId2"/>
          <a:stretch>
            <a:fillRect/>
          </a:stretch>
        </p:blipFill>
        <p:spPr>
          <a:xfrm>
            <a:off x="3886200" y="1587909"/>
            <a:ext cx="5445070" cy="42131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3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3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8195">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type="wd">
                                    <p:tmPct val="100000"/>
                                  </p:iterate>
                                  <p:childTnLst>
                                    <p:set>
                                      <p:cBhvr>
                                        <p:cTn id="22" dur="1" fill="hold">
                                          <p:stCondLst>
                                            <p:cond delay="0"/>
                                          </p:stCondLst>
                                        </p:cTn>
                                        <p:tgtEl>
                                          <p:spTgt spid="8195">
                                            <p:txEl>
                                              <p:pRg st="2" end="2"/>
                                            </p:txEl>
                                          </p:spTgt>
                                        </p:tgtEl>
                                        <p:attrNameLst>
                                          <p:attrName>style.visibility</p:attrName>
                                        </p:attrNameLst>
                                      </p:cBhvr>
                                      <p:to>
                                        <p:strVal val="visible"/>
                                      </p:to>
                                    </p:set>
                                    <p:anim calcmode="lin" valueType="num">
                                      <p:cBhvr additive="base">
                                        <p:cTn id="23" dur="3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4" dur="300" fill="hold"/>
                                        <p:tgtEl>
                                          <p:spTgt spid="8195">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iterate type="wd">
                                    <p:tmPct val="100000"/>
                                  </p:iterate>
                                  <p:childTnLst>
                                    <p:set>
                                      <p:cBhvr>
                                        <p:cTn id="26" dur="1" fill="hold">
                                          <p:stCondLst>
                                            <p:cond delay="0"/>
                                          </p:stCondLst>
                                        </p:cTn>
                                        <p:tgtEl>
                                          <p:spTgt spid="8195">
                                            <p:txEl>
                                              <p:pRg st="3" end="3"/>
                                            </p:txEl>
                                          </p:spTgt>
                                        </p:tgtEl>
                                        <p:attrNameLst>
                                          <p:attrName>style.visibility</p:attrName>
                                        </p:attrNameLst>
                                      </p:cBhvr>
                                      <p:to>
                                        <p:strVal val="visible"/>
                                      </p:to>
                                    </p:set>
                                    <p:anim calcmode="lin" valueType="num">
                                      <p:cBhvr additive="base">
                                        <p:cTn id="27" dur="3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8195">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iterate type="wd">
                                    <p:tmPct val="100000"/>
                                  </p:iterate>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3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A1C6406-8520-4CCB-B38F-6D4DAC19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893A1F-D5D8-4034-A28F-4D8F18C46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44270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369276" y="516835"/>
            <a:ext cx="2801627" cy="2103875"/>
          </a:xfrm>
        </p:spPr>
        <p:txBody>
          <a:bodyPr>
            <a:normAutofit/>
          </a:bodyPr>
          <a:lstStyle/>
          <a:p>
            <a:r>
              <a:rPr lang="en-US" sz="3100">
                <a:solidFill>
                  <a:srgbClr val="FFFFFF"/>
                </a:solidFill>
              </a:rPr>
              <a:t>Powder Keg</a:t>
            </a:r>
          </a:p>
        </p:txBody>
      </p:sp>
      <p:sp>
        <p:nvSpPr>
          <p:cNvPr id="2" name="Content Placeholder 1"/>
          <p:cNvSpPr>
            <a:spLocks noGrp="1"/>
          </p:cNvSpPr>
          <p:nvPr>
            <p:ph idx="1"/>
          </p:nvPr>
        </p:nvSpPr>
        <p:spPr>
          <a:xfrm>
            <a:off x="369278" y="2653800"/>
            <a:ext cx="2801625" cy="3335519"/>
          </a:xfrm>
        </p:spPr>
        <p:txBody>
          <a:bodyPr>
            <a:normAutofit/>
          </a:bodyPr>
          <a:lstStyle/>
          <a:p>
            <a:r>
              <a:rPr lang="en-US" dirty="0">
                <a:solidFill>
                  <a:srgbClr val="FFFFFF"/>
                </a:solidFill>
              </a:rPr>
              <a:t>Bosnia was annexed by  Austria-Hungary in 1908</a:t>
            </a:r>
          </a:p>
          <a:p>
            <a:endParaRPr lang="en-US" dirty="0">
              <a:solidFill>
                <a:srgbClr val="FFFFFF"/>
              </a:solidFill>
            </a:endParaRPr>
          </a:p>
          <a:p>
            <a:r>
              <a:rPr lang="en-US" dirty="0">
                <a:solidFill>
                  <a:srgbClr val="FFFFFF"/>
                </a:solidFill>
              </a:rPr>
              <a:t>Serbian nationalists in Bosnia wanted to be incorporated into Serbia NOT ruled by Austria-Hungary</a:t>
            </a:r>
          </a:p>
        </p:txBody>
      </p:sp>
      <p:sp>
        <p:nvSpPr>
          <p:cNvPr id="80" name="Rectangle 79">
            <a:extLst>
              <a:ext uri="{FF2B5EF4-FFF2-40B4-BE49-F238E27FC236}">
                <a16:creationId xmlns:a16="http://schemas.microsoft.com/office/drawing/2014/main" id="{A108754F-0BAB-43E5-8CCC-828C2FC9B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300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506" name="Picture 2" descr="https://thestateofthecentury.files.wordpress.com/2013/03/balkan-powderkeg.jpg"/>
          <p:cNvPicPr>
            <a:picLocks noChangeAspect="1" noChangeArrowheads="1"/>
          </p:cNvPicPr>
          <p:nvPr/>
        </p:nvPicPr>
        <p:blipFill rotWithShape="1">
          <a:blip r:embed="rId2" cstate="print"/>
          <a:srcRect l="9760" r="13324" b="-2"/>
          <a:stretch/>
        </p:blipFill>
        <p:spPr bwMode="auto">
          <a:xfrm>
            <a:off x="3609120" y="-2655"/>
            <a:ext cx="2704983" cy="3358597"/>
          </a:xfrm>
          <a:prstGeom prst="rect">
            <a:avLst/>
          </a:prstGeom>
          <a:noFill/>
        </p:spPr>
      </p:pic>
      <p:sp>
        <p:nvSpPr>
          <p:cNvPr id="82" name="Rectangle 81">
            <a:extLst>
              <a:ext uri="{FF2B5EF4-FFF2-40B4-BE49-F238E27FC236}">
                <a16:creationId xmlns:a16="http://schemas.microsoft.com/office/drawing/2014/main" id="{6FBFE7E1-0D9B-4B97-B754-C68544879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209" y="0"/>
            <a:ext cx="2707526" cy="3355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4786EC8-ACF7-4D29-895E-649CD48351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52" r="3" b="3"/>
          <a:stretch/>
        </p:blipFill>
        <p:spPr bwMode="auto">
          <a:xfrm>
            <a:off x="3609120" y="3504904"/>
            <a:ext cx="5534880" cy="3353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A1C6406-8520-4CCB-B38F-6D4DAC19E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93A1F-D5D8-4034-A28F-4D8F18C46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44270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p:cNvSpPr>
            <a:spLocks noGrp="1"/>
          </p:cNvSpPr>
          <p:nvPr>
            <p:ph idx="1"/>
          </p:nvPr>
        </p:nvSpPr>
        <p:spPr>
          <a:xfrm>
            <a:off x="369278" y="2653800"/>
            <a:ext cx="2801625" cy="3335519"/>
          </a:xfrm>
        </p:spPr>
        <p:txBody>
          <a:bodyPr>
            <a:normAutofit/>
          </a:bodyPr>
          <a:lstStyle/>
          <a:p>
            <a:r>
              <a:rPr lang="en-US" sz="2400" dirty="0">
                <a:solidFill>
                  <a:srgbClr val="FFFFFF"/>
                </a:solidFill>
              </a:rPr>
              <a:t>Archduke </a:t>
            </a:r>
            <a:r>
              <a:rPr lang="en-US" sz="2400" b="1" dirty="0">
                <a:solidFill>
                  <a:srgbClr val="FFFFFF"/>
                </a:solidFill>
              </a:rPr>
              <a:t>Francis Ferdinand</a:t>
            </a:r>
            <a:r>
              <a:rPr lang="en-US" sz="2400" dirty="0">
                <a:solidFill>
                  <a:srgbClr val="FFFFFF"/>
                </a:solidFill>
              </a:rPr>
              <a:t> (Royal Prince of Austria) is assassinated by Serbian nationalist while driving through Sarajevo </a:t>
            </a:r>
          </a:p>
          <a:p>
            <a:endParaRPr lang="en-US" sz="1600" dirty="0">
              <a:solidFill>
                <a:srgbClr val="FFFFFF"/>
              </a:solidFill>
            </a:endParaRPr>
          </a:p>
        </p:txBody>
      </p:sp>
      <p:sp>
        <p:nvSpPr>
          <p:cNvPr id="79" name="Rectangle 78">
            <a:extLst>
              <a:ext uri="{FF2B5EF4-FFF2-40B4-BE49-F238E27FC236}">
                <a16:creationId xmlns:a16="http://schemas.microsoft.com/office/drawing/2014/main" id="{A108754F-0BAB-43E5-8CCC-828C2FC9B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300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530" name="Picture 2" descr="http://www.thepeerage.com/105819_001.jpg"/>
          <p:cNvPicPr>
            <a:picLocks noChangeAspect="1" noChangeArrowheads="1"/>
          </p:cNvPicPr>
          <p:nvPr/>
        </p:nvPicPr>
        <p:blipFill rotWithShape="1">
          <a:blip r:embed="rId2" cstate="print"/>
          <a:srcRect t="5947" r="-4" b="-4"/>
          <a:stretch/>
        </p:blipFill>
        <p:spPr bwMode="auto">
          <a:xfrm>
            <a:off x="3609120" y="-2655"/>
            <a:ext cx="2704983" cy="3358597"/>
          </a:xfrm>
          <a:prstGeom prst="rect">
            <a:avLst/>
          </a:prstGeom>
          <a:noFill/>
        </p:spPr>
      </p:pic>
      <p:sp>
        <p:nvSpPr>
          <p:cNvPr id="81" name="Rectangle 80">
            <a:extLst>
              <a:ext uri="{FF2B5EF4-FFF2-40B4-BE49-F238E27FC236}">
                <a16:creationId xmlns:a16="http://schemas.microsoft.com/office/drawing/2014/main" id="{6FBFE7E1-0D9B-4B97-B754-C68544879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209" y="0"/>
            <a:ext cx="2707526" cy="3355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4" name="Picture 6" descr="http://rarehistoricalphotos.com/wp-content/uploads/2013/11/Archduke-Franz-Ferdinand-with-his-wife-on-the-day-they-were-assassinated-by-Gavrilo-Princip-28-June-1914.jpg"/>
          <p:cNvPicPr>
            <a:picLocks noChangeAspect="1" noChangeArrowheads="1"/>
          </p:cNvPicPr>
          <p:nvPr/>
        </p:nvPicPr>
        <p:blipFill rotWithShape="1">
          <a:blip r:embed="rId3" cstate="print"/>
          <a:srcRect r="-1" b="10909"/>
          <a:stretch/>
        </p:blipFill>
        <p:spPr bwMode="auto">
          <a:xfrm>
            <a:off x="3609120" y="3504904"/>
            <a:ext cx="5534880" cy="3353096"/>
          </a:xfrm>
          <a:prstGeom prst="rect">
            <a:avLst/>
          </a:prstGeom>
          <a:noFill/>
        </p:spPr>
      </p:pic>
      <p:sp>
        <p:nvSpPr>
          <p:cNvPr id="22532" name="AutoShape 4" descr="Image result for gavrilo princip shooting franz ferdin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1104</Words>
  <Application>Microsoft Office PowerPoint</Application>
  <PresentationFormat>On-screen Show (4:3)</PresentationFormat>
  <Paragraphs>180</Paragraphs>
  <Slides>35</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Roboto</vt:lpstr>
      <vt:lpstr>Times New Roman</vt:lpstr>
      <vt:lpstr>Wingdings</vt:lpstr>
      <vt:lpstr>Retrospect</vt:lpstr>
      <vt:lpstr>The Great War </vt:lpstr>
      <vt:lpstr>M.A.I.N. Causes of World War I</vt:lpstr>
      <vt:lpstr>Militarism </vt:lpstr>
      <vt:lpstr>Alliances</vt:lpstr>
      <vt:lpstr>Imperialism</vt:lpstr>
      <vt:lpstr>Nationalism</vt:lpstr>
      <vt:lpstr>Ethnonationalism</vt:lpstr>
      <vt:lpstr>Powder Keg</vt:lpstr>
      <vt:lpstr>PowerPoint Presentation</vt:lpstr>
      <vt:lpstr>PowerPoint Presentation</vt:lpstr>
      <vt:lpstr>PowerPoint Presentation</vt:lpstr>
      <vt:lpstr>War of Attrition</vt:lpstr>
      <vt:lpstr>Fighting—Trenches </vt:lpstr>
      <vt:lpstr>Stalemate</vt:lpstr>
      <vt:lpstr>New Weapons</vt:lpstr>
      <vt:lpstr>Massive Destruction</vt:lpstr>
      <vt:lpstr>Fighting—Total War</vt:lpstr>
      <vt:lpstr>Minorities and the War</vt:lpstr>
      <vt:lpstr>Global Involvement</vt:lpstr>
      <vt:lpstr>Impact of World War I on India</vt:lpstr>
      <vt:lpstr>Africa and the Great War</vt:lpstr>
      <vt:lpstr>World War I Causalities: </vt:lpstr>
      <vt:lpstr>Pandemic </vt:lpstr>
      <vt:lpstr>1918, Kansas</vt:lpstr>
      <vt:lpstr>CDC video from 2018 looking back at the flu 100 years later. </vt:lpstr>
      <vt:lpstr>PowerPoint Presentation</vt:lpstr>
      <vt:lpstr>Give Peace a Chance</vt:lpstr>
      <vt:lpstr>Paris Peace Conference</vt:lpstr>
      <vt:lpstr>Fourteen Points</vt:lpstr>
      <vt:lpstr>League of Nations</vt:lpstr>
      <vt:lpstr>World War I Outcomes</vt:lpstr>
      <vt:lpstr>Dissolution of empires, rise of ethnonationalist states.  Map © BBC</vt:lpstr>
      <vt:lpstr>Dissolution of the  Ottoman Empire</vt:lpstr>
      <vt:lpstr>Territorial Changes in the Middle East after the Great War</vt:lpstr>
      <vt:lpstr>The Toll of the Great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War </dc:title>
  <dc:creator>Linden-Brooks, Sarah</dc:creator>
  <cp:lastModifiedBy>Linden-Brooks, Sarah</cp:lastModifiedBy>
  <cp:revision>2</cp:revision>
  <dcterms:created xsi:type="dcterms:W3CDTF">2020-08-01T17:19:50Z</dcterms:created>
  <dcterms:modified xsi:type="dcterms:W3CDTF">2020-08-01T17:36:46Z</dcterms:modified>
</cp:coreProperties>
</file>