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2" r:id="rId2"/>
    <p:sldId id="311" r:id="rId3"/>
    <p:sldId id="310" r:id="rId4"/>
    <p:sldId id="259" r:id="rId5"/>
    <p:sldId id="312" r:id="rId6"/>
    <p:sldId id="265" r:id="rId7"/>
    <p:sldId id="266" r:id="rId8"/>
    <p:sldId id="314" r:id="rId9"/>
    <p:sldId id="313" r:id="rId10"/>
    <p:sldId id="315" r:id="rId11"/>
    <p:sldId id="262" r:id="rId12"/>
    <p:sldId id="272" r:id="rId13"/>
    <p:sldId id="316" r:id="rId14"/>
    <p:sldId id="317" r:id="rId15"/>
    <p:sldId id="274" r:id="rId16"/>
    <p:sldId id="318" r:id="rId17"/>
    <p:sldId id="319" r:id="rId18"/>
    <p:sldId id="300" r:id="rId19"/>
    <p:sldId id="293" r:id="rId20"/>
    <p:sldId id="320" r:id="rId21"/>
    <p:sldId id="294" r:id="rId22"/>
    <p:sldId id="295" r:id="rId23"/>
    <p:sldId id="296" r:id="rId24"/>
    <p:sldId id="263" r:id="rId25"/>
    <p:sldId id="298" r:id="rId26"/>
    <p:sldId id="299" r:id="rId27"/>
    <p:sldId id="32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5EE6C4-0536-445E-AD89-E23E958D179E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24FCFDA-879A-4607-96D0-B995AB413600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Fulani are a traditionally nomadic people who were early converts to Islam. </a:t>
          </a:r>
        </a:p>
      </dgm:t>
    </dgm:pt>
    <dgm:pt modelId="{4779D706-E287-443E-8D24-B1099CD3CD6E}" type="parTrans" cxnId="{CB25826F-D028-4536-A56D-2A38B0C31887}">
      <dgm:prSet/>
      <dgm:spPr/>
      <dgm:t>
        <a:bodyPr/>
        <a:lstStyle/>
        <a:p>
          <a:endParaRPr lang="en-US"/>
        </a:p>
      </dgm:t>
    </dgm:pt>
    <dgm:pt modelId="{D84B13E2-D28B-4C34-A1B4-5B75A38DA07A}" type="sibTrans" cxnId="{CB25826F-D028-4536-A56D-2A38B0C31887}">
      <dgm:prSet/>
      <dgm:spPr/>
      <dgm:t>
        <a:bodyPr/>
        <a:lstStyle/>
        <a:p>
          <a:endParaRPr lang="en-US"/>
        </a:p>
      </dgm:t>
    </dgm:pt>
    <dgm:pt modelId="{923DF7CB-B7DA-4FBF-8852-368EBF6B9F1B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1680, military campaigns to enforce </a:t>
          </a:r>
          <a:r>
            <a:rPr lang="en-US" i="1" dirty="0">
              <a:solidFill>
                <a:schemeClr val="bg1"/>
              </a:solidFill>
            </a:rPr>
            <a:t>sharia</a:t>
          </a:r>
          <a:r>
            <a:rPr lang="en-US" dirty="0">
              <a:solidFill>
                <a:schemeClr val="bg1"/>
              </a:solidFill>
            </a:rPr>
            <a:t> (law based on the Qur’an) began in West Africa *same time that the Spanish Inquisition is ongoing.*</a:t>
          </a:r>
        </a:p>
      </dgm:t>
    </dgm:pt>
    <dgm:pt modelId="{00F0E076-BFE6-4EFF-86FD-E346A59B6BAA}" type="parTrans" cxnId="{064211F2-64A0-4768-BC58-F04103A9029F}">
      <dgm:prSet/>
      <dgm:spPr/>
      <dgm:t>
        <a:bodyPr/>
        <a:lstStyle/>
        <a:p>
          <a:endParaRPr lang="en-US"/>
        </a:p>
      </dgm:t>
    </dgm:pt>
    <dgm:pt modelId="{AF734C3E-5415-4412-AE09-899E28B0CAFE}" type="sibTrans" cxnId="{064211F2-64A0-4768-BC58-F04103A9029F}">
      <dgm:prSet/>
      <dgm:spPr/>
      <dgm:t>
        <a:bodyPr/>
        <a:lstStyle/>
        <a:p>
          <a:endParaRPr lang="en-US"/>
        </a:p>
      </dgm:t>
    </dgm:pt>
    <dgm:pt modelId="{DCB3AD13-FBD1-41B4-8196-B7BDCC8BC5C0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Considerable influence extended to south as well</a:t>
          </a:r>
        </a:p>
      </dgm:t>
    </dgm:pt>
    <dgm:pt modelId="{882DA75E-26FD-4532-B1A6-0A08D2722589}" type="parTrans" cxnId="{CD19B3F2-8573-4154-BC8E-242855B88556}">
      <dgm:prSet/>
      <dgm:spPr/>
      <dgm:t>
        <a:bodyPr/>
        <a:lstStyle/>
        <a:p>
          <a:endParaRPr lang="en-US"/>
        </a:p>
      </dgm:t>
    </dgm:pt>
    <dgm:pt modelId="{99B8CBE3-2EE8-4962-AE20-75C8133A1A00}" type="sibTrans" cxnId="{CD19B3F2-8573-4154-BC8E-242855B88556}">
      <dgm:prSet/>
      <dgm:spPr/>
      <dgm:t>
        <a:bodyPr/>
        <a:lstStyle/>
        <a:p>
          <a:endParaRPr lang="en-US"/>
        </a:p>
      </dgm:t>
    </dgm:pt>
    <dgm:pt modelId="{42829742-9140-41D9-8E1E-9E0AD71BB386}" type="pres">
      <dgm:prSet presAssocID="{EF5EE6C4-0536-445E-AD89-E23E958D179E}" presName="vert0" presStyleCnt="0">
        <dgm:presLayoutVars>
          <dgm:dir/>
          <dgm:animOne val="branch"/>
          <dgm:animLvl val="lvl"/>
        </dgm:presLayoutVars>
      </dgm:prSet>
      <dgm:spPr/>
    </dgm:pt>
    <dgm:pt modelId="{ED36EC91-FACF-418B-9952-F867B552F0DB}" type="pres">
      <dgm:prSet presAssocID="{524FCFDA-879A-4607-96D0-B995AB413600}" presName="thickLine" presStyleLbl="alignNode1" presStyleIdx="0" presStyleCnt="3"/>
      <dgm:spPr/>
    </dgm:pt>
    <dgm:pt modelId="{EF053DA2-2EF0-4233-A737-90BDFACB2812}" type="pres">
      <dgm:prSet presAssocID="{524FCFDA-879A-4607-96D0-B995AB413600}" presName="horz1" presStyleCnt="0"/>
      <dgm:spPr/>
    </dgm:pt>
    <dgm:pt modelId="{D8CC3B66-CB37-4FC0-A1E8-0D3B635E5584}" type="pres">
      <dgm:prSet presAssocID="{524FCFDA-879A-4607-96D0-B995AB413600}" presName="tx1" presStyleLbl="revTx" presStyleIdx="0" presStyleCnt="3"/>
      <dgm:spPr/>
    </dgm:pt>
    <dgm:pt modelId="{69646090-2DD7-47E7-BE2E-46A8436E2CDC}" type="pres">
      <dgm:prSet presAssocID="{524FCFDA-879A-4607-96D0-B995AB413600}" presName="vert1" presStyleCnt="0"/>
      <dgm:spPr/>
    </dgm:pt>
    <dgm:pt modelId="{FC0CB759-ABD2-4B6E-AC84-E7236747F4D9}" type="pres">
      <dgm:prSet presAssocID="{923DF7CB-B7DA-4FBF-8852-368EBF6B9F1B}" presName="thickLine" presStyleLbl="alignNode1" presStyleIdx="1" presStyleCnt="3"/>
      <dgm:spPr/>
    </dgm:pt>
    <dgm:pt modelId="{58448B74-1245-4BB6-B3EA-C598128E5DF5}" type="pres">
      <dgm:prSet presAssocID="{923DF7CB-B7DA-4FBF-8852-368EBF6B9F1B}" presName="horz1" presStyleCnt="0"/>
      <dgm:spPr/>
    </dgm:pt>
    <dgm:pt modelId="{57ACD4DC-B367-40B5-99AF-710C6586486A}" type="pres">
      <dgm:prSet presAssocID="{923DF7CB-B7DA-4FBF-8852-368EBF6B9F1B}" presName="tx1" presStyleLbl="revTx" presStyleIdx="1" presStyleCnt="3"/>
      <dgm:spPr/>
    </dgm:pt>
    <dgm:pt modelId="{0F9B3EA6-9760-43E5-B1A5-457E35B005D0}" type="pres">
      <dgm:prSet presAssocID="{923DF7CB-B7DA-4FBF-8852-368EBF6B9F1B}" presName="vert1" presStyleCnt="0"/>
      <dgm:spPr/>
    </dgm:pt>
    <dgm:pt modelId="{A1F73989-08BF-4C6A-BCB5-F94820650342}" type="pres">
      <dgm:prSet presAssocID="{DCB3AD13-FBD1-41B4-8196-B7BDCC8BC5C0}" presName="thickLine" presStyleLbl="alignNode1" presStyleIdx="2" presStyleCnt="3"/>
      <dgm:spPr/>
    </dgm:pt>
    <dgm:pt modelId="{7F0D4030-3857-40CB-BC57-7F7D83C1F086}" type="pres">
      <dgm:prSet presAssocID="{DCB3AD13-FBD1-41B4-8196-B7BDCC8BC5C0}" presName="horz1" presStyleCnt="0"/>
      <dgm:spPr/>
    </dgm:pt>
    <dgm:pt modelId="{0ECE05C0-109E-4BED-92BE-097D6612129A}" type="pres">
      <dgm:prSet presAssocID="{DCB3AD13-FBD1-41B4-8196-B7BDCC8BC5C0}" presName="tx1" presStyleLbl="revTx" presStyleIdx="2" presStyleCnt="3"/>
      <dgm:spPr/>
    </dgm:pt>
    <dgm:pt modelId="{050050B1-E9C4-42E6-AF2F-F36BB2C536D0}" type="pres">
      <dgm:prSet presAssocID="{DCB3AD13-FBD1-41B4-8196-B7BDCC8BC5C0}" presName="vert1" presStyleCnt="0"/>
      <dgm:spPr/>
    </dgm:pt>
  </dgm:ptLst>
  <dgm:cxnLst>
    <dgm:cxn modelId="{931CD620-B976-4C6C-B5DC-E3CB012D71F8}" type="presOf" srcId="{EF5EE6C4-0536-445E-AD89-E23E958D179E}" destId="{42829742-9140-41D9-8E1E-9E0AD71BB386}" srcOrd="0" destOrd="0" presId="urn:microsoft.com/office/officeart/2008/layout/LinedList"/>
    <dgm:cxn modelId="{CB25826F-D028-4536-A56D-2A38B0C31887}" srcId="{EF5EE6C4-0536-445E-AD89-E23E958D179E}" destId="{524FCFDA-879A-4607-96D0-B995AB413600}" srcOrd="0" destOrd="0" parTransId="{4779D706-E287-443E-8D24-B1099CD3CD6E}" sibTransId="{D84B13E2-D28B-4C34-A1B4-5B75A38DA07A}"/>
    <dgm:cxn modelId="{DB04CA59-B3E5-4770-B5D7-2BE71E46AC7F}" type="presOf" srcId="{923DF7CB-B7DA-4FBF-8852-368EBF6B9F1B}" destId="{57ACD4DC-B367-40B5-99AF-710C6586486A}" srcOrd="0" destOrd="0" presId="urn:microsoft.com/office/officeart/2008/layout/LinedList"/>
    <dgm:cxn modelId="{B3C589C3-2B5E-4865-9C55-3397C609A82B}" type="presOf" srcId="{DCB3AD13-FBD1-41B4-8196-B7BDCC8BC5C0}" destId="{0ECE05C0-109E-4BED-92BE-097D6612129A}" srcOrd="0" destOrd="0" presId="urn:microsoft.com/office/officeart/2008/layout/LinedList"/>
    <dgm:cxn modelId="{EF0AFCE3-0A9A-4EA2-8F19-558DDD78DA24}" type="presOf" srcId="{524FCFDA-879A-4607-96D0-B995AB413600}" destId="{D8CC3B66-CB37-4FC0-A1E8-0D3B635E5584}" srcOrd="0" destOrd="0" presId="urn:microsoft.com/office/officeart/2008/layout/LinedList"/>
    <dgm:cxn modelId="{064211F2-64A0-4768-BC58-F04103A9029F}" srcId="{EF5EE6C4-0536-445E-AD89-E23E958D179E}" destId="{923DF7CB-B7DA-4FBF-8852-368EBF6B9F1B}" srcOrd="1" destOrd="0" parTransId="{00F0E076-BFE6-4EFF-86FD-E346A59B6BAA}" sibTransId="{AF734C3E-5415-4412-AE09-899E28B0CAFE}"/>
    <dgm:cxn modelId="{CD19B3F2-8573-4154-BC8E-242855B88556}" srcId="{EF5EE6C4-0536-445E-AD89-E23E958D179E}" destId="{DCB3AD13-FBD1-41B4-8196-B7BDCC8BC5C0}" srcOrd="2" destOrd="0" parTransId="{882DA75E-26FD-4532-B1A6-0A08D2722589}" sibTransId="{99B8CBE3-2EE8-4962-AE20-75C8133A1A00}"/>
    <dgm:cxn modelId="{A026353E-9A61-4BD0-A1E8-5526AF8F503C}" type="presParOf" srcId="{42829742-9140-41D9-8E1E-9E0AD71BB386}" destId="{ED36EC91-FACF-418B-9952-F867B552F0DB}" srcOrd="0" destOrd="0" presId="urn:microsoft.com/office/officeart/2008/layout/LinedList"/>
    <dgm:cxn modelId="{6C59420D-56E1-4DA0-92BF-F27000713CAE}" type="presParOf" srcId="{42829742-9140-41D9-8E1E-9E0AD71BB386}" destId="{EF053DA2-2EF0-4233-A737-90BDFACB2812}" srcOrd="1" destOrd="0" presId="urn:microsoft.com/office/officeart/2008/layout/LinedList"/>
    <dgm:cxn modelId="{23C650B3-6757-4971-85F0-018CC4782AE9}" type="presParOf" srcId="{EF053DA2-2EF0-4233-A737-90BDFACB2812}" destId="{D8CC3B66-CB37-4FC0-A1E8-0D3B635E5584}" srcOrd="0" destOrd="0" presId="urn:microsoft.com/office/officeart/2008/layout/LinedList"/>
    <dgm:cxn modelId="{5921C3B6-C607-403E-B6E3-E939FA9977BF}" type="presParOf" srcId="{EF053DA2-2EF0-4233-A737-90BDFACB2812}" destId="{69646090-2DD7-47E7-BE2E-46A8436E2CDC}" srcOrd="1" destOrd="0" presId="urn:microsoft.com/office/officeart/2008/layout/LinedList"/>
    <dgm:cxn modelId="{BBAA859F-384C-4D3A-8BCE-10AF32CEDA7E}" type="presParOf" srcId="{42829742-9140-41D9-8E1E-9E0AD71BB386}" destId="{FC0CB759-ABD2-4B6E-AC84-E7236747F4D9}" srcOrd="2" destOrd="0" presId="urn:microsoft.com/office/officeart/2008/layout/LinedList"/>
    <dgm:cxn modelId="{140C007C-0855-4077-8270-99569F0D4D1B}" type="presParOf" srcId="{42829742-9140-41D9-8E1E-9E0AD71BB386}" destId="{58448B74-1245-4BB6-B3EA-C598128E5DF5}" srcOrd="3" destOrd="0" presId="urn:microsoft.com/office/officeart/2008/layout/LinedList"/>
    <dgm:cxn modelId="{7567304E-49F3-48E1-B81F-6D91A9E8B17A}" type="presParOf" srcId="{58448B74-1245-4BB6-B3EA-C598128E5DF5}" destId="{57ACD4DC-B367-40B5-99AF-710C6586486A}" srcOrd="0" destOrd="0" presId="urn:microsoft.com/office/officeart/2008/layout/LinedList"/>
    <dgm:cxn modelId="{81460A89-BC51-4706-BC90-F00FDC651090}" type="presParOf" srcId="{58448B74-1245-4BB6-B3EA-C598128E5DF5}" destId="{0F9B3EA6-9760-43E5-B1A5-457E35B005D0}" srcOrd="1" destOrd="0" presId="urn:microsoft.com/office/officeart/2008/layout/LinedList"/>
    <dgm:cxn modelId="{7320C3C7-5B2E-496A-8901-3150201F8065}" type="presParOf" srcId="{42829742-9140-41D9-8E1E-9E0AD71BB386}" destId="{A1F73989-08BF-4C6A-BCB5-F94820650342}" srcOrd="4" destOrd="0" presId="urn:microsoft.com/office/officeart/2008/layout/LinedList"/>
    <dgm:cxn modelId="{5F267533-4467-4C73-9074-9257BF3535C1}" type="presParOf" srcId="{42829742-9140-41D9-8E1E-9E0AD71BB386}" destId="{7F0D4030-3857-40CB-BC57-7F7D83C1F086}" srcOrd="5" destOrd="0" presId="urn:microsoft.com/office/officeart/2008/layout/LinedList"/>
    <dgm:cxn modelId="{72D02CA9-B3CC-4748-887E-D5787885E10C}" type="presParOf" srcId="{7F0D4030-3857-40CB-BC57-7F7D83C1F086}" destId="{0ECE05C0-109E-4BED-92BE-097D6612129A}" srcOrd="0" destOrd="0" presId="urn:microsoft.com/office/officeart/2008/layout/LinedList"/>
    <dgm:cxn modelId="{DE8C5E37-95D6-41ED-AA0A-FD9F51E9AA33}" type="presParOf" srcId="{7F0D4030-3857-40CB-BC57-7F7D83C1F086}" destId="{050050B1-E9C4-42E6-AF2F-F36BB2C536D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6EC91-FACF-418B-9952-F867B552F0DB}">
      <dsp:nvSpPr>
        <dsp:cNvPr id="0" name=""/>
        <dsp:cNvSpPr/>
      </dsp:nvSpPr>
      <dsp:spPr>
        <a:xfrm>
          <a:off x="0" y="2369"/>
          <a:ext cx="342473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C3B66-CB37-4FC0-A1E8-0D3B635E5584}">
      <dsp:nvSpPr>
        <dsp:cNvPr id="0" name=""/>
        <dsp:cNvSpPr/>
      </dsp:nvSpPr>
      <dsp:spPr>
        <a:xfrm>
          <a:off x="0" y="2369"/>
          <a:ext cx="3424739" cy="1615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Fulani are a traditionally nomadic people who were early converts to Islam. </a:t>
          </a:r>
        </a:p>
      </dsp:txBody>
      <dsp:txXfrm>
        <a:off x="0" y="2369"/>
        <a:ext cx="3424739" cy="1615874"/>
      </dsp:txXfrm>
    </dsp:sp>
    <dsp:sp modelId="{FC0CB759-ABD2-4B6E-AC84-E7236747F4D9}">
      <dsp:nvSpPr>
        <dsp:cNvPr id="0" name=""/>
        <dsp:cNvSpPr/>
      </dsp:nvSpPr>
      <dsp:spPr>
        <a:xfrm>
          <a:off x="0" y="1618243"/>
          <a:ext cx="342473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CD4DC-B367-40B5-99AF-710C6586486A}">
      <dsp:nvSpPr>
        <dsp:cNvPr id="0" name=""/>
        <dsp:cNvSpPr/>
      </dsp:nvSpPr>
      <dsp:spPr>
        <a:xfrm>
          <a:off x="0" y="1618243"/>
          <a:ext cx="3424739" cy="1615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1680, military campaigns to enforce </a:t>
          </a:r>
          <a:r>
            <a:rPr lang="en-US" sz="2000" i="1" kern="1200" dirty="0">
              <a:solidFill>
                <a:schemeClr val="bg1"/>
              </a:solidFill>
            </a:rPr>
            <a:t>sharia</a:t>
          </a:r>
          <a:r>
            <a:rPr lang="en-US" sz="2000" kern="1200" dirty="0">
              <a:solidFill>
                <a:schemeClr val="bg1"/>
              </a:solidFill>
            </a:rPr>
            <a:t> (law based on the Qur’an) began in West Africa *same time that the Spanish Inquisition is ongoing.*</a:t>
          </a:r>
        </a:p>
      </dsp:txBody>
      <dsp:txXfrm>
        <a:off x="0" y="1618243"/>
        <a:ext cx="3424739" cy="1615874"/>
      </dsp:txXfrm>
    </dsp:sp>
    <dsp:sp modelId="{A1F73989-08BF-4C6A-BCB5-F94820650342}">
      <dsp:nvSpPr>
        <dsp:cNvPr id="0" name=""/>
        <dsp:cNvSpPr/>
      </dsp:nvSpPr>
      <dsp:spPr>
        <a:xfrm>
          <a:off x="0" y="3234118"/>
          <a:ext cx="342473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E05C0-109E-4BED-92BE-097D6612129A}">
      <dsp:nvSpPr>
        <dsp:cNvPr id="0" name=""/>
        <dsp:cNvSpPr/>
      </dsp:nvSpPr>
      <dsp:spPr>
        <a:xfrm>
          <a:off x="0" y="3234118"/>
          <a:ext cx="3424739" cy="1615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Considerable influence extended to south as well</a:t>
          </a:r>
        </a:p>
      </dsp:txBody>
      <dsp:txXfrm>
        <a:off x="0" y="3234118"/>
        <a:ext cx="3424739" cy="1615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99F8C-071D-4698-9A45-DE29C058CB79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072C6-2DE4-477D-A9FE-605CFC42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7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6E93C7BC-782E-42B5-8A77-E987241821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75DEEA26-EC9D-4187-9F29-B55707FD2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5FC6D0F-47EF-48C7-B4AB-B924EDD14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16E566D-0210-4A73-ABEA-E1F38CA8784B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284BCD9E-A4E7-4A58-9667-9693D0F785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E170C10D-3F0C-4982-A507-93377716F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CCE52F77-46AD-42C8-B81D-55A485B15D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C808FCD-067A-4023-B74F-1C288C469A9B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2A6B8778-2286-412A-AA1F-55353BD35A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BC15669-088B-426D-BC80-C70F0F83D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DE3CAEFB-D2B8-4271-B341-E994E1826F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AEABC05-035E-4DC2-841F-7118DC4357A0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A0ADA4FE-4E5D-46F3-9068-12DC894CAF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B47200E5-1EF6-4899-ABC2-B97072BB0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8A1E24-CD9A-4DD7-A3DD-785FB12262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3526229-61EB-4E55-891C-2689EDEC28DB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106375B4-CE5F-4E50-9546-A8B36B6555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8B964C08-744A-4415-857A-C7350C2A3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FE06DDD1-03D8-4B47-B938-8A2958CA56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945B357-804C-4049-8837-7405EF1C6772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8DB3C0AD-8131-4E43-A6FC-EDC1C9B224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A190D586-13FF-4E47-8BAA-0EC4317D7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FEAAF2DB-1E38-4813-89A7-5A5A3EDCC7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FE9FD6F-0864-4C76-BE93-68800351EFD7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029B9087-B8FC-450D-B3F2-61DDE99365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83D41B6F-1FCD-4701-BCC2-868A9500E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A6ED5D8C-B82C-4B32-8649-21482C29F5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CBC3AAE-31C0-407A-8B59-3F71115A860C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379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944B3A4A-6572-4FFA-96A0-F8289BE0FA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2E215619-1E6A-4256-B388-949FF3F98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FEAD253F-A1FC-490C-86E6-1FE95C6FFB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65DF964-FBFA-489D-B1E9-9F392F95F331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430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909F6247-CE42-4E5A-B223-7517B060C6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6B3DB957-8530-470A-AF7C-82AE77348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4F7D649D-40B9-4D95-89DB-AC5D9BE35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E09482B-4BBE-4C3A-B93C-E52EDE3D81AB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B9B0F10F-0AAF-4F96-8764-51EDDB36F4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7BE6C58A-9265-4616-BCAC-645EEF535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D503BA61-817F-46C1-BD09-99535AFFA8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1761B5B-16D4-4401-95C7-7692C5F8AAB6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D72F357C-FE8D-42AA-A829-149642841D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CB41C802-DD7A-4F2E-8271-ECFEB83CE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CC58E4CB-B288-4988-B007-F69CEC1ACA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28C91CE-CC28-44CE-B27D-604A2F38D0BC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C1D82C8B-77B8-4BE5-BE04-9D08638B55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AE66AE9D-94E4-49BF-9794-AEF446179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C5FC4D2E-7D7A-4060-B47A-C0FF93BAE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0B2B464-D28F-4922-A145-6340AA335F56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48A06848-A921-46B6-94E8-6931FB7E79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C8BB9405-5BDB-49B6-B80D-AA27D2D2B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77B1FEB2-41F4-431B-9307-9FAD59EA2E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E834A80-A84F-45A0-8883-38EA6782C897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A0030BB1-30C4-46E7-9776-3DB3F749F1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EB6300C3-0864-4768-899C-7D1F44412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543F57C4-3492-4CCC-AC52-11D45BA097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1D0C22B-DCE1-472E-AC5B-CFADEADE6F91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3599C-2073-4E4D-9AE3-059B0A897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630A1-D183-4994-A0F9-91DCBE0B2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AE6CD-DB6A-42EA-B941-0562B92F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F13-FE78-44FB-9AA7-28619E34F66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598AB-1DB3-44B8-A935-D41AD9047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869ED-8A14-4F71-A574-75952FA4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4336-28DC-4ADD-AE63-06F2EE0F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2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AC77A-4AB5-4976-94A0-C5470413F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01FFDD-C673-4DCC-85DB-EB36F0B8F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1D415-C49F-4101-9CBC-30F19AF2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F13-FE78-44FB-9AA7-28619E34F66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D746E-7A6E-46D2-A491-70D00EDA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1052A-EB8D-41EA-96CF-08E72220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4336-28DC-4ADD-AE63-06F2EE0F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1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FEF919-F6F4-4C68-B6E2-DDE9B77799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0F2325-FA90-4E36-B53D-8D0DB24FF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51CD4-1EFA-4B7A-90DF-86D1818B9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F13-FE78-44FB-9AA7-28619E34F66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FA89B-4022-414B-9246-CE64A283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834BA-B30D-484D-8708-194B30EF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4336-28DC-4ADD-AE63-06F2EE0F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2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C0F65-F758-4C43-B2AB-1303D33C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DD9EC-E7D1-4C9D-89DA-B7DB15EA7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FD439-49DE-4834-80E0-5B6F81D6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F13-FE78-44FB-9AA7-28619E34F66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83E3D-FAF5-4082-9A64-15909ADD6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68A6E-255C-4BB5-BDED-FC2F55A2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4336-28DC-4ADD-AE63-06F2EE0F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6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4A359-B536-4896-A617-24F5131E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543DD-2B7E-4843-A147-8B41C9592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55382-A386-4A5C-B180-0DCAB582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F13-FE78-44FB-9AA7-28619E34F66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8A4EC-EA73-44B6-AA01-78433A80E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A24C1-6AAC-44C8-86F6-71AF2BC1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4336-28DC-4ADD-AE63-06F2EE0F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4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7799F-7BF5-4CC2-9F7E-40F429D3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4AEA4-F6DB-4F29-B0F3-A890F91D6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841ED-1E2B-4916-8854-AF8EE2F3E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48BB9-256B-453A-9B85-CB12F517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F13-FE78-44FB-9AA7-28619E34F66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91CF5-F58A-4735-A061-F04E1FFE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E37D1-6FE0-4328-B8B8-A6AD394C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4336-28DC-4ADD-AE63-06F2EE0F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1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42236-6914-42FC-8D6E-51EEBAED5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81D71-629F-4216-BE6B-52C7DC0B8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9BFF5-B614-496E-A67C-0B8B99406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9C805-6332-48EF-9B2C-B659253D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45CA72-CB90-466F-BB32-A4415DC495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890F8B-F563-4DE2-BE93-4F94EADF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F13-FE78-44FB-9AA7-28619E34F66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BE7C77-8DFD-4355-BCEF-BE7EC1F3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9EF24E-5AAD-47C0-A621-37E6C000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4336-28DC-4ADD-AE63-06F2EE0F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8933-49B6-4CAE-B8C3-FD09F6771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C4DBC0-B2D0-4E00-938D-C682033F2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F13-FE78-44FB-9AA7-28619E34F66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2CBAD7-6FF6-4FC1-900F-BAA110A2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77369-003D-4229-BC71-5175B7F95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4336-28DC-4ADD-AE63-06F2EE0F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4AF555-25A2-4B00-80C0-A2A95A90E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F13-FE78-44FB-9AA7-28619E34F66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BA360-C816-416E-B930-4118988C9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F42D8-330C-4373-ABDE-69E02241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4336-28DC-4ADD-AE63-06F2EE0F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7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C1E71-19AA-4D48-970B-B78C000E5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32AC2-2FCB-409A-9596-433F8F2FE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B85CF-0B15-4A09-8679-591DC9E4C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36303-590A-4537-95DE-F255FEEAC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F13-FE78-44FB-9AA7-28619E34F66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B3952-2776-4839-8DFC-E3BFC88CC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2349E-A54F-4725-8C55-CDCD8904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4336-28DC-4ADD-AE63-06F2EE0F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7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F636-941C-49FE-BD15-E7EC5A1F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7385D0-2F46-447C-8D41-16B2B1953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0688C-9EAC-45B0-A9D7-77B2814B6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FE702-2DAB-489F-A59B-99F22687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F13-FE78-44FB-9AA7-28619E34F66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E7BD7-668E-4D5A-837C-BD32F948A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F0C3E-4B03-4E16-BA29-6D6CAF10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4336-28DC-4ADD-AE63-06F2EE0F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4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DDBE0A-C87F-432A-8781-51F3076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1FC57-5E39-4542-945E-3E5F765F7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0C76C-826B-4FD3-8B9A-F4E1F150D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D5F13-FE78-44FB-9AA7-28619E34F66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4A650-7576-4171-8081-D68366239E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6128A-3CCD-45DF-8B46-630C54DFC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44336-28DC-4ADD-AE63-06F2EE0F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0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zKejJIwie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4357" cy="434340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40CED-ABF7-4DC0-A55B-008FACF1D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69" y="1031353"/>
            <a:ext cx="7736255" cy="3181135"/>
          </a:xfrm>
        </p:spPr>
        <p:txBody>
          <a:bodyPr anchor="ctr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Africa 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6600" dirty="0">
                <a:solidFill>
                  <a:srgbClr val="FFFFFF"/>
                </a:solidFill>
              </a:rPr>
              <a:t>and Islamic Empires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2102827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" y="4932939"/>
            <a:ext cx="11277601" cy="146614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CD023D-293D-4E1F-946D-FCB8AD973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669" y="5184138"/>
            <a:ext cx="10008863" cy="963741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the Early Modern World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280AB2-77A5-4CB7-AF7D-1795CA8D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2728167"/>
            <a:ext cx="2115455" cy="206545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78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7F7171-91CC-4037-AB88-CBFC840BD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Kingdom of Kongo</a:t>
            </a:r>
            <a:br>
              <a:rPr lang="en-US" sz="38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400" dirty="0">
                <a:solidFill>
                  <a:schemeClr val="bg1"/>
                </a:solidFill>
              </a:rPr>
              <a:t>14-19th century CE)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B8F0F6-4AB3-438D-B2EE-E4C8B6E96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en-US" sz="2600" dirty="0"/>
              <a:t>Consolidated power through regional trade of ivory, copper, and slaves along the Congo River.</a:t>
            </a:r>
          </a:p>
          <a:p>
            <a:endParaRPr lang="en-US" sz="2600" dirty="0"/>
          </a:p>
          <a:p>
            <a:r>
              <a:rPr lang="en-US" sz="2600" dirty="0"/>
              <a:t>Initially friendly with Portuguese traders and slavers. Leadership even converted to Christianity to enhance trade relations and social standing. </a:t>
            </a:r>
          </a:p>
          <a:p>
            <a:endParaRPr lang="en-US" sz="2600" dirty="0"/>
          </a:p>
          <a:p>
            <a:r>
              <a:rPr lang="en-US" sz="2600" dirty="0"/>
              <a:t>Relations with the Europeans deteriorated as each side attempted to dominate the other.</a:t>
            </a:r>
          </a:p>
        </p:txBody>
      </p:sp>
    </p:spTree>
    <p:extLst>
      <p:ext uri="{BB962C8B-B14F-4D97-AF65-F5344CB8AC3E}">
        <p14:creationId xmlns:p14="http://schemas.microsoft.com/office/powerpoint/2010/main" val="2666738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7E0BEF02-386E-428B-9B05-C017EBA45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</a:rPr>
              <a:t>Enslaving the </a:t>
            </a:r>
            <a:r>
              <a:rPr lang="en-US" altLang="en-US" dirty="0" err="1">
                <a:solidFill>
                  <a:srgbClr val="FFFFFF"/>
                </a:solidFill>
              </a:rPr>
              <a:t>Kongolese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3E3E46C-6733-43FF-BA0C-E8F86ECDC8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34269" y="583616"/>
            <a:ext cx="6594189" cy="552057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</a:rPr>
              <a:t>Kongo kings appealed without success to slow, but not eliminate, slave trade and control who was being enslaved (not </a:t>
            </a:r>
            <a:r>
              <a:rPr lang="en-US" altLang="en-US" dirty="0" err="1">
                <a:solidFill>
                  <a:srgbClr val="FFFFFF"/>
                </a:solidFill>
              </a:rPr>
              <a:t>Kongolese</a:t>
            </a:r>
            <a:r>
              <a:rPr lang="en-US" altLang="en-US" dirty="0">
                <a:solidFill>
                  <a:srgbClr val="FFFFFF"/>
                </a:solidFill>
              </a:rPr>
              <a:t> people).</a:t>
            </a:r>
          </a:p>
          <a:p>
            <a:pPr eaLnBrk="1" hangingPunct="1"/>
            <a:r>
              <a:rPr lang="en-US" altLang="en-US" dirty="0">
                <a:solidFill>
                  <a:srgbClr val="FFFFFF"/>
                </a:solidFill>
              </a:rPr>
              <a:t>Relations deteriorated; Portuguese began engaging in slave raiding, taking </a:t>
            </a:r>
            <a:r>
              <a:rPr lang="en-US" altLang="en-US" dirty="0" err="1">
                <a:solidFill>
                  <a:srgbClr val="FFFFFF"/>
                </a:solidFill>
              </a:rPr>
              <a:t>Kongolese</a:t>
            </a:r>
            <a:r>
              <a:rPr lang="en-US" altLang="en-US" dirty="0">
                <a:solidFill>
                  <a:srgbClr val="FFFFFF"/>
                </a:solidFill>
              </a:rPr>
              <a:t> people. </a:t>
            </a:r>
          </a:p>
          <a:p>
            <a:pPr eaLnBrk="1" hangingPunct="1"/>
            <a:r>
              <a:rPr lang="en-US" altLang="en-US" dirty="0">
                <a:solidFill>
                  <a:srgbClr val="FFFFFF"/>
                </a:solidFill>
              </a:rPr>
              <a:t>Due to friction, Portuguese relocated their main slave market further south to Angola in the late 17</a:t>
            </a:r>
            <a:r>
              <a:rPr lang="en-US" altLang="en-US" baseline="30000" dirty="0">
                <a:solidFill>
                  <a:srgbClr val="FFFFFF"/>
                </a:solidFill>
              </a:rPr>
              <a:t>th</a:t>
            </a:r>
            <a:r>
              <a:rPr lang="en-US" altLang="en-US" dirty="0">
                <a:solidFill>
                  <a:srgbClr val="FFFFFF"/>
                </a:solidFill>
              </a:rPr>
              <a:t> century.</a:t>
            </a:r>
          </a:p>
        </p:txBody>
      </p:sp>
      <p:sp>
        <p:nvSpPr>
          <p:cNvPr id="12292" name="Slide Number Placeholder 5">
            <a:extLst>
              <a:ext uri="{FF2B5EF4-FFF2-40B4-BE49-F238E27FC236}">
                <a16:creationId xmlns:a16="http://schemas.microsoft.com/office/drawing/2014/main" id="{9FCBC349-544B-4F28-98CD-47A6E6A2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4791" y="6535157"/>
            <a:ext cx="973667" cy="27432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F39CA2B4-85D1-4B40-8698-2472D1D19846}" type="slidenum">
              <a:rPr lang="en-US" alt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pPr eaLnBrk="1" hangingPunct="1">
                <a:spcAft>
                  <a:spcPts val="600"/>
                </a:spcAft>
              </a:pPr>
              <a:t>11</a:t>
            </a:fld>
            <a:endParaRPr lang="en-US" altLang="en-US" sz="105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Image result for queen nzinga">
            <a:extLst>
              <a:ext uri="{FF2B5EF4-FFF2-40B4-BE49-F238E27FC236}">
                <a16:creationId xmlns:a16="http://schemas.microsoft.com/office/drawing/2014/main" id="{14CCD1A1-DED4-4E06-B4A3-8235F3A6E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6" r="1" b="7772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8BF7A7AA-1581-4FD7-8C45-B91823244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Queen Nzinga</a:t>
            </a:r>
          </a:p>
        </p:txBody>
      </p:sp>
      <p:sp>
        <p:nvSpPr>
          <p:cNvPr id="21508" name="Slide Number Placeholder 5">
            <a:extLst>
              <a:ext uri="{FF2B5EF4-FFF2-40B4-BE49-F238E27FC236}">
                <a16:creationId xmlns:a16="http://schemas.microsoft.com/office/drawing/2014/main" id="{6CBC1EF8-236F-48E6-BAA2-E31D58E8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B5CBA6E6-7F19-4391-90C2-3019818BC96D}" type="slidenum">
              <a:rPr lang="en-US" altLang="en-US" sz="1100">
                <a:solidFill>
                  <a:srgbClr val="FFFFFF"/>
                </a:solidFill>
                <a:latin typeface="Times New Roman" panose="02020603050405020304" pitchFamily="18" charset="0"/>
              </a:rPr>
              <a:pPr eaLnBrk="1" hangingPunct="1">
                <a:spcAft>
                  <a:spcPts val="600"/>
                </a:spcAft>
              </a:pPr>
              <a:t>12</a:t>
            </a:fld>
            <a:endParaRPr lang="en-US" altLang="en-US" sz="11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099362-7E7A-4541-A6DE-2A820701247B}"/>
              </a:ext>
            </a:extLst>
          </p:cNvPr>
          <p:cNvSpPr txBox="1"/>
          <p:nvPr/>
        </p:nvSpPr>
        <p:spPr>
          <a:xfrm>
            <a:off x="804998" y="2393343"/>
            <a:ext cx="42758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Ruled Angola, 1623-1663</a:t>
            </a:r>
          </a:p>
          <a:p>
            <a:endParaRPr lang="en-US" dirty="0"/>
          </a:p>
          <a:p>
            <a:r>
              <a:rPr lang="en-US" dirty="0"/>
              <a:t>-Fiercely resisted the Portuguese presence and enslavement of her people</a:t>
            </a:r>
          </a:p>
          <a:p>
            <a:r>
              <a:rPr lang="en-US" dirty="0"/>
              <a:t>-Actively fought in battles  </a:t>
            </a:r>
          </a:p>
          <a:p>
            <a:r>
              <a:rPr lang="en-US" dirty="0"/>
              <a:t>-Fairly successful at disrupting the Portuguese trading post </a:t>
            </a:r>
          </a:p>
          <a:p>
            <a:endParaRPr lang="en-US" dirty="0"/>
          </a:p>
          <a:p>
            <a:r>
              <a:rPr lang="en-US" dirty="0"/>
              <a:t>Died in 1663, her death marked the end of effective resistance of Portuguese slave trade in Angola.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A92BC41-5AE1-432E-87C7-12BF9E03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534A3D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F8DA1-E058-4180-8728-D2B63AA76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95" y="1179095"/>
            <a:ext cx="5956353" cy="3404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The Transatlantic Slave Trade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C4AC4-E496-48E0-8C0A-4C68C57A9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1495" y="4866870"/>
            <a:ext cx="5956353" cy="124727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c. 1500-1800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C0E1208-0B30-4396-AE7C-AEBFFAEE6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Atlantic slave trade - Wikipedia">
            <a:extLst>
              <a:ext uri="{FF2B5EF4-FFF2-40B4-BE49-F238E27FC236}">
                <a16:creationId xmlns:a16="http://schemas.microsoft.com/office/drawing/2014/main" id="{C0B928CC-152F-41F0-8FC7-AF941570B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" r="-3" b="-3"/>
          <a:stretch/>
        </p:blipFill>
        <p:spPr bwMode="auto">
          <a:xfrm>
            <a:off x="475488" y="476777"/>
            <a:ext cx="3864383" cy="592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795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E605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5EB5F1-EB15-4093-8270-4E033542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Depopulating Western Africa</a:t>
            </a:r>
          </a:p>
        </p:txBody>
      </p:sp>
      <p:pic>
        <p:nvPicPr>
          <p:cNvPr id="4098" name="Picture 2" descr="File:Atlantic Ocean slave location map by source and destination ...">
            <a:extLst>
              <a:ext uri="{FF2B5EF4-FFF2-40B4-BE49-F238E27FC236}">
                <a16:creationId xmlns:a16="http://schemas.microsoft.com/office/drawing/2014/main" id="{BEADB75A-2FC1-4382-867D-3241DC407F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5" b="23187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259879-F84F-4D53-8BBD-90DF67470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1165" y="1320848"/>
            <a:ext cx="3424739" cy="4852362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1900" dirty="0">
                <a:solidFill>
                  <a:schemeClr val="bg1"/>
                </a:solidFill>
              </a:rPr>
              <a:t>Best modern estimates suggest that more than 12 million Africans were enslaved as part of the Transatlantic slave trade.</a:t>
            </a:r>
          </a:p>
          <a:p>
            <a:pPr marL="0" indent="0">
              <a:buNone/>
            </a:pPr>
            <a:endParaRPr lang="en-US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1900" dirty="0">
                <a:solidFill>
                  <a:schemeClr val="bg1"/>
                </a:solidFill>
              </a:rPr>
              <a:t>Distorted sex ratios resulted</a:t>
            </a:r>
          </a:p>
          <a:p>
            <a:pPr lvl="1"/>
            <a:r>
              <a:rPr lang="en-US" altLang="en-US" sz="1900" dirty="0">
                <a:solidFill>
                  <a:schemeClr val="bg1"/>
                </a:solidFill>
                <a:ea typeface="Arial" panose="020B0604020202020204" pitchFamily="34" charset="0"/>
              </a:rPr>
              <a:t>Two-thirds of slaves were male, 14–35 years of age</a:t>
            </a:r>
          </a:p>
          <a:p>
            <a:pPr lvl="1"/>
            <a:r>
              <a:rPr lang="en-US" altLang="en-US" sz="1900" dirty="0">
                <a:solidFill>
                  <a:schemeClr val="bg1"/>
                </a:solidFill>
                <a:ea typeface="Arial" panose="020B0604020202020204" pitchFamily="34" charset="0"/>
              </a:rPr>
              <a:t>Polygyny encouraged because so few men</a:t>
            </a:r>
          </a:p>
          <a:p>
            <a:pPr lvl="1"/>
            <a:r>
              <a:rPr lang="en-US" sz="1900" dirty="0">
                <a:solidFill>
                  <a:schemeClr val="bg1"/>
                </a:solidFill>
              </a:rPr>
              <a:t>Traditional gender division of tasks shifted</a:t>
            </a:r>
          </a:p>
          <a:p>
            <a:pPr lvl="1"/>
            <a:endParaRPr lang="en-US" sz="1900" dirty="0">
              <a:solidFill>
                <a:schemeClr val="bg1"/>
              </a:solidFill>
            </a:endParaRPr>
          </a:p>
          <a:p>
            <a:pPr lvl="1"/>
            <a:endParaRPr lang="en-US" sz="19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1900" dirty="0">
                <a:solidFill>
                  <a:schemeClr val="bg1"/>
                </a:solidFill>
              </a:rPr>
              <a:t>(Map at left shows areas of collection, Africa, and destination, the Americas.) </a:t>
            </a: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36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EF83A91-6DEA-40A4-A4C8-45A73A81C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dirty="0">
                <a:solidFill>
                  <a:srgbClr val="FFFFFF"/>
                </a:solidFill>
              </a:rPr>
              <a:t>Africa to the Americas</a:t>
            </a:r>
          </a:p>
        </p:txBody>
      </p:sp>
      <p:pic>
        <p:nvPicPr>
          <p:cNvPr id="2" name="Picture 9" descr="Image result for middle passage">
            <a:extLst>
              <a:ext uri="{FF2B5EF4-FFF2-40B4-BE49-F238E27FC236}">
                <a16:creationId xmlns:a16="http://schemas.microsoft.com/office/drawing/2014/main" id="{2CB8C911-BA05-414E-8CAF-570509CD6C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8" r="4681" b="-2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31DE3DD-8925-41E9-89E8-BB10FB3414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1900" dirty="0">
                <a:solidFill>
                  <a:srgbClr val="FFFFFF"/>
                </a:solidFill>
              </a:rPr>
              <a:t>African slaves captured by raiding parties, force-marched to holding pens at coast (coffle)</a:t>
            </a:r>
          </a:p>
          <a:p>
            <a:pPr eaLnBrk="1" hangingPunct="1"/>
            <a:r>
              <a:rPr lang="en-US" altLang="en-US" sz="1900" dirty="0">
                <a:solidFill>
                  <a:srgbClr val="FFFFFF"/>
                </a:solidFill>
              </a:rPr>
              <a:t>Middle passage under horrific conditions</a:t>
            </a:r>
          </a:p>
          <a:p>
            <a:pPr lvl="1" eaLnBrk="1" hangingPunct="1"/>
            <a:r>
              <a:rPr lang="en-US" altLang="en-US" sz="1900" dirty="0">
                <a:solidFill>
                  <a:srgbClr val="FFFFFF"/>
                </a:solidFill>
                <a:ea typeface="Arial" panose="020B0604020202020204" pitchFamily="34" charset="0"/>
              </a:rPr>
              <a:t>4–6 weeks</a:t>
            </a:r>
          </a:p>
          <a:p>
            <a:pPr lvl="1" eaLnBrk="1" hangingPunct="1"/>
            <a:r>
              <a:rPr lang="en-US" altLang="en-US" sz="1900" dirty="0">
                <a:solidFill>
                  <a:srgbClr val="FFFFFF"/>
                </a:solidFill>
                <a:ea typeface="Arial" panose="020B0604020202020204" pitchFamily="34" charset="0"/>
              </a:rPr>
              <a:t>Mortality initially high, often over 50% in 16th century; eventually declined to 5% c. 19</a:t>
            </a:r>
            <a:r>
              <a:rPr lang="en-US" altLang="en-US" sz="1900" baseline="30000" dirty="0">
                <a:solidFill>
                  <a:srgbClr val="FFFFFF"/>
                </a:solidFill>
                <a:ea typeface="Arial" panose="020B0604020202020204" pitchFamily="34" charset="0"/>
              </a:rPr>
              <a:t>th</a:t>
            </a:r>
            <a:r>
              <a:rPr lang="en-US" altLang="en-US" sz="1900" dirty="0">
                <a:solidFill>
                  <a:srgbClr val="FFFFFF"/>
                </a:solidFill>
                <a:ea typeface="Arial" panose="020B0604020202020204" pitchFamily="34" charset="0"/>
              </a:rPr>
              <a:t> century</a:t>
            </a:r>
          </a:p>
          <a:p>
            <a:pPr eaLnBrk="1" hangingPunct="1"/>
            <a:r>
              <a:rPr lang="en-US" altLang="en-US" sz="1900" dirty="0">
                <a:solidFill>
                  <a:srgbClr val="FFFFFF"/>
                </a:solidFill>
              </a:rPr>
              <a:t>Approximately 4 million died before arrival</a:t>
            </a:r>
          </a:p>
          <a:p>
            <a:pPr eaLnBrk="1" hangingPunct="1"/>
            <a:endParaRPr lang="en-US" altLang="en-US" sz="1900" dirty="0">
              <a:solidFill>
                <a:srgbClr val="FFFFFF"/>
              </a:solidFill>
            </a:endParaRP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E9DA3F9F-40D0-4114-8285-7B5356A5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0391" y="6535157"/>
            <a:ext cx="973667" cy="27432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B7A3910F-E8F3-47A6-BAB5-58C82C8017CD}" type="slidenum">
              <a:rPr lang="en-US" alt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pPr eaLnBrk="1" hangingPunct="1">
                <a:spcAft>
                  <a:spcPts val="600"/>
                </a:spcAft>
              </a:pPr>
              <a:t>15</a:t>
            </a:fld>
            <a:endParaRPr lang="en-US" altLang="en-US" sz="105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A9E337-3276-4023-9C61-B8195B628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Islamic Empires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A0F821-DEC8-4B63-A176-DB7AE92C5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Ottoman, Safavid, and Mughal Empires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728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0C97A-5F40-4A2A-B216-60B59A396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“Gunpowder” Empires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4ABA4-D5B8-48C6-ACEF-B0D34609D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5702709"/>
            <a:ext cx="10923638" cy="5211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Nickname given to the major Islamic Empires of the Early Modern </a:t>
            </a:r>
            <a:r>
              <a:rPr lang="en-US" sz="1800" dirty="0">
                <a:solidFill>
                  <a:schemeClr val="tx1"/>
                </a:solidFill>
              </a:rPr>
              <a:t>w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orld for the use of weaponized gunpowder.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CE3CB1DE-C53F-4B57-8A76-8FA4D05823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3" b="3850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D22A0763-D0F6-4798-BC11-DA65D1C050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45" b="-1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12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BA5B023B-7F75-4A54-AE54-E1BBDE611C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The Dynastic State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F5F1E68-9165-4B58-B157-F1D05EA188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34269" y="583616"/>
            <a:ext cx="6594189" cy="5520579"/>
          </a:xfrm>
        </p:spPr>
        <p:txBody>
          <a:bodyPr anchor="ctr">
            <a:normAutofit/>
          </a:bodyPr>
          <a:lstStyle/>
          <a:p>
            <a:r>
              <a:rPr lang="en-US" altLang="en-US" dirty="0">
                <a:solidFill>
                  <a:srgbClr val="FFFFFF"/>
                </a:solidFill>
              </a:rPr>
              <a:t>What is a </a:t>
            </a:r>
            <a:r>
              <a:rPr lang="en-US" altLang="en-US" b="1" dirty="0">
                <a:solidFill>
                  <a:srgbClr val="FFFFFF"/>
                </a:solidFill>
              </a:rPr>
              <a:t>dynasty</a:t>
            </a:r>
            <a:r>
              <a:rPr lang="en-US" altLang="en-US" dirty="0">
                <a:solidFill>
                  <a:srgbClr val="FFFFFF"/>
                </a:solidFill>
              </a:rPr>
              <a:t>? </a:t>
            </a:r>
          </a:p>
          <a:p>
            <a:endParaRPr lang="en-US" altLang="en-US" dirty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  <a:p>
            <a:r>
              <a:rPr lang="en-US" altLang="en-US" dirty="0">
                <a:solidFill>
                  <a:srgbClr val="FFFFFF"/>
                </a:solidFill>
              </a:rPr>
              <a:t>Ottoman, Safavid, Mughal dynastic empires all based on military conquest</a:t>
            </a:r>
          </a:p>
          <a:p>
            <a:r>
              <a:rPr lang="en-US" altLang="en-US" dirty="0">
                <a:solidFill>
                  <a:srgbClr val="FFFFFF"/>
                </a:solidFill>
              </a:rPr>
              <a:t>Prestige of dynasty dependent on piety and military prowess of ruler</a:t>
            </a:r>
          </a:p>
          <a:p>
            <a:r>
              <a:rPr lang="en-US" altLang="en-US" dirty="0">
                <a:solidFill>
                  <a:srgbClr val="FFFFFF"/>
                </a:solidFill>
              </a:rPr>
              <a:t>Techniques for maintaining the bloodline and strong leadership included sibling rivalries and serving as regional governors</a:t>
            </a:r>
          </a:p>
        </p:txBody>
      </p:sp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18F1CA7A-6742-44B7-B064-8345CCC35A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554791" y="6535157"/>
            <a:ext cx="973667" cy="27432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Aft>
                <a:spcPts val="600"/>
              </a:spcAft>
            </a:pPr>
            <a:fld id="{C22037BD-0B6A-4923-A036-F0C52BABFD5B}" type="slidenum">
              <a:rPr lang="en-US" alt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pPr algn="r" eaLnBrk="1" hangingPunct="1">
                <a:spcAft>
                  <a:spcPts val="600"/>
                </a:spcAft>
              </a:pPr>
              <a:t>18</a:t>
            </a:fld>
            <a:endParaRPr lang="en-US" altLang="en-US" sz="105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C1CCE11-D288-4BBB-99DB-0C2AE42E5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 sz="4100" dirty="0"/>
              <a:t>The Ottoman Empire </a:t>
            </a:r>
            <a:br>
              <a:rPr lang="en-US" altLang="en-US" sz="4100" dirty="0"/>
            </a:br>
            <a:r>
              <a:rPr lang="en-US" altLang="en-US" sz="4100" dirty="0"/>
              <a:t>(1289–1923)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0F45EDA-0C74-43F0-A5FB-9DE8BCAE1D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1700" dirty="0"/>
              <a:t>Osman led bands of semi-nomadic Turks to become </a:t>
            </a:r>
            <a:r>
              <a:rPr lang="en-US" altLang="en-US" sz="1700" i="1" dirty="0"/>
              <a:t>ghazi</a:t>
            </a:r>
            <a:r>
              <a:rPr lang="en-US" altLang="en-US" sz="1700" dirty="0"/>
              <a:t>: Muslim religious warriors</a:t>
            </a:r>
          </a:p>
          <a:p>
            <a:pPr eaLnBrk="1" hangingPunct="1"/>
            <a:endParaRPr lang="en-US" altLang="en-US" sz="1700" dirty="0"/>
          </a:p>
          <a:p>
            <a:pPr eaLnBrk="1" hangingPunct="1"/>
            <a:r>
              <a:rPr lang="en-US" altLang="en-US" sz="1700" dirty="0"/>
              <a:t>Relied heavily on enslaved laborers in the </a:t>
            </a:r>
            <a:r>
              <a:rPr lang="en-US" altLang="en-US" sz="1700" i="1" dirty="0"/>
              <a:t>harem</a:t>
            </a:r>
            <a:r>
              <a:rPr lang="en-US" altLang="en-US" sz="1700" dirty="0"/>
              <a:t> (palace) and throughout the empire. </a:t>
            </a:r>
          </a:p>
          <a:p>
            <a:pPr lvl="1"/>
            <a:r>
              <a:rPr lang="en-US" altLang="en-US" sz="1700" dirty="0"/>
              <a:t>In Balkans, forced Christian families to surrender young boys to military service: </a:t>
            </a:r>
            <a:r>
              <a:rPr lang="en-US" altLang="en-US" sz="1700" i="1" dirty="0" err="1"/>
              <a:t>devshirme</a:t>
            </a:r>
            <a:r>
              <a:rPr lang="en-US" altLang="en-US" sz="1700" i="1" dirty="0"/>
              <a:t> </a:t>
            </a:r>
            <a:r>
              <a:rPr lang="en-US" altLang="en-US" sz="1700" dirty="0"/>
              <a:t>(blood tax)</a:t>
            </a:r>
            <a:r>
              <a:rPr lang="en-US" altLang="en-US" sz="1700" dirty="0">
                <a:sym typeface="Wingdings" panose="05000000000000000000" pitchFamily="2" charset="2"/>
              </a:rPr>
              <a:t> </a:t>
            </a:r>
            <a:r>
              <a:rPr lang="en-US" altLang="en-US" sz="1700" dirty="0">
                <a:ea typeface="Arial" panose="020B0604020202020204" pitchFamily="34" charset="0"/>
              </a:rPr>
              <a:t>Often grew up to be exceptionally loyal enslaved fighters: Janissaries</a:t>
            </a:r>
          </a:p>
          <a:p>
            <a:pPr lvl="1"/>
            <a:r>
              <a:rPr lang="en-US" altLang="en-US" sz="1700" dirty="0">
                <a:ea typeface="Arial" panose="020B0604020202020204" pitchFamily="34" charset="0"/>
              </a:rPr>
              <a:t>Most women in the </a:t>
            </a:r>
            <a:r>
              <a:rPr lang="en-US" altLang="en-US" sz="1700" i="1" dirty="0">
                <a:ea typeface="Arial" panose="020B0604020202020204" pitchFamily="34" charset="0"/>
              </a:rPr>
              <a:t>harem </a:t>
            </a:r>
            <a:r>
              <a:rPr lang="en-US" altLang="en-US" sz="1700" dirty="0">
                <a:ea typeface="Arial" panose="020B0604020202020204" pitchFamily="34" charset="0"/>
              </a:rPr>
              <a:t>were enslaved. Served as concubines to the royal family. Women could gain significant power through children. </a:t>
            </a:r>
          </a:p>
          <a:p>
            <a:pPr lvl="1"/>
            <a:r>
              <a:rPr lang="en-US" sz="1700" i="1" dirty="0" err="1"/>
              <a:t>Kizlar</a:t>
            </a:r>
            <a:r>
              <a:rPr lang="en-US" sz="1700" i="1" dirty="0"/>
              <a:t> Agha, </a:t>
            </a:r>
            <a:r>
              <a:rPr lang="en-US" altLang="en-US" sz="1700" dirty="0">
                <a:ea typeface="Arial" panose="020B0604020202020204" pitchFamily="34" charset="0"/>
              </a:rPr>
              <a:t>The Chief Eunuch, exercised great power over policy within the </a:t>
            </a:r>
            <a:r>
              <a:rPr lang="en-US" altLang="en-US" sz="1700" i="1" dirty="0">
                <a:ea typeface="Arial" panose="020B0604020202020204" pitchFamily="34" charset="0"/>
              </a:rPr>
              <a:t>harem</a:t>
            </a:r>
            <a:r>
              <a:rPr lang="en-US" altLang="en-US" sz="1700" dirty="0">
                <a:ea typeface="Arial" panose="020B0604020202020204" pitchFamily="34" charset="0"/>
              </a:rPr>
              <a:t>. (painting at left)</a:t>
            </a:r>
          </a:p>
        </p:txBody>
      </p:sp>
      <p:pic>
        <p:nvPicPr>
          <p:cNvPr id="5122" name="Picture 2" descr="https://upload.wikimedia.org/wikipedia/commons/thumb/9/97/Francis_Smith_-_Kisler_Aga%2C_Chief_of_the_Black_Eunuchs_and_First_Keeper_of_the_Serraglio_-_Google_Art_Project.jpg/800px-Francis_Smith_-_Kisler_Aga%2C_Chief_of_the_Black_Eunuchs_and_First_Keeper_of_the_Serraglio_-_Google_Art_Projec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A79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Slide Number Placeholder 5">
            <a:extLst>
              <a:ext uri="{FF2B5EF4-FFF2-40B4-BE49-F238E27FC236}">
                <a16:creationId xmlns:a16="http://schemas.microsoft.com/office/drawing/2014/main" id="{D8398F5B-AAF0-482B-8F36-6CC38395C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67042" y="6356350"/>
            <a:ext cx="118675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E60286A7-B03B-4E92-9F07-2DBE385578DC}" type="slidenum">
              <a:rPr lang="en-US" altLang="en-US">
                <a:latin typeface="Times New Roman" panose="02020603050405020304" pitchFamily="18" charset="0"/>
              </a:rPr>
              <a:pPr eaLnBrk="1" hangingPunct="1">
                <a:spcAft>
                  <a:spcPts val="600"/>
                </a:spcAft>
              </a:pPr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467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Africa in the early modern period</a:t>
            </a:r>
          </a:p>
        </p:txBody>
      </p:sp>
      <p:pic>
        <p:nvPicPr>
          <p:cNvPr id="6" name="Picture 2" descr="This picture graphic shows the shear enormity of the African continent by showing how many other countries fit inside 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 r="1" b="9134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</a:rPr>
              <a:t>In the Early Modern Period, Africa consisted of an immense amount of cultural diversity. </a:t>
            </a:r>
          </a:p>
          <a:p>
            <a:pPr marL="0" indent="0">
              <a:buNone/>
            </a:pPr>
            <a:endParaRPr lang="en-US" sz="20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</a:rPr>
              <a:t>The peoples of Africa differed in their religious beliefs, social stratifications, foods and dress, and other customs. 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80391" y="6535157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DC665FF-38E9-41DF-B38C-06C858ECCBD0}" type="slidenum">
              <a:rPr lang="en-US" alt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altLang="en-US" sz="10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70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D926EC-6F88-4D89-9AED-1C4C1AC00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4624175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4354591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991" y="1590420"/>
            <a:ext cx="3750009" cy="3706176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Millet System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218787-E6A4-4B80-9264-401AC864C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E8D92D4B-FC8B-42FF-B330-0F8187AC3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869243D1-5ECC-4158-BE71-994C8E28B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583EC76E-F083-4CE1-90B9-47FC1D1E9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61FCA8D-7CF4-4590-B46C-8F2B370864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DEEF5F38-8CFF-417E-B899-740E109DA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1837D591-5DC3-4A27-9E9B-3A93872A0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98A7C6D-12D7-49AB-8E8B-7BC954B57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1AAD20C8-6762-4AB5-BD26-06463554A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0485315-0687-4ACA-B1DF-9CE5AB60F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B2F9618A-491F-4482-B3D4-6CAF4AD23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10591CF4-DE73-4D41-BD78-673B25A1F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93131C7D-7D49-4E72-B658-E7EA18C7D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CAE4406-0262-4B0E-8BEC-062D5079F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0294"/>
            <a:ext cx="2177162" cy="2376595"/>
            <a:chOff x="687925" y="3500294"/>
            <a:chExt cx="2177162" cy="2376595"/>
          </a:xfrm>
        </p:grpSpPr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0BE25EBE-2473-4625-9D81-5EDE8A32F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4C85784B-25A9-4F3C-B8CE-EA0C5779F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55ED6F17-088A-41BA-9F01-84968C5EF9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A40E996A-42E5-41A5-9731-A46B526A8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3192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C23FD45B-66A6-4474-81CD-7A809E085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31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F6EC6478-1D4B-4340-8815-5C18CAF80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230A3B7D-0A66-4C78-89FA-72B6EE2AB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8512C95-82DE-4518-81DF-4444A8A0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4EB4443-5599-4A23-A9B9-E671EF25B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9847B105-F8EE-4AD6-8D3E-A13574ED4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E161F6D-8FCB-4AA1-BF41-7B5E2EFA12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ECB8CF2A-176B-457D-B031-3DAF2199D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C0C6D01D-0808-4CBC-940B-C461568D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3192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1CA7902B-E443-4797-A93B-A93A949F1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9476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08F0FEF6-7627-483C-BA94-92001F20A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7CF4CD8E-FB24-42DF-B2D7-4F857B566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59">
              <a:extLst>
                <a:ext uri="{FF2B5EF4-FFF2-40B4-BE49-F238E27FC236}">
                  <a16:creationId xmlns:a16="http://schemas.microsoft.com/office/drawing/2014/main" id="{5CE034BB-E736-4D74-84F1-783DD31B1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2">
              <a:extLst>
                <a:ext uri="{FF2B5EF4-FFF2-40B4-BE49-F238E27FC236}">
                  <a16:creationId xmlns:a16="http://schemas.microsoft.com/office/drawing/2014/main" id="{429B2E63-7610-4DFC-B121-C5642CC07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082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85BCDD98-AEF8-48C7-AD36-1A0172DBD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082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22BBA9F2-4CD7-4D04-80F2-7E6C97D24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845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B4DFFE8A-CECA-411B-A74F-CDC69B42D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845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9">
              <a:extLst>
                <a:ext uri="{FF2B5EF4-FFF2-40B4-BE49-F238E27FC236}">
                  <a16:creationId xmlns:a16="http://schemas.microsoft.com/office/drawing/2014/main" id="{683A399D-CB9B-4BF4-A5B1-11F1AEC61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476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4E95862A-9101-42E7-A4DC-54904272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758879BB-61F7-4656-A949-942918E8D8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9">
              <a:extLst>
                <a:ext uri="{FF2B5EF4-FFF2-40B4-BE49-F238E27FC236}">
                  <a16:creationId xmlns:a16="http://schemas.microsoft.com/office/drawing/2014/main" id="{B239065E-174C-4E55-8F08-753D01637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2">
              <a:extLst>
                <a:ext uri="{FF2B5EF4-FFF2-40B4-BE49-F238E27FC236}">
                  <a16:creationId xmlns:a16="http://schemas.microsoft.com/office/drawing/2014/main" id="{EFC1C157-65C2-4364-A98C-4990B2F2E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5B789995-3066-4FA5-845A-2F5D04CCF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48D0AFE9-5F16-4241-AC7C-7815B2E07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2">
              <a:extLst>
                <a:ext uri="{FF2B5EF4-FFF2-40B4-BE49-F238E27FC236}">
                  <a16:creationId xmlns:a16="http://schemas.microsoft.com/office/drawing/2014/main" id="{E7D8F4CC-AEDD-40CE-AF57-C53FBB7A19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8F6C01C-7A92-4BE3-818D-3F02C454A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2">
              <a:extLst>
                <a:ext uri="{FF2B5EF4-FFF2-40B4-BE49-F238E27FC236}">
                  <a16:creationId xmlns:a16="http://schemas.microsoft.com/office/drawing/2014/main" id="{71381134-C199-45DE-9024-0D1AC8B89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09F386DF-8974-452C-BFA1-69DF9C703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7FD2F1B-CA10-4903-A67B-CD12CBD94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F02D9C27-503C-4DAD-B837-941FCF103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3CCA7722-F576-4945-8C4A-BACD72449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1EF4D814-1A34-4454-86B3-72E5857D2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A65427A-F6F4-4FCC-AD60-F2789FA15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59">
              <a:extLst>
                <a:ext uri="{FF2B5EF4-FFF2-40B4-BE49-F238E27FC236}">
                  <a16:creationId xmlns:a16="http://schemas.microsoft.com/office/drawing/2014/main" id="{893BAA80-E8EA-4FC0-BB91-7CD2E10F28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2">
              <a:extLst>
                <a:ext uri="{FF2B5EF4-FFF2-40B4-BE49-F238E27FC236}">
                  <a16:creationId xmlns:a16="http://schemas.microsoft.com/office/drawing/2014/main" id="{9E269127-5C6B-4DD7-9A77-F55B7D933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2">
              <a:extLst>
                <a:ext uri="{FF2B5EF4-FFF2-40B4-BE49-F238E27FC236}">
                  <a16:creationId xmlns:a16="http://schemas.microsoft.com/office/drawing/2014/main" id="{B9F0C615-B92F-4B29-8030-9F0C233BC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59">
              <a:extLst>
                <a:ext uri="{FF2B5EF4-FFF2-40B4-BE49-F238E27FC236}">
                  <a16:creationId xmlns:a16="http://schemas.microsoft.com/office/drawing/2014/main" id="{2D38AC94-BAD6-4D06-AF56-796E4AE19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5D6F1198-459C-4B24-9582-07EF3DE36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F9E7312F-1213-4731-981F-910D89C42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2">
              <a:extLst>
                <a:ext uri="{FF2B5EF4-FFF2-40B4-BE49-F238E27FC236}">
                  <a16:creationId xmlns:a16="http://schemas.microsoft.com/office/drawing/2014/main" id="{85393A61-B875-4502-B39A-FF198FDB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59">
              <a:extLst>
                <a:ext uri="{FF2B5EF4-FFF2-40B4-BE49-F238E27FC236}">
                  <a16:creationId xmlns:a16="http://schemas.microsoft.com/office/drawing/2014/main" id="{5ECD7F79-6A5F-4C71-AF0C-EFD525A0F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2">
              <a:extLst>
                <a:ext uri="{FF2B5EF4-FFF2-40B4-BE49-F238E27FC236}">
                  <a16:creationId xmlns:a16="http://schemas.microsoft.com/office/drawing/2014/main" id="{D42B9D4E-A32F-4275-8EB9-94BC9F953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29A2EA8A-64FC-403B-91E3-CFA956B15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563E01D-1F33-4568-9B64-199F5EEE5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64">
              <a:extLst>
                <a:ext uri="{FF2B5EF4-FFF2-40B4-BE49-F238E27FC236}">
                  <a16:creationId xmlns:a16="http://schemas.microsoft.com/office/drawing/2014/main" id="{55C06EC6-E524-4AB4-8F99-7BD4E265D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6">
              <a:extLst>
                <a:ext uri="{FF2B5EF4-FFF2-40B4-BE49-F238E27FC236}">
                  <a16:creationId xmlns:a16="http://schemas.microsoft.com/office/drawing/2014/main" id="{43981652-0492-4F9B-AB42-5EF3F9DB9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59">
              <a:extLst>
                <a:ext uri="{FF2B5EF4-FFF2-40B4-BE49-F238E27FC236}">
                  <a16:creationId xmlns:a16="http://schemas.microsoft.com/office/drawing/2014/main" id="{1CB61193-4C8B-4BF7-9E45-1D2376B44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2">
              <a:extLst>
                <a:ext uri="{FF2B5EF4-FFF2-40B4-BE49-F238E27FC236}">
                  <a16:creationId xmlns:a16="http://schemas.microsoft.com/office/drawing/2014/main" id="{24935050-11C3-47FD-A1D2-949061524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2">
              <a:extLst>
                <a:ext uri="{FF2B5EF4-FFF2-40B4-BE49-F238E27FC236}">
                  <a16:creationId xmlns:a16="http://schemas.microsoft.com/office/drawing/2014/main" id="{1C67AECA-86A6-41C9-842D-4DF8F11C7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59">
              <a:extLst>
                <a:ext uri="{FF2B5EF4-FFF2-40B4-BE49-F238E27FC236}">
                  <a16:creationId xmlns:a16="http://schemas.microsoft.com/office/drawing/2014/main" id="{8917EBA8-92D8-4CED-8AD7-C27D66E2D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4">
              <a:extLst>
                <a:ext uri="{FF2B5EF4-FFF2-40B4-BE49-F238E27FC236}">
                  <a16:creationId xmlns:a16="http://schemas.microsoft.com/office/drawing/2014/main" id="{045BF9E8-281A-480D-AE50-5C850990D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3311767B-5796-44F1-86DB-C08467F41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2596" y="1157201"/>
            <a:ext cx="5002191" cy="4543599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provided minority groups (Jews and Orthodox Christians) semi-autonomy while still under Ottoman rule</a:t>
            </a:r>
          </a:p>
          <a:p>
            <a:pPr marL="201168" lvl="1" indent="0">
              <a:buNone/>
            </a:pPr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seen as lower-class citizens but could retain their religious and political systems. </a:t>
            </a:r>
          </a:p>
          <a:p>
            <a:pPr marL="201168" lvl="1" indent="0">
              <a:buNone/>
            </a:pPr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paid tributes or taxes,</a:t>
            </a:r>
            <a:r>
              <a:rPr lang="en-US" sz="1800" i="1" dirty="0">
                <a:solidFill>
                  <a:schemeClr val="bg1"/>
                </a:solidFill>
                <a:sym typeface="Wingdings" panose="05000000000000000000" pitchFamily="2" charset="2"/>
              </a:rPr>
              <a:t> jizya</a:t>
            </a:r>
          </a:p>
          <a:p>
            <a:pPr marL="201168" lvl="1" indent="0">
              <a:buNone/>
            </a:pPr>
            <a:endParaRPr lang="en-US" sz="18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01168" lvl="1" indent="0">
              <a:buNone/>
            </a:pPr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Allowed the Ottoman state to conquer vastly diverse populations and maintain control while having some religious tolerance.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89170" y="6492240"/>
            <a:ext cx="186462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DC665FF-38E9-41DF-B38C-06C858ECCBD0}" type="slidenum">
              <a:rPr lang="en-US" alt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08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825C93C-8A86-44AD-8508-50F9C2098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altLang="en-US"/>
              <a:t>Mehmed the Conqueror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BA4D41A-40D9-4AA0-BAD7-E2659B7F99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Mehmed II (r. 1451–1481)</a:t>
            </a:r>
          </a:p>
          <a:p>
            <a:r>
              <a:rPr lang="en-US" altLang="en-US" sz="2000" dirty="0"/>
              <a:t>Capture of Constantinople, 1453</a:t>
            </a:r>
          </a:p>
          <a:p>
            <a:pPr lvl="1"/>
            <a:r>
              <a:rPr lang="en-US" altLang="en-US" sz="2000" dirty="0">
                <a:ea typeface="Arial" panose="020B0604020202020204" pitchFamily="34" charset="0"/>
              </a:rPr>
              <a:t>Renamed the city Istanbul</a:t>
            </a:r>
          </a:p>
          <a:p>
            <a:r>
              <a:rPr lang="en-US" altLang="en-US" sz="2000" dirty="0"/>
              <a:t>Transformation from warrior sultan to emperor of </a:t>
            </a:r>
            <a:r>
              <a:rPr lang="ja-JP" altLang="en-US" sz="2000" dirty="0"/>
              <a:t>“</a:t>
            </a:r>
            <a:r>
              <a:rPr lang="en-US" altLang="ja-JP" sz="2000" dirty="0"/>
              <a:t>two lands</a:t>
            </a:r>
            <a:r>
              <a:rPr lang="ja-JP" altLang="en-US" sz="2000" dirty="0"/>
              <a:t>”</a:t>
            </a:r>
            <a:r>
              <a:rPr lang="en-US" altLang="ja-JP" sz="2000" dirty="0"/>
              <a:t> (Europe, Asia) and </a:t>
            </a:r>
            <a:r>
              <a:rPr lang="ja-JP" altLang="en-US" sz="2000" dirty="0"/>
              <a:t>“</a:t>
            </a:r>
            <a:r>
              <a:rPr lang="en-US" altLang="ja-JP" sz="2000" dirty="0"/>
              <a:t>two seas</a:t>
            </a:r>
            <a:r>
              <a:rPr lang="ja-JP" altLang="en-US" sz="2000" dirty="0"/>
              <a:t>”</a:t>
            </a:r>
            <a:r>
              <a:rPr lang="en-US" altLang="ja-JP" sz="2000" dirty="0"/>
              <a:t> (Black Sea, Mediterranean)</a:t>
            </a:r>
          </a:p>
        </p:txBody>
      </p:sp>
      <p:pic>
        <p:nvPicPr>
          <p:cNvPr id="123906" name="Picture 2" descr="Image result for Mehmed the Conqueror">
            <a:extLst>
              <a:ext uri="{FF2B5EF4-FFF2-40B4-BE49-F238E27FC236}">
                <a16:creationId xmlns:a16="http://schemas.microsoft.com/office/drawing/2014/main" id="{B5ADEC4A-EBBD-47F4-A612-1088E4DB1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1" r="1298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79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6" name="Slide Number Placeholder 5">
            <a:extLst>
              <a:ext uri="{FF2B5EF4-FFF2-40B4-BE49-F238E27FC236}">
                <a16:creationId xmlns:a16="http://schemas.microsoft.com/office/drawing/2014/main" id="{DF9A20E1-7639-4601-8D1A-E150A74648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67042" y="6356350"/>
            <a:ext cx="118675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4A8CEDDB-EF8B-4739-AB32-36F2AC6C10B5}" type="slidenum">
              <a:rPr lang="en-US" altLang="en-US">
                <a:latin typeface="Times New Roman" panose="02020603050405020304" pitchFamily="18" charset="0"/>
              </a:rPr>
              <a:pPr eaLnBrk="1" hangingPunct="1">
                <a:spcAft>
                  <a:spcPts val="600"/>
                </a:spcAft>
              </a:pPr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1D9A4B9-7D2E-4FCD-AB88-6B91306EF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altLang="en-US" sz="4100" dirty="0"/>
              <a:t>Süleyman the Magnificent </a:t>
            </a:r>
            <a:br>
              <a:rPr lang="en-US" altLang="en-US" sz="4100" dirty="0"/>
            </a:br>
            <a:r>
              <a:rPr lang="en-US" altLang="en-US" sz="4100" dirty="0"/>
              <a:t>(r. 1520–1566)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9A25294-41D4-4910-8C54-377AB8588A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altLang="en-US" sz="1700" dirty="0"/>
              <a:t>Expanded further into Asia and Europe</a:t>
            </a:r>
          </a:p>
          <a:p>
            <a:pPr marL="0" indent="0">
              <a:buNone/>
            </a:pPr>
            <a:r>
              <a:rPr lang="en-US" altLang="en-US" sz="1700" dirty="0"/>
              <a:t>	-Besieged Vienna, 1529</a:t>
            </a:r>
          </a:p>
          <a:p>
            <a:pPr marL="0" indent="0">
              <a:buNone/>
            </a:pPr>
            <a:r>
              <a:rPr lang="en-US" altLang="en-US" sz="1700" dirty="0"/>
              <a:t>                   -expanded Ottoman control of Medina and Mecca</a:t>
            </a:r>
          </a:p>
          <a:p>
            <a:r>
              <a:rPr lang="en-US" altLang="en-US" sz="1700" dirty="0"/>
              <a:t>Developed Ottoman naval capabilities</a:t>
            </a:r>
          </a:p>
          <a:p>
            <a:pPr marL="0" indent="0">
              <a:buNone/>
            </a:pPr>
            <a:endParaRPr lang="en-US" altLang="en-US" sz="1700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sz="1700" dirty="0"/>
              <a:t>Ottoman–Venetian War (1537–1540)</a:t>
            </a:r>
          </a:p>
          <a:p>
            <a:pPr lvl="1"/>
            <a:r>
              <a:rPr lang="en-US" sz="1400" dirty="0"/>
              <a:t>Partnership between France and </a:t>
            </a:r>
            <a:r>
              <a:rPr lang="en-US" altLang="en-US" sz="1400" dirty="0"/>
              <a:t>Süleyman</a:t>
            </a:r>
            <a:r>
              <a:rPr lang="en-US" sz="1400" dirty="0"/>
              <a:t> against Holy Roman Empire</a:t>
            </a:r>
          </a:p>
          <a:p>
            <a:pPr lvl="1"/>
            <a:r>
              <a:rPr lang="en-US" sz="1400" dirty="0"/>
              <a:t>Ottomans overtook Venetian possessions in the Adriatic</a:t>
            </a:r>
          </a:p>
          <a:p>
            <a:pPr marL="457200" lvl="1" indent="0">
              <a:buNone/>
            </a:pPr>
            <a:endParaRPr lang="en-US" sz="1300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sz="1700" dirty="0"/>
              <a:t>Battle of Lepanto, 1571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1400" dirty="0"/>
              <a:t>European forces (Venetian and Spanish) defeat Ottoman navy. Seen as a battle between Christianity (Catholicism) and Islam.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en-US" sz="1300" dirty="0"/>
          </a:p>
          <a:p>
            <a:pPr lvl="1"/>
            <a:endParaRPr lang="en-US" sz="1700" dirty="0"/>
          </a:p>
          <a:p>
            <a:endParaRPr lang="en-US" altLang="en-US" sz="1700" dirty="0"/>
          </a:p>
        </p:txBody>
      </p:sp>
      <p:pic>
        <p:nvPicPr>
          <p:cNvPr id="121858" name="Picture 2" descr="Image result for SÃ¼leyman the Magnificent">
            <a:extLst>
              <a:ext uri="{FF2B5EF4-FFF2-40B4-BE49-F238E27FC236}">
                <a16:creationId xmlns:a16="http://schemas.microsoft.com/office/drawing/2014/main" id="{B2615B22-62D9-4825-8C01-9BCC5A207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46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B7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Slide Number Placeholder 5">
            <a:extLst>
              <a:ext uri="{FF2B5EF4-FFF2-40B4-BE49-F238E27FC236}">
                <a16:creationId xmlns:a16="http://schemas.microsoft.com/office/drawing/2014/main" id="{0C83BCED-4D4E-4513-93C1-5532708599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67042" y="6356350"/>
            <a:ext cx="118675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F18AE483-9EDF-4933-A89F-75871917274E}" type="slidenum">
              <a:rPr lang="en-US" altLang="en-US">
                <a:latin typeface="Times New Roman" panose="02020603050405020304" pitchFamily="18" charset="0"/>
              </a:rPr>
              <a:pPr eaLnBrk="1" hangingPunct="1">
                <a:spcAft>
                  <a:spcPts val="600"/>
                </a:spcAft>
              </a:pPr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19A5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B12A876F-1F4E-477B-9034-65044F24A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altLang="en-US">
                <a:solidFill>
                  <a:srgbClr val="FFFFFF"/>
                </a:solidFill>
              </a:rPr>
              <a:t>The Safavid Empire</a:t>
            </a:r>
          </a:p>
        </p:txBody>
      </p:sp>
      <p:pic>
        <p:nvPicPr>
          <p:cNvPr id="119810" name="Picture 2" descr="Image result for The Safavid Empire">
            <a:extLst>
              <a:ext uri="{FF2B5EF4-FFF2-40B4-BE49-F238E27FC236}">
                <a16:creationId xmlns:a16="http://schemas.microsoft.com/office/drawing/2014/main" id="{69CF8FEB-7BBC-4D3C-B2B4-A1D2BD4DA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27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D5BAEFB-D0D2-4974-80E0-6715ED1C5B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Young military leader, Ismail, r. 1501–1524 founded the Safavid Empire</a:t>
            </a:r>
          </a:p>
          <a:p>
            <a:pPr marL="0" indent="0">
              <a:buNone/>
            </a:pPr>
            <a:r>
              <a:rPr lang="en-US" altLang="en-US" sz="2000" dirty="0">
                <a:solidFill>
                  <a:srgbClr val="FFFFFF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rgbClr val="FFFFFF"/>
                </a:solidFill>
              </a:rPr>
              <a:t>Became shah, proclaimed </a:t>
            </a:r>
            <a:r>
              <a:rPr lang="en-US" altLang="en-US" sz="2000" dirty="0" err="1">
                <a:solidFill>
                  <a:srgbClr val="FFFFFF"/>
                </a:solidFill>
              </a:rPr>
              <a:t>shiism</a:t>
            </a:r>
            <a:r>
              <a:rPr lang="en-US" altLang="en-US" sz="2000" dirty="0">
                <a:solidFill>
                  <a:srgbClr val="FFFFFF"/>
                </a:solidFill>
              </a:rPr>
              <a:t> official religion of realm (modern day Iran)</a:t>
            </a:r>
          </a:p>
          <a:p>
            <a:pPr marL="0" indent="0"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Empire called Safavid after Safi al-Din (1252–1334), a philosopher</a:t>
            </a:r>
          </a:p>
          <a:p>
            <a:pPr marL="0" indent="0">
              <a:buNone/>
            </a:pPr>
            <a:r>
              <a:rPr lang="en-US" altLang="en-US" sz="2000" dirty="0">
                <a:solidFill>
                  <a:srgbClr val="FFFFFF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rgbClr val="FFFFFF"/>
                </a:solidFill>
              </a:rPr>
              <a:t>Fight with Ottomans over the Sunni-Shi’ite divide and political influence. Ultimately, Ottomans are victorious in the </a:t>
            </a:r>
            <a:r>
              <a:rPr lang="en-US" sz="2000" b="1" dirty="0">
                <a:solidFill>
                  <a:srgbClr val="FFFFFF"/>
                </a:solidFill>
              </a:rPr>
              <a:t>Ottoman</a:t>
            </a:r>
            <a:r>
              <a:rPr lang="en-US" sz="2000" dirty="0">
                <a:solidFill>
                  <a:srgbClr val="FFFFFF"/>
                </a:solidFill>
              </a:rPr>
              <a:t>–</a:t>
            </a:r>
            <a:r>
              <a:rPr lang="en-US" sz="2000" b="1" dirty="0">
                <a:solidFill>
                  <a:srgbClr val="FFFFFF"/>
                </a:solidFill>
              </a:rPr>
              <a:t>Safavid War </a:t>
            </a:r>
            <a:r>
              <a:rPr lang="en-US" sz="2000" dirty="0">
                <a:solidFill>
                  <a:srgbClr val="FFFFFF"/>
                </a:solidFill>
              </a:rPr>
              <a:t>(1623–1639).</a:t>
            </a:r>
            <a:endParaRPr lang="en-US" altLang="en-US" sz="2000" dirty="0">
              <a:solidFill>
                <a:srgbClr val="FFFFFF"/>
              </a:solidFill>
            </a:endParaRPr>
          </a:p>
          <a:p>
            <a:endParaRPr lang="en-US" altLang="en-US" sz="2000" dirty="0">
              <a:solidFill>
                <a:srgbClr val="FFFFFF"/>
              </a:solidFill>
            </a:endParaRPr>
          </a:p>
        </p:txBody>
      </p:sp>
      <p:sp>
        <p:nvSpPr>
          <p:cNvPr id="10244" name="Slide Number Placeholder 5">
            <a:extLst>
              <a:ext uri="{FF2B5EF4-FFF2-40B4-BE49-F238E27FC236}">
                <a16:creationId xmlns:a16="http://schemas.microsoft.com/office/drawing/2014/main" id="{9664146C-C65F-47D0-BCBC-3AD68F835D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80391" y="6535157"/>
            <a:ext cx="973667" cy="27432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Aft>
                <a:spcPts val="600"/>
              </a:spcAft>
            </a:pPr>
            <a:fld id="{F7CEB431-5718-4B41-AE3E-6F09676DF101}" type="slidenum">
              <a:rPr lang="en-US" alt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pPr algn="r" eaLnBrk="1" hangingPunct="1">
                <a:spcAft>
                  <a:spcPts val="600"/>
                </a:spcAft>
              </a:pPr>
              <a:t>23</a:t>
            </a:fld>
            <a:endParaRPr lang="en-US" altLang="en-US" sz="105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FE7F7D32-2A73-4D38-8CE1-B884C5F2C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4000"/>
              <a:t>The Mughal Empire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18919B2-2AE5-405B-92D5-2866CC03E4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000"/>
              <a:t>Mughal (Persian for </a:t>
            </a:r>
            <a:r>
              <a:rPr lang="en-US" altLang="en-US" sz="2000" i="1"/>
              <a:t>Mongol</a:t>
            </a:r>
            <a:r>
              <a:rPr lang="en-US" altLang="en-US" sz="2000"/>
              <a:t>) dynasty </a:t>
            </a:r>
          </a:p>
          <a:p>
            <a:pPr eaLnBrk="1" hangingPunct="1"/>
            <a:r>
              <a:rPr lang="en-US" altLang="en-US" sz="2000"/>
              <a:t>Expanded through most of Indian subcontinent</a:t>
            </a:r>
          </a:p>
          <a:p>
            <a:pPr eaLnBrk="1" hangingPunct="1"/>
            <a:r>
              <a:rPr lang="en-US" altLang="en-US" sz="2000"/>
              <a:t>Dominant in the 16</a:t>
            </a:r>
            <a:r>
              <a:rPr lang="en-US" altLang="en-US" sz="2000" baseline="30000"/>
              <a:t>th</a:t>
            </a:r>
            <a:r>
              <a:rPr lang="en-US" altLang="en-US" sz="2000"/>
              <a:t> and 17</a:t>
            </a:r>
            <a:r>
              <a:rPr lang="en-US" altLang="en-US" sz="2000" baseline="30000"/>
              <a:t>th</a:t>
            </a:r>
            <a:r>
              <a:rPr lang="en-US" altLang="en-US" sz="2000"/>
              <a:t> centuries</a:t>
            </a:r>
          </a:p>
          <a:p>
            <a:pPr eaLnBrk="1" hangingPunct="1"/>
            <a:r>
              <a:rPr lang="en-US" altLang="en-US" sz="2000"/>
              <a:t>Trade with Portuguese vessels and ultimately loose power and authority as European influence grows in the region. 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714" name="Picture 2" descr="Image result for the mughal empire">
            <a:extLst>
              <a:ext uri="{FF2B5EF4-FFF2-40B4-BE49-F238E27FC236}">
                <a16:creationId xmlns:a16="http://schemas.microsoft.com/office/drawing/2014/main" id="{ED4704BC-14FE-44D9-B32C-C41A2B328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3" r="-1" b="5659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Slide Number Placeholder 5">
            <a:extLst>
              <a:ext uri="{FF2B5EF4-FFF2-40B4-BE49-F238E27FC236}">
                <a16:creationId xmlns:a16="http://schemas.microsoft.com/office/drawing/2014/main" id="{E30A32A8-6B23-4650-B3ED-4B1E8DCB95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85070" y="6492240"/>
            <a:ext cx="105571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EC7419A9-5608-460E-927D-8BA11486D7BF}" type="slidenum">
              <a:rPr lang="en-US" altLang="en-US">
                <a:latin typeface="Times New Roman" panose="02020603050405020304" pitchFamily="18" charset="0"/>
              </a:rPr>
              <a:pPr eaLnBrk="1" hangingPunct="1">
                <a:spcAft>
                  <a:spcPts val="600"/>
                </a:spcAft>
              </a:pPr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0DBA8A1-9022-4A0C-839C-1FA7AC5D1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/>
              <a:t>Akbar (r. 1556–1605)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D1114A6-CF38-4C88-A20D-F1D1C10550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200" dirty="0"/>
              <a:t>Created centralized government (through taxation of produce and tariffs). </a:t>
            </a:r>
          </a:p>
          <a:p>
            <a:pPr marL="0" indent="0" eaLnBrk="1" hangingPunct="1">
              <a:buNone/>
            </a:pPr>
            <a:r>
              <a:rPr lang="en-US" altLang="en-US" sz="2200" dirty="0"/>
              <a:t>	-Created an equitable system of taxation 	based on the production potential of 	different regions</a:t>
            </a:r>
          </a:p>
          <a:p>
            <a:pPr marL="0" indent="0">
              <a:buNone/>
            </a:pPr>
            <a:r>
              <a:rPr lang="en-US" sz="2200" dirty="0"/>
              <a:t>Encouraged intermarriages between Mughal and Rajput aristocracy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r>
              <a:rPr lang="en-US" altLang="en-US" sz="2200" dirty="0"/>
              <a:t>Religiously tolerant, promoted a </a:t>
            </a:r>
            <a:r>
              <a:rPr lang="ja-JP" altLang="en-US" sz="2200" dirty="0"/>
              <a:t>“</a:t>
            </a:r>
            <a:r>
              <a:rPr lang="en-US" altLang="ja-JP" sz="2200" dirty="0"/>
              <a:t>divine faith</a:t>
            </a:r>
            <a:r>
              <a:rPr lang="ja-JP" altLang="en-US" sz="2200" dirty="0"/>
              <a:t>” </a:t>
            </a:r>
            <a:r>
              <a:rPr lang="en-US" altLang="ja-JP" sz="2200" dirty="0"/>
              <a:t>for India</a:t>
            </a:r>
          </a:p>
          <a:p>
            <a:pPr marL="457200" lvl="1" indent="0" eaLnBrk="1" hangingPunct="1">
              <a:buNone/>
            </a:pPr>
            <a:r>
              <a:rPr lang="en-US" altLang="en-US" sz="2200" dirty="0">
                <a:ea typeface="Arial" panose="020B0604020202020204" pitchFamily="34" charset="0"/>
                <a:sym typeface="Wingdings" panose="05000000000000000000" pitchFamily="2" charset="2"/>
              </a:rPr>
              <a:t>S</a:t>
            </a:r>
            <a:r>
              <a:rPr lang="en-US" altLang="en-US" sz="2200" dirty="0">
                <a:ea typeface="Arial" panose="020B0604020202020204" pitchFamily="34" charset="0"/>
              </a:rPr>
              <a:t>yncretic form of Islam and Hinduism</a:t>
            </a:r>
          </a:p>
        </p:txBody>
      </p:sp>
      <p:pic>
        <p:nvPicPr>
          <p:cNvPr id="113666" name="Picture 2" descr="Image result for the mughal empire Akbar">
            <a:extLst>
              <a:ext uri="{FF2B5EF4-FFF2-40B4-BE49-F238E27FC236}">
                <a16:creationId xmlns:a16="http://schemas.microsoft.com/office/drawing/2014/main" id="{340B80AB-0532-4A66-A880-B9AC5FC26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44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E8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22B1A5D7-13A9-4614-9DEF-681B6F76FE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67042" y="6356350"/>
            <a:ext cx="118675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17B5EF7E-2295-4CCD-A23C-D3271E4B5CFE}" type="slidenum">
              <a:rPr lang="en-US" altLang="en-US">
                <a:latin typeface="Times New Roman" panose="02020603050405020304" pitchFamily="18" charset="0"/>
              </a:rPr>
              <a:pPr eaLnBrk="1" hangingPunct="1">
                <a:spcAft>
                  <a:spcPts val="600"/>
                </a:spcAft>
              </a:pPr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A2997E1-023F-4C03-A803-B40B23126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 dirty="0"/>
              <a:t>Aurangzeb (r. 1659–1707)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67DB4B8-7365-47DB-BD4A-6A18A28BBF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000" dirty="0"/>
              <a:t>Expanded Mughal empire into southern India</a:t>
            </a:r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r>
              <a:rPr lang="en-US" altLang="en-US" sz="2000" dirty="0"/>
              <a:t>Fought and defeated expanding British interests in India </a:t>
            </a:r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r>
              <a:rPr lang="en-US" altLang="en-US" sz="2000" dirty="0"/>
              <a:t>Hostile to Hinduism</a:t>
            </a:r>
          </a:p>
          <a:p>
            <a:pPr lvl="1" eaLnBrk="1" hangingPunct="1"/>
            <a:r>
              <a:rPr lang="en-US" altLang="en-US" sz="2000" dirty="0">
                <a:ea typeface="Arial" panose="020B0604020202020204" pitchFamily="34" charset="0"/>
              </a:rPr>
              <a:t>Demolished Hindu temples, replaced with mosques</a:t>
            </a:r>
          </a:p>
          <a:p>
            <a:pPr lvl="1" eaLnBrk="1" hangingPunct="1"/>
            <a:r>
              <a:rPr lang="en-US" altLang="en-US" sz="2000" dirty="0">
                <a:ea typeface="Arial" panose="020B0604020202020204" pitchFamily="34" charset="0"/>
              </a:rPr>
              <a:t>Expanded tax on Hindus to encourage conversion</a:t>
            </a:r>
          </a:p>
        </p:txBody>
      </p:sp>
      <p:pic>
        <p:nvPicPr>
          <p:cNvPr id="111618" name="Picture 2" descr="Image result for the mughal empire Aurangzeb">
            <a:extLst>
              <a:ext uri="{FF2B5EF4-FFF2-40B4-BE49-F238E27FC236}">
                <a16:creationId xmlns:a16="http://schemas.microsoft.com/office/drawing/2014/main" id="{2837E2F5-20ED-408C-A0DE-86430AFF0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r="172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B74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8C2D30BF-11BE-4402-A002-3C8D2D36CF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67042" y="6356350"/>
            <a:ext cx="118675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8C08BDF1-6FBA-4F06-A968-D19A1C190E40}" type="slidenum">
              <a:rPr lang="en-US" altLang="en-US">
                <a:latin typeface="Times New Roman" panose="02020603050405020304" pitchFamily="18" charset="0"/>
              </a:rPr>
              <a:pPr eaLnBrk="1" hangingPunct="1">
                <a:spcAft>
                  <a:spcPts val="600"/>
                </a:spcAft>
              </a:pPr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3D07F-CE99-45EB-9E7D-A2A5D146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English East India Company: Growing Influence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E36AF-D650-4E95-AE0C-2BD26E021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269" y="583616"/>
            <a:ext cx="6594189" cy="552057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British built forts and trading stations in Calcutta, Madras and Bombay beginning in the late 17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century</a:t>
            </a:r>
          </a:p>
          <a:p>
            <a:r>
              <a:rPr lang="en-US" dirty="0">
                <a:solidFill>
                  <a:srgbClr val="FFFFFF"/>
                </a:solidFill>
              </a:rPr>
              <a:t>In 1717, Mughal nobles granted the British a </a:t>
            </a:r>
            <a:r>
              <a:rPr lang="en-US" i="1" dirty="0" err="1">
                <a:solidFill>
                  <a:srgbClr val="FFFFFF"/>
                </a:solidFill>
              </a:rPr>
              <a:t>firman</a:t>
            </a:r>
            <a:r>
              <a:rPr lang="en-US" dirty="0">
                <a:solidFill>
                  <a:srgbClr val="FFFFFF"/>
                </a:solidFill>
              </a:rPr>
              <a:t> (royal dictate) exempting them from customs duties. </a:t>
            </a:r>
          </a:p>
          <a:p>
            <a:r>
              <a:rPr lang="en-US" dirty="0">
                <a:solidFill>
                  <a:srgbClr val="FFFFFF"/>
                </a:solidFill>
              </a:rPr>
              <a:t>The treaty of 1765 gave them the right to collect taxes on behalf of the emperor.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These conciliatory moves showed waning Mughal influence thought the empire did not cease to exist until 1858.</a:t>
            </a:r>
          </a:p>
        </p:txBody>
      </p:sp>
    </p:spTree>
    <p:extLst>
      <p:ext uri="{BB962C8B-B14F-4D97-AF65-F5344CB8AC3E}">
        <p14:creationId xmlns:p14="http://schemas.microsoft.com/office/powerpoint/2010/main" val="272742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551596"/>
          </a:xfrm>
        </p:spPr>
        <p:txBody>
          <a:bodyPr>
            <a:normAutofit fontScale="90000"/>
          </a:bodyPr>
          <a:lstStyle/>
          <a:p>
            <a:r>
              <a:rPr lang="en-US" dirty="0"/>
              <a:t>Watch from c. 1400-c. 1800</a:t>
            </a:r>
          </a:p>
        </p:txBody>
      </p:sp>
      <p:pic>
        <p:nvPicPr>
          <p:cNvPr id="6" name="NzKejJIwie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838201"/>
            <a:ext cx="10227681" cy="575307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65FF-38E9-41DF-B38C-06C858ECCBD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13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2866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A820B2A6-5C1F-4385-B458-5548E83DD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altLang="en-US" dirty="0">
                <a:solidFill>
                  <a:srgbClr val="FFFFFF"/>
                </a:solidFill>
              </a:rPr>
              <a:t>Songhai Empire</a:t>
            </a:r>
          </a:p>
        </p:txBody>
      </p:sp>
      <p:pic>
        <p:nvPicPr>
          <p:cNvPr id="4098" name="Picture 2" descr="Songhai Empire">
            <a:extLst>
              <a:ext uri="{FF2B5EF4-FFF2-40B4-BE49-F238E27FC236}">
                <a16:creationId xmlns:a16="http://schemas.microsoft.com/office/drawing/2014/main" id="{D0F348D3-BA4C-42AD-98D3-6959E2773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" r="3" b="2669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1210E7D-7ABD-4DC4-B7E2-9D69DFC4CB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The 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Shongai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(Songhay) </a:t>
            </a:r>
            <a:r>
              <a:rPr lang="en-US" sz="2000" b="1" dirty="0">
                <a:solidFill>
                  <a:srgbClr val="FFFFFF"/>
                </a:solidFill>
              </a:rPr>
              <a:t>Empire</a:t>
            </a:r>
            <a:r>
              <a:rPr lang="en-US" sz="2000" dirty="0">
                <a:solidFill>
                  <a:srgbClr val="FFFFFF"/>
                </a:solidFill>
              </a:rPr>
              <a:t>, 1460-1591 CE, replaced Mali as the most dominant state in West Africa in the late 15</a:t>
            </a:r>
            <a:r>
              <a:rPr lang="en-US" sz="2000" baseline="30000" dirty="0">
                <a:solidFill>
                  <a:srgbClr val="FFFFFF"/>
                </a:solidFill>
              </a:rPr>
              <a:t>th</a:t>
            </a:r>
            <a:r>
              <a:rPr lang="en-US" sz="2000" dirty="0">
                <a:solidFill>
                  <a:srgbClr val="FFFFFF"/>
                </a:solidFill>
              </a:rPr>
              <a:t> century. </a:t>
            </a:r>
            <a:endParaRPr lang="en-US" altLang="en-US" sz="2000" dirty="0">
              <a:solidFill>
                <a:srgbClr val="FFFFFF"/>
              </a:solidFill>
              <a:ea typeface="Arial" panose="020B0604020202020204" pitchFamily="34" charset="0"/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The Songhai people controlled Niger river transport which made them poised to gain power and influence.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By 1469 CE the Songhai gained control over Timbuktu.</a:t>
            </a:r>
          </a:p>
          <a:p>
            <a:pPr marL="0" indent="0">
              <a:buNone/>
            </a:pPr>
            <a:endParaRPr lang="en-US" altLang="en-US" sz="20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9220" name="Slide Number Placeholder 5">
            <a:extLst>
              <a:ext uri="{FF2B5EF4-FFF2-40B4-BE49-F238E27FC236}">
                <a16:creationId xmlns:a16="http://schemas.microsoft.com/office/drawing/2014/main" id="{6D892F7C-520D-4FC1-8CE7-A0355040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0391" y="6535157"/>
            <a:ext cx="973667" cy="27432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BD120BB7-D06A-4B1C-A5C5-087404690F66}" type="slidenum">
              <a:rPr lang="en-US" alt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pPr eaLnBrk="1" hangingPunct="1">
                <a:spcAft>
                  <a:spcPts val="600"/>
                </a:spcAft>
              </a:pPr>
              <a:t>4</a:t>
            </a:fld>
            <a:endParaRPr lang="en-US" altLang="en-US" sz="105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3DBDE9-FAE7-4090-AAA0-A8DF28362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Rulers of the Songhai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AEED4E-DA4C-41C4-9611-31D35D8EB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612750" cy="50178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/>
              <a:t>Sunni Ali </a:t>
            </a:r>
          </a:p>
          <a:p>
            <a:pPr marL="0" indent="0">
              <a:buNone/>
            </a:pPr>
            <a:r>
              <a:rPr lang="en-US" sz="3000" dirty="0"/>
              <a:t>(r. </a:t>
            </a:r>
            <a:r>
              <a:rPr lang="en-US" dirty="0"/>
              <a:t>1464-1492 CE)</a:t>
            </a:r>
            <a:endParaRPr lang="en-US" sz="3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leader during Songhai Expansion. </a:t>
            </a:r>
          </a:p>
          <a:p>
            <a:endParaRPr lang="en-US" sz="2000" dirty="0"/>
          </a:p>
          <a:p>
            <a:r>
              <a:rPr lang="en-US" sz="2000" dirty="0"/>
              <a:t>Military tactics earned him the nickname “Sunni the Merciless.”</a:t>
            </a:r>
          </a:p>
          <a:p>
            <a:endParaRPr lang="en-US" sz="2000" dirty="0"/>
          </a:p>
          <a:p>
            <a:r>
              <a:rPr lang="en-US" sz="2000" dirty="0"/>
              <a:t>Improved irrigation and agricultural yields. </a:t>
            </a:r>
          </a:p>
          <a:p>
            <a:endParaRPr lang="en-US" sz="2000" dirty="0"/>
          </a:p>
          <a:p>
            <a:r>
              <a:rPr lang="en-US" sz="2000" dirty="0"/>
              <a:t>Anti-Muslim influence, supported animistic traditions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1773C3-0DE1-4CDE-A9F5-0419A3429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King Mohammad I </a:t>
            </a:r>
          </a:p>
          <a:p>
            <a:pPr marL="0" indent="0">
              <a:buNone/>
            </a:pPr>
            <a:r>
              <a:rPr lang="sv-SE" dirty="0"/>
              <a:t>(r. 1494-1528 CE)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Converted to Islam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Encouraged education and study of Islam as well as science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Given honorary title of  ”Caliph of the Sudan”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164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56097C7-CDE0-4C5D-83F6-2173C58FF0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Islam in Sub-Saharan Africa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54A507B-F3AA-4722-B993-B1D7649254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34269" y="583616"/>
            <a:ext cx="6594189" cy="552057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Pre-Islamic paganism, ancestor worship featured animistic traditions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Islam developed in commercial centers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Timbuktu, major center of Islamic scholarship by sixteenth century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African traditions and beliefs blended into Islam to create a syncretic religion 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Gender relations, standards of female modesty incorporated as Islam spreads</a:t>
            </a:r>
          </a:p>
        </p:txBody>
      </p:sp>
    </p:spTree>
    <p:extLst>
      <p:ext uri="{BB962C8B-B14F-4D97-AF65-F5344CB8AC3E}">
        <p14:creationId xmlns:p14="http://schemas.microsoft.com/office/powerpoint/2010/main" val="25657569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E6E83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D3E4605-B11B-489A-97FB-825BE33BF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>
                <a:solidFill>
                  <a:srgbClr val="FFFFFF"/>
                </a:solidFill>
              </a:rPr>
              <a:t>The Fulani and Islam</a:t>
            </a:r>
          </a:p>
        </p:txBody>
      </p:sp>
      <p:pic>
        <p:nvPicPr>
          <p:cNvPr id="139266" name="Picture 2" descr="Image result for The Fulani map">
            <a:extLst>
              <a:ext uri="{FF2B5EF4-FFF2-40B4-BE49-F238E27FC236}">
                <a16:creationId xmlns:a16="http://schemas.microsoft.com/office/drawing/2014/main" id="{F792386F-D8F7-4D81-90D7-4621CF0AB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6" r="1" b="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Rectangle 14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id="{743B040B-8270-4DFF-8F8A-D7DEBFD6D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0391" y="6535157"/>
            <a:ext cx="973667" cy="27432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6B3DDA6A-9608-468B-A25C-651CC8D8CAFE}" type="slidenum">
              <a:rPr lang="en-US" alt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pPr eaLnBrk="1" hangingPunct="1">
                <a:spcAft>
                  <a:spcPts val="600"/>
                </a:spcAft>
              </a:pPr>
              <a:t>7</a:t>
            </a:fld>
            <a:endParaRPr lang="en-US" altLang="en-US" sz="105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39273" name="Rectangle 3">
            <a:extLst>
              <a:ext uri="{FF2B5EF4-FFF2-40B4-BE49-F238E27FC236}">
                <a16:creationId xmlns:a16="http://schemas.microsoft.com/office/drawing/2014/main" id="{A397C17B-B569-4806-945C-EAB0A8A281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533552"/>
              </p:ext>
            </p:extLst>
          </p:nvPr>
        </p:nvGraphicFramePr>
        <p:xfrm>
          <a:off x="8029319" y="917725"/>
          <a:ext cx="3424739" cy="485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259047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F4A4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Trading Post Empires</a:t>
            </a:r>
          </a:p>
        </p:txBody>
      </p:sp>
      <p:pic>
        <p:nvPicPr>
          <p:cNvPr id="5122" name="Picture 2" descr="Image result for portuguese trading post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5" r="1" b="11573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For most of the early modern period, European nations did not establish formal colonies in Africa to conquer territory, but rather established trading posts. 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The Portuguese and Spanish exerted increasing control over trade which destabilized many African societies.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sym typeface="Wingdings" panose="05000000000000000000" pitchFamily="2" charset="2"/>
              </a:rPr>
              <a:t>Portuguese came to control the gold fields of southern West Africa in the early 16</a:t>
            </a:r>
            <a:r>
              <a:rPr lang="en-US" sz="2000" baseline="30000" dirty="0">
                <a:solidFill>
                  <a:srgbClr val="FFFFFF"/>
                </a:solidFill>
                <a:sym typeface="Wingdings" panose="05000000000000000000" pitchFamily="2" charset="2"/>
              </a:rPr>
              <a:t>th</a:t>
            </a:r>
            <a:r>
              <a:rPr lang="en-US" sz="2000" dirty="0">
                <a:solidFill>
                  <a:srgbClr val="FFFFFF"/>
                </a:solidFill>
                <a:sym typeface="Wingdings" panose="05000000000000000000" pitchFamily="2" charset="2"/>
              </a:rPr>
              <a:t> century which limited wealth of the Songhai</a:t>
            </a:r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80391" y="6535157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DC665FF-38E9-41DF-B38C-06C858ECCBD0}" type="slidenum">
              <a:rPr lang="en-US" alt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altLang="en-US" sz="10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6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856368-AAB5-4C75-A79C-F621880BE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64" y="930530"/>
            <a:ext cx="3361677" cy="32750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>
                <a:solidFill>
                  <a:srgbClr val="FFFFFF"/>
                </a:solidFill>
              </a:rPr>
              <a:t>Kingdom of the Kongo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5E897E-77B7-4698-8B91-5E6BF71B7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4664" y="5119223"/>
            <a:ext cx="1830086" cy="102286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B1B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A54E04-7D2A-477F-BDCA-EDA81DD23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46" b="-1"/>
          <a:stretch/>
        </p:blipFill>
        <p:spPr bwMode="auto">
          <a:xfrm>
            <a:off x="4517401" y="450221"/>
            <a:ext cx="7203993" cy="595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610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1358</Words>
  <Application>Microsoft Office PowerPoint</Application>
  <PresentationFormat>Widescreen</PresentationFormat>
  <Paragraphs>188</Paragraphs>
  <Slides>27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Office Theme</vt:lpstr>
      <vt:lpstr>Africa  and Islamic Empires</vt:lpstr>
      <vt:lpstr>Africa in the early modern period</vt:lpstr>
      <vt:lpstr>Watch from c. 1400-c. 1800</vt:lpstr>
      <vt:lpstr>Songhai Empire</vt:lpstr>
      <vt:lpstr>Rulers of the Songhai</vt:lpstr>
      <vt:lpstr>Islam in Sub-Saharan Africa</vt:lpstr>
      <vt:lpstr>The Fulani and Islam</vt:lpstr>
      <vt:lpstr>Trading Post Empires</vt:lpstr>
      <vt:lpstr>Kingdom of the Kongo</vt:lpstr>
      <vt:lpstr>Kingdom of Kongo (14-19th century CE)</vt:lpstr>
      <vt:lpstr>Enslaving the Kongolese</vt:lpstr>
      <vt:lpstr>Queen Nzinga</vt:lpstr>
      <vt:lpstr>The Transatlantic Slave Trade</vt:lpstr>
      <vt:lpstr>Depopulating Western Africa</vt:lpstr>
      <vt:lpstr>Africa to the Americas</vt:lpstr>
      <vt:lpstr>Islamic Empires</vt:lpstr>
      <vt:lpstr>“Gunpowder” Empires</vt:lpstr>
      <vt:lpstr>The Dynastic State</vt:lpstr>
      <vt:lpstr>The Ottoman Empire  (1289–1923)</vt:lpstr>
      <vt:lpstr>Millet System</vt:lpstr>
      <vt:lpstr>Mehmed the Conqueror</vt:lpstr>
      <vt:lpstr>Süleyman the Magnificent  (r. 1520–1566)</vt:lpstr>
      <vt:lpstr>The Safavid Empire</vt:lpstr>
      <vt:lpstr>The Mughal Empire</vt:lpstr>
      <vt:lpstr>Akbar (r. 1556–1605)</vt:lpstr>
      <vt:lpstr>Aurangzeb (r. 1659–1707)</vt:lpstr>
      <vt:lpstr>English East India Company: Growing Influence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  and Islamic Empires</dc:title>
  <dc:creator>Linden-Brooks, Sarah</dc:creator>
  <cp:lastModifiedBy>Linden-Brooks, Sarah</cp:lastModifiedBy>
  <cp:revision>2</cp:revision>
  <dcterms:created xsi:type="dcterms:W3CDTF">2020-07-30T17:31:17Z</dcterms:created>
  <dcterms:modified xsi:type="dcterms:W3CDTF">2020-07-30T17:34:32Z</dcterms:modified>
</cp:coreProperties>
</file>