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322" r:id="rId3"/>
    <p:sldId id="270" r:id="rId4"/>
    <p:sldId id="257" r:id="rId5"/>
    <p:sldId id="274" r:id="rId6"/>
    <p:sldId id="321" r:id="rId7"/>
    <p:sldId id="263" r:id="rId8"/>
    <p:sldId id="259" r:id="rId9"/>
    <p:sldId id="260" r:id="rId10"/>
    <p:sldId id="268" r:id="rId11"/>
    <p:sldId id="331" r:id="rId12"/>
    <p:sldId id="308" r:id="rId13"/>
    <p:sldId id="330" r:id="rId14"/>
    <p:sldId id="323" r:id="rId15"/>
    <p:sldId id="264" r:id="rId16"/>
    <p:sldId id="265" r:id="rId17"/>
    <p:sldId id="266" r:id="rId18"/>
    <p:sldId id="309" r:id="rId19"/>
    <p:sldId id="285" r:id="rId20"/>
    <p:sldId id="324" r:id="rId21"/>
    <p:sldId id="286" r:id="rId22"/>
    <p:sldId id="290" r:id="rId23"/>
    <p:sldId id="325" r:id="rId24"/>
    <p:sldId id="303" r:id="rId25"/>
    <p:sldId id="326" r:id="rId26"/>
    <p:sldId id="328" r:id="rId27"/>
    <p:sldId id="327" r:id="rId28"/>
    <p:sldId id="329" r:id="rId29"/>
    <p:sldId id="288" r:id="rId30"/>
    <p:sldId id="295" r:id="rId31"/>
    <p:sldId id="311" r:id="rId32"/>
    <p:sldId id="310" r:id="rId33"/>
    <p:sldId id="332" r:id="rId34"/>
    <p:sldId id="312" r:id="rId35"/>
    <p:sldId id="29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en-Brooks, Sarah" initials="LS" lastIdx="1" clrIdx="0">
    <p:extLst>
      <p:ext uri="{19B8F6BF-5375-455C-9EA6-DF929625EA0E}">
        <p15:presenceInfo xmlns:p15="http://schemas.microsoft.com/office/powerpoint/2012/main" userId="S::Linden-BrooksS@TNCC.EDU::99a81ea1-dcfb-4b49-b058-c28d787428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p:cViewPr varScale="1">
        <p:scale>
          <a:sx n="93" d="100"/>
          <a:sy n="93" d="100"/>
        </p:scale>
        <p:origin x="1195"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7-29T08:46:46.808" idx="1">
    <p:pos x="10" y="1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6CE0DF-BEFE-4E19-A52D-B2740E81CB7C}" type="datetimeFigureOut">
              <a:rPr lang="en-US" smtClean="0"/>
              <a:t>7/29/2020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C104AA-E5CF-4488-BE71-278F1B93DDCF}" type="slidenum">
              <a:rPr lang="en-US" smtClean="0"/>
              <a:t>‹#›</a:t>
            </a:fld>
            <a:endParaRPr lang="en-US"/>
          </a:p>
        </p:txBody>
      </p:sp>
    </p:spTree>
    <p:extLst>
      <p:ext uri="{BB962C8B-B14F-4D97-AF65-F5344CB8AC3E}">
        <p14:creationId xmlns:p14="http://schemas.microsoft.com/office/powerpoint/2010/main" val="270987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B3FA6C-1EE5-418A-AF54-EE55AAA46A96}" type="datetimeFigureOut">
              <a:rPr lang="en-US" smtClean="0"/>
              <a:t>7/29/2020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3D8A7-1B48-4981-BC58-D973DE7B8F85}" type="slidenum">
              <a:rPr lang="en-US" smtClean="0"/>
              <a:t>‹#›</a:t>
            </a:fld>
            <a:endParaRPr lang="en-US"/>
          </a:p>
        </p:txBody>
      </p:sp>
    </p:spTree>
    <p:extLst>
      <p:ext uri="{BB962C8B-B14F-4D97-AF65-F5344CB8AC3E}">
        <p14:creationId xmlns:p14="http://schemas.microsoft.com/office/powerpoint/2010/main" val="33521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33D8A7-1B48-4981-BC58-D973DE7B8F85}" type="slidenum">
              <a:rPr lang="en-US" smtClean="0"/>
              <a:t>8</a:t>
            </a:fld>
            <a:endParaRPr lang="en-US"/>
          </a:p>
        </p:txBody>
      </p:sp>
    </p:spTree>
    <p:extLst>
      <p:ext uri="{BB962C8B-B14F-4D97-AF65-F5344CB8AC3E}">
        <p14:creationId xmlns:p14="http://schemas.microsoft.com/office/powerpoint/2010/main" val="296698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CD8DA4E3-50F5-40A2-8CF9-9E15F7A8618B}" type="datetimeFigureOut">
              <a:rPr lang="en-US" smtClean="0"/>
              <a:pPr/>
              <a:t>7/29/2020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430381E-A130-4380-9E36-F14BA342106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D8DA4E3-50F5-40A2-8CF9-9E15F7A8618B}" type="datetimeFigureOut">
              <a:rPr lang="en-US" smtClean="0"/>
              <a:pPr/>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0381E-A130-4380-9E36-F14BA34210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D8DA4E3-50F5-40A2-8CF9-9E15F7A8618B}" type="datetimeFigureOut">
              <a:rPr lang="en-US" smtClean="0"/>
              <a:pPr/>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0381E-A130-4380-9E36-F14BA34210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D8DA4E3-50F5-40A2-8CF9-9E15F7A8618B}" type="datetimeFigureOut">
              <a:rPr lang="en-US" smtClean="0"/>
              <a:pPr/>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0381E-A130-4380-9E36-F14BA34210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D8DA4E3-50F5-40A2-8CF9-9E15F7A8618B}" type="datetimeFigureOut">
              <a:rPr lang="en-US" smtClean="0"/>
              <a:pPr/>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0381E-A130-4380-9E36-F14BA342106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D8DA4E3-50F5-40A2-8CF9-9E15F7A8618B}" type="datetimeFigureOut">
              <a:rPr lang="en-US" smtClean="0"/>
              <a:pPr/>
              <a:t>7/29/2020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30381E-A130-4380-9E36-F14BA34210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D8DA4E3-50F5-40A2-8CF9-9E15F7A8618B}" type="datetimeFigureOut">
              <a:rPr lang="en-US" smtClean="0"/>
              <a:pPr/>
              <a:t>7/29/2020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30381E-A130-4380-9E36-F14BA34210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CD8DA4E3-50F5-40A2-8CF9-9E15F7A8618B}" type="datetimeFigureOut">
              <a:rPr lang="en-US" smtClean="0"/>
              <a:pPr/>
              <a:t>7/29/2020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30381E-A130-4380-9E36-F14BA34210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8DA4E3-50F5-40A2-8CF9-9E15F7A8618B}" type="datetimeFigureOut">
              <a:rPr lang="en-US" smtClean="0"/>
              <a:pPr/>
              <a:t>7/29/2020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30381E-A130-4380-9E36-F14BA34210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D8DA4E3-50F5-40A2-8CF9-9E15F7A8618B}" type="datetimeFigureOut">
              <a:rPr lang="en-US" smtClean="0"/>
              <a:pPr/>
              <a:t>7/29/2020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30381E-A130-4380-9E36-F14BA34210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D8DA4E3-50F5-40A2-8CF9-9E15F7A8618B}" type="datetimeFigureOut">
              <a:rPr lang="en-US" smtClean="0"/>
              <a:pPr/>
              <a:t>7/29/2020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430381E-A130-4380-9E36-F14BA342106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D8DA4E3-50F5-40A2-8CF9-9E15F7A8618B}" type="datetimeFigureOut">
              <a:rPr lang="en-US" smtClean="0"/>
              <a:pPr/>
              <a:t>7/29/2020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430381E-A130-4380-9E36-F14BA342106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Colonization of the Americas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he Map: Tenochtitlan, 1524 | History Today">
            <a:extLst>
              <a:ext uri="{FF2B5EF4-FFF2-40B4-BE49-F238E27FC236}">
                <a16:creationId xmlns:a16="http://schemas.microsoft.com/office/drawing/2014/main" id="{5BB3375D-F9A1-45B9-9396-3477EA61E0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97" r="15956" b="-1"/>
          <a:stretch/>
        </p:blipFill>
        <p:spPr bwMode="auto">
          <a:xfrm>
            <a:off x="4290639" y="0"/>
            <a:ext cx="485336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5C8EFC1-E7D3-42F3-9BFC-4F1E631D0B7E}"/>
              </a:ext>
            </a:extLst>
          </p:cNvPr>
          <p:cNvSpPr>
            <a:spLocks noGrp="1"/>
          </p:cNvSpPr>
          <p:nvPr>
            <p:ph type="title"/>
          </p:nvPr>
        </p:nvSpPr>
        <p:spPr>
          <a:xfrm>
            <a:off x="533400" y="990600"/>
            <a:ext cx="4511923" cy="1119099"/>
          </a:xfrm>
        </p:spPr>
        <p:txBody>
          <a:bodyPr>
            <a:normAutofit fontScale="90000"/>
          </a:bodyPr>
          <a:lstStyle/>
          <a:p>
            <a:r>
              <a:rPr lang="en-US" dirty="0"/>
              <a:t>Sedentary-</a:t>
            </a:r>
            <a:br>
              <a:rPr lang="en-US" dirty="0"/>
            </a:br>
            <a:r>
              <a:rPr lang="en-US" dirty="0"/>
              <a:t>Aztec</a:t>
            </a:r>
          </a:p>
        </p:txBody>
      </p:sp>
      <p:sp>
        <p:nvSpPr>
          <p:cNvPr id="3" name="Content Placeholder 2">
            <a:extLst>
              <a:ext uri="{FF2B5EF4-FFF2-40B4-BE49-F238E27FC236}">
                <a16:creationId xmlns:a16="http://schemas.microsoft.com/office/drawing/2014/main" id="{1A1F81D8-7929-4E15-96DD-7EC466F58633}"/>
              </a:ext>
            </a:extLst>
          </p:cNvPr>
          <p:cNvSpPr>
            <a:spLocks noGrp="1"/>
          </p:cNvSpPr>
          <p:nvPr>
            <p:ph idx="1"/>
          </p:nvPr>
        </p:nvSpPr>
        <p:spPr>
          <a:xfrm>
            <a:off x="304801" y="2109699"/>
            <a:ext cx="3810000" cy="4138701"/>
          </a:xfrm>
        </p:spPr>
        <p:txBody>
          <a:bodyPr>
            <a:normAutofit/>
          </a:bodyPr>
          <a:lstStyle/>
          <a:p>
            <a:pPr marL="0" indent="0">
              <a:buNone/>
            </a:pPr>
            <a:r>
              <a:rPr lang="en-US" sz="1600" dirty="0"/>
              <a:t>The basis of Aztec success was their remarkable system of agriculture, which featured intensive cultivation and reclamation of swampland. </a:t>
            </a:r>
          </a:p>
          <a:p>
            <a:pPr marL="0" indent="0">
              <a:buNone/>
            </a:pPr>
            <a:endParaRPr lang="en-US" sz="1600" dirty="0"/>
          </a:p>
          <a:p>
            <a:pPr marL="0" indent="0">
              <a:buNone/>
            </a:pPr>
            <a:r>
              <a:rPr lang="en-US" sz="1600" dirty="0"/>
              <a:t>The Mexica capital city of</a:t>
            </a:r>
            <a:r>
              <a:rPr lang="en-US" sz="1600" b="1" dirty="0"/>
              <a:t> Tenochtitlán</a:t>
            </a:r>
            <a:r>
              <a:rPr lang="en-US" sz="1600" dirty="0"/>
              <a:t>, founded around 1325 CE</a:t>
            </a:r>
          </a:p>
          <a:p>
            <a:pPr lvl="1"/>
            <a:r>
              <a:rPr lang="en-US" sz="1400" dirty="0"/>
              <a:t>Tenochtitlán was an impressive city which included wetland gardens and used raised causeways to separate the gardens and move around the city</a:t>
            </a:r>
          </a:p>
          <a:p>
            <a:pPr lvl="1"/>
            <a:r>
              <a:rPr lang="en-US" sz="1400" dirty="0"/>
              <a:t>Roughly 200,000 people lived within Tenochtitlan and another 10 million were part of the broader Aztec Empire.</a:t>
            </a:r>
          </a:p>
        </p:txBody>
      </p:sp>
    </p:spTree>
    <p:extLst>
      <p:ext uri="{BB962C8B-B14F-4D97-AF65-F5344CB8AC3E}">
        <p14:creationId xmlns:p14="http://schemas.microsoft.com/office/powerpoint/2010/main" val="1063529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DDBA7-91A9-47BE-B4F9-C8B98CCA43EA}"/>
              </a:ext>
            </a:extLst>
          </p:cNvPr>
          <p:cNvSpPr>
            <a:spLocks noGrp="1"/>
          </p:cNvSpPr>
          <p:nvPr>
            <p:ph type="title"/>
          </p:nvPr>
        </p:nvSpPr>
        <p:spPr/>
        <p:txBody>
          <a:bodyPr/>
          <a:lstStyle/>
          <a:p>
            <a:r>
              <a:rPr lang="en-US" dirty="0"/>
              <a:t>Conquering the Aztecs</a:t>
            </a:r>
          </a:p>
        </p:txBody>
      </p:sp>
      <p:sp>
        <p:nvSpPr>
          <p:cNvPr id="3" name="Content Placeholder 2">
            <a:extLst>
              <a:ext uri="{FF2B5EF4-FFF2-40B4-BE49-F238E27FC236}">
                <a16:creationId xmlns:a16="http://schemas.microsoft.com/office/drawing/2014/main" id="{9F2892E6-C5D7-44B4-B754-17F5E57F78BA}"/>
              </a:ext>
            </a:extLst>
          </p:cNvPr>
          <p:cNvSpPr>
            <a:spLocks noGrp="1"/>
          </p:cNvSpPr>
          <p:nvPr>
            <p:ph idx="1"/>
          </p:nvPr>
        </p:nvSpPr>
        <p:spPr/>
        <p:txBody>
          <a:bodyPr/>
          <a:lstStyle/>
          <a:p>
            <a:r>
              <a:rPr lang="en-US" dirty="0"/>
              <a:t>In August 1519, Cortés marched to Tenochtitlan.</a:t>
            </a:r>
          </a:p>
          <a:p>
            <a:r>
              <a:rPr lang="en-US" dirty="0"/>
              <a:t>Over the next two years, the Spanish forged alliances with other indigenous groups. </a:t>
            </a:r>
          </a:p>
          <a:p>
            <a:r>
              <a:rPr lang="en-US" dirty="0"/>
              <a:t>In 1521, Tenochtitlan was sacked, and its monuments destroyed. </a:t>
            </a:r>
          </a:p>
          <a:p>
            <a:pPr lvl="1"/>
            <a:r>
              <a:rPr lang="en-US" dirty="0"/>
              <a:t>The </a:t>
            </a:r>
            <a:r>
              <a:rPr lang="en-US" dirty="0" err="1"/>
              <a:t>Tlaxcalans</a:t>
            </a:r>
            <a:r>
              <a:rPr lang="en-US" dirty="0"/>
              <a:t> were instrumental in helping the Spanish conquer the Aztecs. </a:t>
            </a:r>
          </a:p>
          <a:p>
            <a:pPr lvl="1"/>
            <a:r>
              <a:rPr lang="en-US" dirty="0"/>
              <a:t>With the leadership dismantled, the Spanish easily conquered the remain Aztec peoples.</a:t>
            </a:r>
          </a:p>
        </p:txBody>
      </p:sp>
    </p:spTree>
    <p:extLst>
      <p:ext uri="{BB962C8B-B14F-4D97-AF65-F5344CB8AC3E}">
        <p14:creationId xmlns:p14="http://schemas.microsoft.com/office/powerpoint/2010/main" val="1435458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Sedentary-Inca</a:t>
            </a:r>
          </a:p>
        </p:txBody>
      </p:sp>
      <p:sp>
        <p:nvSpPr>
          <p:cNvPr id="3" name="Content Placeholder 2"/>
          <p:cNvSpPr>
            <a:spLocks noGrp="1"/>
          </p:cNvSpPr>
          <p:nvPr>
            <p:ph sz="half" idx="1"/>
          </p:nvPr>
        </p:nvSpPr>
        <p:spPr/>
        <p:txBody>
          <a:bodyPr>
            <a:normAutofit lnSpcReduction="10000"/>
          </a:bodyPr>
          <a:lstStyle/>
          <a:p>
            <a:r>
              <a:rPr lang="en-US" dirty="0"/>
              <a:t>At its height, Inca empire consisted of 10-12 million inhabitants and included 100 different ethnic groups</a:t>
            </a:r>
          </a:p>
          <a:p>
            <a:r>
              <a:rPr lang="en-US" dirty="0"/>
              <a:t>Encompassed large scale agricultural networks and roads as well as a cohesive language and faith throughout their expansive empire</a:t>
            </a:r>
          </a:p>
        </p:txBody>
      </p:sp>
      <p:sp>
        <p:nvSpPr>
          <p:cNvPr id="5" name="AutoShape 2" descr="Image result for inca village peru circa 15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Atlas of the Inca Empire - Wikimedia Commons">
            <a:extLst>
              <a:ext uri="{FF2B5EF4-FFF2-40B4-BE49-F238E27FC236}">
                <a16:creationId xmlns:a16="http://schemas.microsoft.com/office/drawing/2014/main" id="{F86B5493-37B5-46A1-9985-0A16B7D4CB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9000" y="7937"/>
            <a:ext cx="4445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173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A2126-23BB-4B4D-95B5-C4E1E6FFF5A6}"/>
              </a:ext>
            </a:extLst>
          </p:cNvPr>
          <p:cNvSpPr>
            <a:spLocks noGrp="1"/>
          </p:cNvSpPr>
          <p:nvPr>
            <p:ph type="title"/>
          </p:nvPr>
        </p:nvSpPr>
        <p:spPr/>
        <p:txBody>
          <a:bodyPr/>
          <a:lstStyle/>
          <a:p>
            <a:r>
              <a:rPr lang="en-US" dirty="0"/>
              <a:t>Conquering the Inca</a:t>
            </a:r>
          </a:p>
        </p:txBody>
      </p:sp>
      <p:sp>
        <p:nvSpPr>
          <p:cNvPr id="3" name="Content Placeholder 2">
            <a:extLst>
              <a:ext uri="{FF2B5EF4-FFF2-40B4-BE49-F238E27FC236}">
                <a16:creationId xmlns:a16="http://schemas.microsoft.com/office/drawing/2014/main" id="{124ADC77-0300-4CC9-9C6C-BEB7E3082002}"/>
              </a:ext>
            </a:extLst>
          </p:cNvPr>
          <p:cNvSpPr>
            <a:spLocks noGrp="1"/>
          </p:cNvSpPr>
          <p:nvPr>
            <p:ph sz="half" idx="1"/>
          </p:nvPr>
        </p:nvSpPr>
        <p:spPr>
          <a:xfrm>
            <a:off x="457200" y="1920085"/>
            <a:ext cx="7315200" cy="4434840"/>
          </a:xfrm>
        </p:spPr>
        <p:txBody>
          <a:bodyPr>
            <a:normAutofit lnSpcReduction="10000"/>
          </a:bodyPr>
          <a:lstStyle/>
          <a:p>
            <a:r>
              <a:rPr lang="en-US" dirty="0"/>
              <a:t>In the 1530s, Atahualpa controlled an army that was 80,000 strong. Pizzaro had under 300 men at his disposal.</a:t>
            </a:r>
          </a:p>
          <a:p>
            <a:r>
              <a:rPr lang="en-US" dirty="0"/>
              <a:t>On the initial day of attack, Pizzaro’s men ambushed the Inca killing 7,000 Incas were and sustaining zero Spanish losses. </a:t>
            </a:r>
          </a:p>
          <a:p>
            <a:pPr>
              <a:buFont typeface="Wingdings" panose="05000000000000000000" pitchFamily="2" charset="2"/>
              <a:buChar char="à"/>
            </a:pPr>
            <a:r>
              <a:rPr lang="en-US" dirty="0">
                <a:sym typeface="Wingdings" panose="05000000000000000000" pitchFamily="2" charset="2"/>
              </a:rPr>
              <a:t>Pizzaro kidnapped and held Atahualpa before executing him and taking the capital city. </a:t>
            </a:r>
          </a:p>
          <a:p>
            <a:pPr>
              <a:buFont typeface="Wingdings" panose="05000000000000000000" pitchFamily="2" charset="2"/>
              <a:buChar char="à"/>
            </a:pPr>
            <a:r>
              <a:rPr lang="en-US" dirty="0">
                <a:sym typeface="Wingdings" panose="05000000000000000000" pitchFamily="2" charset="2"/>
              </a:rPr>
              <a:t>Ultimately, the Spanish capitalized on internal fractions and built alliances with Native Americans who resented the Inca.</a:t>
            </a:r>
            <a:endParaRPr lang="en-US" dirty="0"/>
          </a:p>
        </p:txBody>
      </p:sp>
    </p:spTree>
    <p:extLst>
      <p:ext uri="{BB962C8B-B14F-4D97-AF65-F5344CB8AC3E}">
        <p14:creationId xmlns:p14="http://schemas.microsoft.com/office/powerpoint/2010/main" val="2835312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Native Culture</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025746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Native Economies</a:t>
            </a:r>
          </a:p>
        </p:txBody>
      </p:sp>
      <p:sp>
        <p:nvSpPr>
          <p:cNvPr id="3" name="Content Placeholder 2"/>
          <p:cNvSpPr>
            <a:spLocks noGrp="1"/>
          </p:cNvSpPr>
          <p:nvPr>
            <p:ph sz="half" idx="1"/>
          </p:nvPr>
        </p:nvSpPr>
        <p:spPr>
          <a:xfrm>
            <a:off x="2057400" y="2423160"/>
            <a:ext cx="5715000" cy="4434840"/>
          </a:xfrm>
        </p:spPr>
        <p:txBody>
          <a:bodyPr>
            <a:normAutofit/>
          </a:bodyPr>
          <a:lstStyle/>
          <a:p>
            <a:r>
              <a:rPr lang="en-US" sz="3200" dirty="0"/>
              <a:t>Gender divisions of tasks</a:t>
            </a:r>
          </a:p>
          <a:p>
            <a:r>
              <a:rPr lang="en-US" sz="3200" dirty="0"/>
              <a:t>Self sufficiency among tribes</a:t>
            </a:r>
          </a:p>
          <a:p>
            <a:r>
              <a:rPr lang="en-US" sz="3200" dirty="0"/>
              <a:t>Vast communication and luxury trade networks</a:t>
            </a:r>
          </a:p>
          <a:p>
            <a:r>
              <a:rPr lang="en-US" sz="3200" dirty="0"/>
              <a:t>Public/communal property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Native Attitudes towards Slavery</a:t>
            </a:r>
          </a:p>
        </p:txBody>
      </p:sp>
      <p:sp>
        <p:nvSpPr>
          <p:cNvPr id="3" name="Content Placeholder 2"/>
          <p:cNvSpPr>
            <a:spLocks noGrp="1"/>
          </p:cNvSpPr>
          <p:nvPr>
            <p:ph sz="half" idx="1"/>
          </p:nvPr>
        </p:nvSpPr>
        <p:spPr>
          <a:xfrm>
            <a:off x="990600" y="2057400"/>
            <a:ext cx="6477000" cy="4434840"/>
          </a:xfrm>
        </p:spPr>
        <p:txBody>
          <a:bodyPr>
            <a:normAutofit fontScale="92500" lnSpcReduction="10000"/>
          </a:bodyPr>
          <a:lstStyle/>
          <a:p>
            <a:pPr marL="0" indent="0">
              <a:buNone/>
            </a:pPr>
            <a:r>
              <a:rPr lang="en-US" dirty="0"/>
              <a:t>Different in North American than in Mesoamerica and South America</a:t>
            </a:r>
          </a:p>
          <a:p>
            <a:endParaRPr lang="en-US" dirty="0"/>
          </a:p>
          <a:p>
            <a:r>
              <a:rPr lang="en-US" dirty="0"/>
              <a:t>Slavery was a often product of war or debt</a:t>
            </a:r>
          </a:p>
          <a:p>
            <a:r>
              <a:rPr lang="en-US" dirty="0"/>
              <a:t>In North America, captives could become full members of society </a:t>
            </a:r>
          </a:p>
          <a:p>
            <a:r>
              <a:rPr lang="en-US" dirty="0"/>
              <a:t>In Meso and South America slaves were at times used as part of religious offerings</a:t>
            </a:r>
          </a:p>
          <a:p>
            <a:r>
              <a:rPr lang="en-US" dirty="0"/>
              <a:t>Was not race based, but often tribal or ethnically based</a:t>
            </a:r>
          </a:p>
          <a:p>
            <a:r>
              <a:rPr lang="en-US" dirty="0"/>
              <a:t>Slavery was NOT hereditary!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Religions</a:t>
            </a:r>
          </a:p>
        </p:txBody>
      </p:sp>
      <p:sp>
        <p:nvSpPr>
          <p:cNvPr id="3" name="Content Placeholder 2"/>
          <p:cNvSpPr>
            <a:spLocks noGrp="1"/>
          </p:cNvSpPr>
          <p:nvPr>
            <p:ph sz="half" idx="1"/>
          </p:nvPr>
        </p:nvSpPr>
        <p:spPr/>
        <p:txBody>
          <a:bodyPr/>
          <a:lstStyle/>
          <a:p>
            <a:r>
              <a:rPr lang="en-US" dirty="0"/>
              <a:t>Very diverse</a:t>
            </a:r>
          </a:p>
          <a:p>
            <a:r>
              <a:rPr lang="en-US" dirty="0"/>
              <a:t>Common factors:</a:t>
            </a:r>
          </a:p>
          <a:p>
            <a:pPr lvl="1"/>
            <a:r>
              <a:rPr lang="en-US" dirty="0"/>
              <a:t>Link between spiritual and natural world (Animism)</a:t>
            </a:r>
          </a:p>
          <a:p>
            <a:pPr lvl="1"/>
            <a:r>
              <a:rPr lang="en-US" dirty="0"/>
              <a:t>Spiritual world was part of daily life:</a:t>
            </a:r>
          </a:p>
          <a:p>
            <a:pPr lvl="2"/>
            <a:r>
              <a:rPr lang="en-US" dirty="0"/>
              <a:t>Crop ceremonies</a:t>
            </a:r>
          </a:p>
          <a:p>
            <a:pPr lvl="2"/>
            <a:r>
              <a:rPr lang="en-US" dirty="0" err="1"/>
              <a:t>Shamen</a:t>
            </a:r>
            <a:r>
              <a:rPr lang="en-US" dirty="0"/>
              <a:t> (revered members of society not witches)</a:t>
            </a:r>
          </a:p>
          <a:p>
            <a:endParaRPr lang="en-US" dirty="0"/>
          </a:p>
        </p:txBody>
      </p:sp>
      <p:sp>
        <p:nvSpPr>
          <p:cNvPr id="4" name="Content Placeholder 3"/>
          <p:cNvSpPr>
            <a:spLocks noGrp="1"/>
          </p:cNvSpPr>
          <p:nvPr>
            <p:ph sz="half" idx="2"/>
          </p:nvPr>
        </p:nvSpPr>
        <p:spPr/>
        <p:txBody>
          <a:bodyPr/>
          <a:lstStyle/>
          <a:p>
            <a:r>
              <a:rPr lang="en-US" dirty="0"/>
              <a:t>Religious Cross Fertilization</a:t>
            </a:r>
          </a:p>
          <a:p>
            <a:pPr lvl="1"/>
            <a:r>
              <a:rPr lang="en-US" dirty="0"/>
              <a:t>Willingness to experiment with new ideas</a:t>
            </a:r>
          </a:p>
          <a:p>
            <a:pPr lvl="1"/>
            <a:r>
              <a:rPr lang="en-US" dirty="0"/>
              <a:t>Few attempts at conversion</a:t>
            </a:r>
          </a:p>
          <a:p>
            <a:pPr lvl="1"/>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990600"/>
            <a:ext cx="3279648" cy="3712464"/>
          </a:xfrm>
        </p:spPr>
        <p:txBody>
          <a:bodyPr/>
          <a:lstStyle/>
          <a:p>
            <a:r>
              <a:rPr lang="en-US" dirty="0"/>
              <a:t>European Conquest</a:t>
            </a: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5841" y="1600200"/>
            <a:ext cx="5958159"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804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
            <a:ext cx="8229600" cy="780288"/>
          </a:xfrm>
        </p:spPr>
        <p:txBody>
          <a:bodyPr>
            <a:normAutofit fontScale="90000"/>
          </a:bodyPr>
          <a:lstStyle/>
          <a:p>
            <a:pPr algn="ctr"/>
            <a:r>
              <a:rPr lang="en-US" dirty="0"/>
              <a:t>The Columbian Exchange</a:t>
            </a:r>
          </a:p>
        </p:txBody>
      </p:sp>
      <p:sp>
        <p:nvSpPr>
          <p:cNvPr id="3" name="Content Placeholder 2"/>
          <p:cNvSpPr>
            <a:spLocks noGrp="1"/>
          </p:cNvSpPr>
          <p:nvPr>
            <p:ph sz="quarter" idx="1"/>
          </p:nvPr>
        </p:nvSpPr>
        <p:spPr>
          <a:xfrm>
            <a:off x="457200" y="807455"/>
            <a:ext cx="8229600" cy="4389120"/>
          </a:xfrm>
        </p:spPr>
        <p:txBody>
          <a:bodyPr/>
          <a:lstStyle/>
          <a:p>
            <a:pPr algn="ctr">
              <a:buNone/>
            </a:pPr>
            <a:r>
              <a:rPr lang="en-US" dirty="0"/>
              <a:t>Biological consequences of contact</a:t>
            </a:r>
          </a:p>
        </p:txBody>
      </p:sp>
      <p:pic>
        <p:nvPicPr>
          <p:cNvPr id="24578" name="Picture 2" descr="http://mrgrayhistory.wikispaces.com/file/view/Age_-_Columbian.jpg/245721615/962x630/Age_-_Columbian.jpg"/>
          <p:cNvPicPr>
            <a:picLocks noChangeAspect="1" noChangeArrowheads="1"/>
          </p:cNvPicPr>
          <p:nvPr/>
        </p:nvPicPr>
        <p:blipFill>
          <a:blip r:embed="rId2" cstate="print"/>
          <a:srcRect/>
          <a:stretch>
            <a:fillRect/>
          </a:stretch>
        </p:blipFill>
        <p:spPr bwMode="auto">
          <a:xfrm>
            <a:off x="114300" y="1295400"/>
            <a:ext cx="8915400" cy="5441869"/>
          </a:xfrm>
          <a:prstGeom prst="rect">
            <a:avLst/>
          </a:prstGeom>
          <a:noFill/>
        </p:spPr>
      </p:pic>
    </p:spTree>
    <p:extLst>
      <p:ext uri="{BB962C8B-B14F-4D97-AF65-F5344CB8AC3E}">
        <p14:creationId xmlns:p14="http://schemas.microsoft.com/office/powerpoint/2010/main" val="3836544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pPr marL="571500" indent="-571500">
              <a:buAutoNum type="romanUcPeriod"/>
            </a:pPr>
            <a:r>
              <a:rPr lang="en-US" dirty="0"/>
              <a:t>America prior to 1500</a:t>
            </a:r>
          </a:p>
          <a:p>
            <a:pPr marL="937260" lvl="1" indent="-571500">
              <a:buAutoNum type="romanUcPeriod"/>
            </a:pPr>
            <a:r>
              <a:rPr lang="en-US" dirty="0"/>
              <a:t>Types of Native Societies</a:t>
            </a:r>
          </a:p>
          <a:p>
            <a:pPr marL="937260" lvl="1" indent="-571500">
              <a:buAutoNum type="romanUcPeriod"/>
            </a:pPr>
            <a:r>
              <a:rPr lang="en-US" dirty="0"/>
              <a:t>Native Cultures</a:t>
            </a:r>
          </a:p>
          <a:p>
            <a:pPr marL="571500" indent="-571500">
              <a:buAutoNum type="romanUcPeriod"/>
            </a:pPr>
            <a:r>
              <a:rPr lang="en-US" dirty="0"/>
              <a:t>European colonization of the Americas</a:t>
            </a:r>
          </a:p>
          <a:p>
            <a:pPr marL="937260" lvl="1" indent="-571500">
              <a:buAutoNum type="romanUcPeriod"/>
            </a:pPr>
            <a:r>
              <a:rPr lang="en-US" dirty="0"/>
              <a:t>Geography</a:t>
            </a:r>
          </a:p>
          <a:p>
            <a:pPr marL="937260" lvl="1" indent="-571500">
              <a:buAutoNum type="romanUcPeriod"/>
            </a:pPr>
            <a:r>
              <a:rPr lang="en-US" dirty="0"/>
              <a:t>Economics</a:t>
            </a:r>
          </a:p>
          <a:p>
            <a:pPr marL="937260" lvl="1" indent="-571500">
              <a:buAutoNum type="romanUcPeriod"/>
            </a:pPr>
            <a:r>
              <a:rPr lang="en-US" dirty="0"/>
              <a:t>Religion</a:t>
            </a:r>
          </a:p>
          <a:p>
            <a:pPr marL="937260" lvl="1" indent="-571500">
              <a:buAutoNum type="romanUcPeriod"/>
            </a:pPr>
            <a:r>
              <a:rPr lang="en-US" dirty="0"/>
              <a:t>Race and Ethnicity</a:t>
            </a:r>
          </a:p>
        </p:txBody>
      </p:sp>
    </p:spTree>
    <p:extLst>
      <p:ext uri="{BB962C8B-B14F-4D97-AF65-F5344CB8AC3E}">
        <p14:creationId xmlns:p14="http://schemas.microsoft.com/office/powerpoint/2010/main" val="3666174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95400"/>
            <a:ext cx="8229600" cy="1143000"/>
          </a:xfrm>
        </p:spPr>
        <p:txBody>
          <a:bodyPr>
            <a:normAutofit fontScale="90000"/>
          </a:bodyPr>
          <a:lstStyle/>
          <a:p>
            <a:r>
              <a:rPr lang="en-US" dirty="0"/>
              <a:t>Importance of Geography in Colonization</a:t>
            </a:r>
          </a:p>
        </p:txBody>
      </p:sp>
      <p:sp>
        <p:nvSpPr>
          <p:cNvPr id="5" name="Content Placeholder 4"/>
          <p:cNvSpPr>
            <a:spLocks noGrp="1"/>
          </p:cNvSpPr>
          <p:nvPr>
            <p:ph idx="1"/>
          </p:nvPr>
        </p:nvSpPr>
        <p:spPr>
          <a:xfrm>
            <a:off x="457200" y="2743200"/>
            <a:ext cx="8229600" cy="3581400"/>
          </a:xfrm>
        </p:spPr>
        <p:txBody>
          <a:bodyPr/>
          <a:lstStyle/>
          <a:p>
            <a:r>
              <a:rPr lang="en-US" dirty="0"/>
              <a:t>The relative isolation of the Americas and connectivity of the Eurasian and African continents was an important factor which enabled European conquest. </a:t>
            </a:r>
          </a:p>
          <a:p>
            <a:endParaRPr lang="en-US" dirty="0"/>
          </a:p>
          <a:p>
            <a:r>
              <a:rPr lang="en-US" dirty="0"/>
              <a:t>European access to agricultural and technological advancements from Asia, and even diseases, ultimately provided an advantage against indigenous Americans. </a:t>
            </a:r>
          </a:p>
        </p:txBody>
      </p:sp>
    </p:spTree>
    <p:extLst>
      <p:ext uri="{BB962C8B-B14F-4D97-AF65-F5344CB8AC3E}">
        <p14:creationId xmlns:p14="http://schemas.microsoft.com/office/powerpoint/2010/main" val="714890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704088"/>
          </a:xfrm>
        </p:spPr>
        <p:txBody>
          <a:bodyPr>
            <a:normAutofit fontScale="90000"/>
          </a:bodyPr>
          <a:lstStyle/>
          <a:p>
            <a:pPr algn="ctr"/>
            <a:r>
              <a:rPr lang="en-US" dirty="0"/>
              <a:t>Virginia Soil Epidemic</a:t>
            </a:r>
          </a:p>
        </p:txBody>
      </p:sp>
      <p:sp>
        <p:nvSpPr>
          <p:cNvPr id="5" name="Content Placeholder 4"/>
          <p:cNvSpPr>
            <a:spLocks noGrp="1"/>
          </p:cNvSpPr>
          <p:nvPr>
            <p:ph sz="half" idx="1"/>
          </p:nvPr>
        </p:nvSpPr>
        <p:spPr>
          <a:xfrm>
            <a:off x="1524000" y="1600200"/>
            <a:ext cx="6403848" cy="4681728"/>
          </a:xfrm>
        </p:spPr>
        <p:txBody>
          <a:bodyPr>
            <a:normAutofit lnSpcReduction="10000"/>
          </a:bodyPr>
          <a:lstStyle/>
          <a:p>
            <a:pPr marL="393192" lvl="1" indent="0">
              <a:buNone/>
            </a:pPr>
            <a:r>
              <a:rPr lang="en-US" dirty="0"/>
              <a:t>“the populations at risk have had no previous contact with the diseases that strike them and are therefore immunologically almost defenseless”</a:t>
            </a:r>
          </a:p>
          <a:p>
            <a:pPr lvl="1"/>
            <a:endParaRPr lang="en-US" dirty="0"/>
          </a:p>
          <a:p>
            <a:pPr marL="393192" lvl="1" indent="0">
              <a:buNone/>
            </a:pPr>
            <a:r>
              <a:rPr lang="en-US" dirty="0"/>
              <a:t>Population of Mexico</a:t>
            </a:r>
          </a:p>
          <a:p>
            <a:pPr lvl="1">
              <a:buNone/>
            </a:pPr>
            <a:r>
              <a:rPr lang="en-US" dirty="0"/>
              <a:t>1400		5 Million</a:t>
            </a:r>
          </a:p>
          <a:p>
            <a:pPr lvl="1">
              <a:buNone/>
            </a:pPr>
            <a:r>
              <a:rPr lang="en-US" dirty="0"/>
              <a:t>1800		600,000</a:t>
            </a:r>
          </a:p>
          <a:p>
            <a:pPr lvl="1">
              <a:buNone/>
            </a:pPr>
            <a:endParaRPr lang="en-US" dirty="0"/>
          </a:p>
          <a:p>
            <a:pPr lvl="1">
              <a:buNone/>
            </a:pPr>
            <a:r>
              <a:rPr lang="en-US" dirty="0"/>
              <a:t>   Some modern estimates believe that nearly 90% of the native population was wiped out due to diseases.</a:t>
            </a:r>
          </a:p>
        </p:txBody>
      </p:sp>
    </p:spTree>
    <p:extLst>
      <p:ext uri="{BB962C8B-B14F-4D97-AF65-F5344CB8AC3E}">
        <p14:creationId xmlns:p14="http://schemas.microsoft.com/office/powerpoint/2010/main" val="3526628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40781"/>
            <a:ext cx="8229600" cy="627888"/>
          </a:xfrm>
        </p:spPr>
        <p:txBody>
          <a:bodyPr>
            <a:normAutofit fontScale="90000"/>
          </a:bodyPr>
          <a:lstStyle/>
          <a:p>
            <a:r>
              <a:rPr lang="en-US" dirty="0"/>
              <a:t>      c. 1600                         c. 1700</a:t>
            </a:r>
          </a:p>
        </p:txBody>
      </p:sp>
      <p:pic>
        <p:nvPicPr>
          <p:cNvPr id="1026" name="Picture 2" descr="http://peter.mackenzie.org/history/maps/spanishempire.jpg"/>
          <p:cNvPicPr>
            <a:picLocks noChangeAspect="1" noChangeArrowheads="1"/>
          </p:cNvPicPr>
          <p:nvPr/>
        </p:nvPicPr>
        <p:blipFill>
          <a:blip r:embed="rId2" cstate="print"/>
          <a:srcRect/>
          <a:stretch>
            <a:fillRect/>
          </a:stretch>
        </p:blipFill>
        <p:spPr bwMode="auto">
          <a:xfrm>
            <a:off x="228600" y="1447800"/>
            <a:ext cx="4133850" cy="5048250"/>
          </a:xfrm>
          <a:prstGeom prst="rect">
            <a:avLst/>
          </a:prstGeom>
          <a:noFill/>
          <a:ln w="3175">
            <a:solidFill>
              <a:schemeClr val="tx1"/>
            </a:solidFill>
          </a:ln>
        </p:spPr>
      </p:pic>
      <p:pic>
        <p:nvPicPr>
          <p:cNvPr id="1028" name="Picture 4" descr="http://boylehist9.phoenix.wikispaces.net/file/view/European_colonies_in_America_1763.gif/171562965/European_colonies_in_America_1763.gif"/>
          <p:cNvPicPr>
            <a:picLocks noChangeAspect="1" noChangeArrowheads="1"/>
          </p:cNvPicPr>
          <p:nvPr/>
        </p:nvPicPr>
        <p:blipFill>
          <a:blip r:embed="rId3" cstate="print"/>
          <a:srcRect/>
          <a:stretch>
            <a:fillRect/>
          </a:stretch>
        </p:blipFill>
        <p:spPr bwMode="auto">
          <a:xfrm>
            <a:off x="4876800" y="1371600"/>
            <a:ext cx="4038600" cy="5197504"/>
          </a:xfrm>
          <a:prstGeom prst="rect">
            <a:avLst/>
          </a:prstGeom>
          <a:noFill/>
        </p:spPr>
      </p:pic>
    </p:spTree>
    <p:extLst>
      <p:ext uri="{BB962C8B-B14F-4D97-AF65-F5344CB8AC3E}">
        <p14:creationId xmlns:p14="http://schemas.microsoft.com/office/powerpoint/2010/main" val="1297686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Economics</a:t>
            </a:r>
          </a:p>
        </p:txBody>
      </p:sp>
      <p:sp>
        <p:nvSpPr>
          <p:cNvPr id="3" name="Content Placeholder 2"/>
          <p:cNvSpPr>
            <a:spLocks noGrp="1"/>
          </p:cNvSpPr>
          <p:nvPr>
            <p:ph sz="half" idx="1"/>
          </p:nvPr>
        </p:nvSpPr>
        <p:spPr>
          <a:xfrm>
            <a:off x="457200" y="1920085"/>
            <a:ext cx="7010400" cy="4434840"/>
          </a:xfrm>
        </p:spPr>
        <p:txBody>
          <a:bodyPr/>
          <a:lstStyle/>
          <a:p>
            <a:r>
              <a:rPr lang="en-US" dirty="0"/>
              <a:t>Recall, economic motivations were crucial to exploration. </a:t>
            </a:r>
          </a:p>
          <a:p>
            <a:r>
              <a:rPr lang="en-US" dirty="0"/>
              <a:t>To exploit the New World, European colonizers:</a:t>
            </a:r>
          </a:p>
          <a:p>
            <a:pPr lvl="1"/>
            <a:r>
              <a:rPr lang="en-US" dirty="0"/>
              <a:t>Implemented mercantilist policies</a:t>
            </a:r>
          </a:p>
          <a:p>
            <a:pPr lvl="1"/>
            <a:r>
              <a:rPr lang="en-US" dirty="0"/>
              <a:t>Expanded agricultural pursuits</a:t>
            </a:r>
          </a:p>
          <a:p>
            <a:pPr lvl="1"/>
            <a:r>
              <a:rPr lang="en-US" dirty="0"/>
              <a:t>Extracted natural resources</a:t>
            </a:r>
          </a:p>
        </p:txBody>
      </p:sp>
    </p:spTree>
    <p:extLst>
      <p:ext uri="{BB962C8B-B14F-4D97-AF65-F5344CB8AC3E}">
        <p14:creationId xmlns:p14="http://schemas.microsoft.com/office/powerpoint/2010/main" val="985272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Mercantilism</a:t>
            </a:r>
          </a:p>
        </p:txBody>
      </p:sp>
      <p:sp>
        <p:nvSpPr>
          <p:cNvPr id="3" name="Content Placeholder 2"/>
          <p:cNvSpPr>
            <a:spLocks noGrp="1"/>
          </p:cNvSpPr>
          <p:nvPr>
            <p:ph sz="quarter" idx="1"/>
          </p:nvPr>
        </p:nvSpPr>
        <p:spPr/>
        <p:txBody>
          <a:bodyPr/>
          <a:lstStyle/>
          <a:p>
            <a:pPr>
              <a:buNone/>
            </a:pPr>
            <a:endParaRPr lang="en-US" dirty="0"/>
          </a:p>
          <a:p>
            <a:pPr marL="274320" lvl="1">
              <a:buClr>
                <a:schemeClr val="accent1"/>
              </a:buClr>
              <a:buSzPct val="85000"/>
              <a:buFont typeface="Wingdings 2"/>
              <a:buChar char=""/>
            </a:pPr>
            <a:r>
              <a:rPr lang="en-US" b="1" dirty="0">
                <a:solidFill>
                  <a:schemeClr val="tx1"/>
                </a:solidFill>
              </a:rPr>
              <a:t>Mercantilism</a:t>
            </a:r>
            <a:r>
              <a:rPr lang="en-US" dirty="0">
                <a:sym typeface="Wingdings" pitchFamily="2" charset="2"/>
              </a:rPr>
              <a:t> belief that in order to build economic strength a Nation had to export more than it imported</a:t>
            </a:r>
          </a:p>
          <a:p>
            <a:pPr marL="548640" lvl="2">
              <a:buClr>
                <a:schemeClr val="accent1"/>
              </a:buClr>
              <a:buSzPct val="85000"/>
            </a:pPr>
            <a:r>
              <a:rPr lang="en-US" dirty="0">
                <a:sym typeface="Wingdings" pitchFamily="2" charset="2"/>
              </a:rPr>
              <a:t>Could use colonies to increase exports and decrease imports</a:t>
            </a:r>
          </a:p>
          <a:p>
            <a:pPr marL="274320" lvl="1">
              <a:buClr>
                <a:schemeClr val="accent1"/>
              </a:buClr>
              <a:buSzPct val="85000"/>
              <a:buFont typeface="Wingdings 2"/>
              <a:buChar char=""/>
            </a:pPr>
            <a:endParaRPr lang="en-US" dirty="0">
              <a:sym typeface="Wingdings" pitchFamily="2" charset="2"/>
            </a:endParaRPr>
          </a:p>
          <a:p>
            <a:pPr marL="274320" lvl="1">
              <a:buClr>
                <a:schemeClr val="accent1"/>
              </a:buClr>
              <a:buSzPct val="85000"/>
              <a:buFont typeface="Wingdings 2"/>
              <a:buChar char=""/>
            </a:pPr>
            <a:r>
              <a:rPr lang="en-US" i="1" dirty="0"/>
              <a:t>Quinto real </a:t>
            </a:r>
            <a:r>
              <a:rPr lang="en-US" dirty="0"/>
              <a:t>(royal fifth) tax a mercantilist policy which greatly enriched Spain’s monarchs</a:t>
            </a:r>
          </a:p>
          <a:p>
            <a:pPr marL="274320" lvl="1">
              <a:buClr>
                <a:schemeClr val="accent1"/>
              </a:buClr>
              <a:buSzPct val="85000"/>
              <a:buFont typeface="Wingdings 2"/>
              <a:buChar char=""/>
            </a:pPr>
            <a:r>
              <a:rPr lang="en-US" dirty="0"/>
              <a:t>The 17</a:t>
            </a:r>
            <a:r>
              <a:rPr lang="en-US" baseline="30000" dirty="0"/>
              <a:t>th</a:t>
            </a:r>
            <a:r>
              <a:rPr lang="en-US" dirty="0"/>
              <a:t> century Navigation Acts were an example of British mercantilist policies.</a:t>
            </a:r>
          </a:p>
          <a:p>
            <a:endParaRPr lang="en-US" dirty="0"/>
          </a:p>
        </p:txBody>
      </p:sp>
    </p:spTree>
    <p:extLst>
      <p:ext uri="{BB962C8B-B14F-4D97-AF65-F5344CB8AC3E}">
        <p14:creationId xmlns:p14="http://schemas.microsoft.com/office/powerpoint/2010/main" val="2253661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Agriculture in Latin America</a:t>
            </a:r>
          </a:p>
        </p:txBody>
      </p:sp>
      <p:sp>
        <p:nvSpPr>
          <p:cNvPr id="3" name="Content Placeholder 2"/>
          <p:cNvSpPr>
            <a:spLocks noGrp="1"/>
          </p:cNvSpPr>
          <p:nvPr>
            <p:ph type="body" idx="1"/>
          </p:nvPr>
        </p:nvSpPr>
        <p:spPr/>
        <p:txBody>
          <a:bodyPr>
            <a:normAutofit/>
          </a:bodyPr>
          <a:lstStyle/>
          <a:p>
            <a:pPr marL="393192" lvl="1" indent="0">
              <a:buNone/>
            </a:pPr>
            <a:r>
              <a:rPr lang="en-US" altLang="en-US" sz="2800" dirty="0"/>
              <a:t>Spanish territory </a:t>
            </a:r>
          </a:p>
        </p:txBody>
      </p:sp>
      <p:sp>
        <p:nvSpPr>
          <p:cNvPr id="7" name="Text Placeholder 6"/>
          <p:cNvSpPr>
            <a:spLocks noGrp="1"/>
          </p:cNvSpPr>
          <p:nvPr>
            <p:ph type="body" sz="half" idx="3"/>
          </p:nvPr>
        </p:nvSpPr>
        <p:spPr/>
        <p:txBody>
          <a:bodyPr/>
          <a:lstStyle/>
          <a:p>
            <a:r>
              <a:rPr lang="en-US" dirty="0">
                <a:solidFill>
                  <a:schemeClr val="tx1"/>
                </a:solidFill>
              </a:rPr>
              <a:t>Portuguese territory</a:t>
            </a:r>
          </a:p>
        </p:txBody>
      </p:sp>
      <p:sp>
        <p:nvSpPr>
          <p:cNvPr id="6" name="Content Placeholder 5"/>
          <p:cNvSpPr>
            <a:spLocks noGrp="1"/>
          </p:cNvSpPr>
          <p:nvPr>
            <p:ph sz="quarter" idx="2"/>
          </p:nvPr>
        </p:nvSpPr>
        <p:spPr/>
        <p:txBody>
          <a:bodyPr/>
          <a:lstStyle/>
          <a:p>
            <a:r>
              <a:rPr lang="en-US" altLang="en-US" dirty="0"/>
              <a:t>The </a:t>
            </a:r>
            <a:r>
              <a:rPr lang="en-US" altLang="en-US" i="1" dirty="0"/>
              <a:t>Hacienda </a:t>
            </a:r>
            <a:r>
              <a:rPr lang="en-US" altLang="en-US" dirty="0"/>
              <a:t>(plantation)</a:t>
            </a:r>
          </a:p>
          <a:p>
            <a:pPr lvl="1"/>
            <a:r>
              <a:rPr lang="en-US" altLang="en-US" dirty="0">
                <a:ea typeface="Arial" panose="020B0604020202020204" pitchFamily="34" charset="0"/>
              </a:rPr>
              <a:t>Grow primarily foodstuffs: Wheat, grapes, meat</a:t>
            </a:r>
          </a:p>
          <a:p>
            <a:r>
              <a:rPr lang="en-US" altLang="en-US" i="1" dirty="0"/>
              <a:t>Encomienda</a:t>
            </a:r>
            <a:r>
              <a:rPr lang="en-US" altLang="en-US" dirty="0"/>
              <a:t> system of utilizing native labor force (essentially indentured servants without an end)</a:t>
            </a:r>
          </a:p>
          <a:p>
            <a:pPr lvl="1"/>
            <a:r>
              <a:rPr lang="en-US" altLang="en-US" dirty="0"/>
              <a:t>Due to uprisings, ultimately replaced by debt peonage (similar to share cropping)</a:t>
            </a:r>
          </a:p>
          <a:p>
            <a:endParaRPr lang="en-US" dirty="0"/>
          </a:p>
        </p:txBody>
      </p:sp>
      <p:sp>
        <p:nvSpPr>
          <p:cNvPr id="8" name="Content Placeholder 7"/>
          <p:cNvSpPr>
            <a:spLocks noGrp="1"/>
          </p:cNvSpPr>
          <p:nvPr>
            <p:ph sz="quarter" idx="4"/>
          </p:nvPr>
        </p:nvSpPr>
        <p:spPr/>
        <p:txBody>
          <a:bodyPr/>
          <a:lstStyle/>
          <a:p>
            <a:r>
              <a:rPr lang="en-US" dirty="0"/>
              <a:t>Primarily used enslaved Africans </a:t>
            </a:r>
          </a:p>
          <a:p>
            <a:pPr lvl="1"/>
            <a:r>
              <a:rPr lang="en-US" dirty="0"/>
              <a:t>Grow Sugar cane</a:t>
            </a:r>
          </a:p>
          <a:p>
            <a:r>
              <a:rPr lang="en-US" altLang="en-US" dirty="0"/>
              <a:t>Large-scale importing of slaves began in 1580s</a:t>
            </a:r>
          </a:p>
          <a:p>
            <a:pPr lvl="1"/>
            <a:r>
              <a:rPr lang="en-US" altLang="en-US" dirty="0">
                <a:ea typeface="Arial" panose="020B0604020202020204" pitchFamily="34" charset="0"/>
              </a:rPr>
              <a:t>Working conditions poor: 5–10% died annually</a:t>
            </a:r>
          </a:p>
          <a:p>
            <a:pPr lvl="1"/>
            <a:r>
              <a:rPr lang="en-US" altLang="en-US" dirty="0">
                <a:ea typeface="Arial" panose="020B0604020202020204" pitchFamily="34" charset="0"/>
              </a:rPr>
              <a:t>Approximately one human life per ton of sugar</a:t>
            </a:r>
          </a:p>
          <a:p>
            <a:endParaRPr lang="en-US" dirty="0"/>
          </a:p>
        </p:txBody>
      </p:sp>
    </p:spTree>
    <p:extLst>
      <p:ext uri="{BB962C8B-B14F-4D97-AF65-F5344CB8AC3E}">
        <p14:creationId xmlns:p14="http://schemas.microsoft.com/office/powerpoint/2010/main" val="2295216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Extraction of Resources in North America</a:t>
            </a:r>
          </a:p>
        </p:txBody>
      </p:sp>
      <p:sp>
        <p:nvSpPr>
          <p:cNvPr id="3" name="Text Placeholder 2"/>
          <p:cNvSpPr>
            <a:spLocks noGrp="1"/>
          </p:cNvSpPr>
          <p:nvPr>
            <p:ph type="body" idx="1"/>
          </p:nvPr>
        </p:nvSpPr>
        <p:spPr/>
        <p:txBody>
          <a:bodyPr/>
          <a:lstStyle/>
          <a:p>
            <a:r>
              <a:rPr lang="en-US" dirty="0"/>
              <a:t>English</a:t>
            </a:r>
          </a:p>
        </p:txBody>
      </p:sp>
      <p:sp>
        <p:nvSpPr>
          <p:cNvPr id="4" name="Text Placeholder 3"/>
          <p:cNvSpPr>
            <a:spLocks noGrp="1"/>
          </p:cNvSpPr>
          <p:nvPr>
            <p:ph type="body" sz="half" idx="3"/>
          </p:nvPr>
        </p:nvSpPr>
        <p:spPr/>
        <p:txBody>
          <a:bodyPr/>
          <a:lstStyle/>
          <a:p>
            <a:r>
              <a:rPr lang="en-US" dirty="0"/>
              <a:t>French</a:t>
            </a:r>
          </a:p>
        </p:txBody>
      </p:sp>
      <p:sp>
        <p:nvSpPr>
          <p:cNvPr id="5" name="Content Placeholder 4"/>
          <p:cNvSpPr>
            <a:spLocks noGrp="1"/>
          </p:cNvSpPr>
          <p:nvPr>
            <p:ph sz="quarter" idx="2"/>
          </p:nvPr>
        </p:nvSpPr>
        <p:spPr>
          <a:xfrm>
            <a:off x="457200" y="2514600"/>
            <a:ext cx="3962400" cy="4343400"/>
          </a:xfrm>
        </p:spPr>
        <p:txBody>
          <a:bodyPr>
            <a:normAutofit lnSpcReduction="10000"/>
          </a:bodyPr>
          <a:lstStyle/>
          <a:p>
            <a:r>
              <a:rPr lang="en-US" dirty="0"/>
              <a:t>Use a combination of indentured servants (typically of European descent) and African enslaved laborers</a:t>
            </a:r>
          </a:p>
          <a:p>
            <a:r>
              <a:rPr lang="en-US" dirty="0"/>
              <a:t>Southern colonies grow crops (tobacco, indigo, rice)</a:t>
            </a:r>
          </a:p>
          <a:p>
            <a:r>
              <a:rPr lang="en-US" dirty="0"/>
              <a:t>Mid-Atlantic colonies grow tobacco and diversified grains</a:t>
            </a:r>
          </a:p>
          <a:p>
            <a:r>
              <a:rPr lang="en-US" dirty="0"/>
              <a:t>Northern colonies subsistence farming (fewer slaves)</a:t>
            </a:r>
          </a:p>
        </p:txBody>
      </p:sp>
      <p:sp>
        <p:nvSpPr>
          <p:cNvPr id="6" name="Content Placeholder 5"/>
          <p:cNvSpPr>
            <a:spLocks noGrp="1"/>
          </p:cNvSpPr>
          <p:nvPr>
            <p:ph sz="quarter" idx="4"/>
          </p:nvPr>
        </p:nvSpPr>
        <p:spPr/>
        <p:txBody>
          <a:bodyPr/>
          <a:lstStyle/>
          <a:p>
            <a:r>
              <a:rPr lang="en-US" dirty="0"/>
              <a:t>Focus on fur as opposed to agriculture “Company of New France”</a:t>
            </a:r>
          </a:p>
          <a:p>
            <a:r>
              <a:rPr lang="en-US" dirty="0"/>
              <a:t>Limit immigration through late 17</a:t>
            </a:r>
            <a:r>
              <a:rPr lang="en-US" baseline="30000" dirty="0"/>
              <a:t>th</a:t>
            </a:r>
            <a:r>
              <a:rPr lang="en-US" dirty="0"/>
              <a:t> century to limit competition</a:t>
            </a:r>
          </a:p>
        </p:txBody>
      </p:sp>
    </p:spTree>
    <p:extLst>
      <p:ext uri="{BB962C8B-B14F-4D97-AF65-F5344CB8AC3E}">
        <p14:creationId xmlns:p14="http://schemas.microsoft.com/office/powerpoint/2010/main" val="333058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Hunt for gold and silver</a:t>
            </a:r>
            <a:endParaRPr lang="en-US" dirty="0"/>
          </a:p>
        </p:txBody>
      </p:sp>
      <p:sp>
        <p:nvSpPr>
          <p:cNvPr id="3" name="Content Placeholder 2"/>
          <p:cNvSpPr>
            <a:spLocks noGrp="1"/>
          </p:cNvSpPr>
          <p:nvPr>
            <p:ph sz="half" idx="1"/>
          </p:nvPr>
        </p:nvSpPr>
        <p:spPr>
          <a:xfrm>
            <a:off x="457200" y="1920085"/>
            <a:ext cx="3886200" cy="4404516"/>
          </a:xfrm>
        </p:spPr>
        <p:txBody>
          <a:bodyPr>
            <a:normAutofit fontScale="92500"/>
          </a:bodyPr>
          <a:lstStyle/>
          <a:p>
            <a:pPr marL="393192" lvl="1" indent="0">
              <a:buNone/>
            </a:pPr>
            <a:r>
              <a:rPr lang="en-US" altLang="en-US" i="1" dirty="0">
                <a:ea typeface="Arial" panose="020B0604020202020204" pitchFamily="34" charset="0"/>
              </a:rPr>
              <a:t>Conquistadores</a:t>
            </a:r>
            <a:r>
              <a:rPr lang="en-US" altLang="en-US" dirty="0">
                <a:ea typeface="Arial" panose="020B0604020202020204" pitchFamily="34" charset="0"/>
              </a:rPr>
              <a:t> looted Aztec, Inca treasures and melted them down for their value as raw precious metals</a:t>
            </a:r>
          </a:p>
          <a:p>
            <a:pPr marL="393192" lvl="1" indent="0">
              <a:buNone/>
            </a:pPr>
            <a:r>
              <a:rPr lang="en-US" altLang="en-US" dirty="0">
                <a:ea typeface="Arial" panose="020B0604020202020204" pitchFamily="34" charset="0"/>
              </a:rPr>
              <a:t>Extensive use of natives in mining </a:t>
            </a:r>
            <a:r>
              <a:rPr lang="en-US" altLang="en-US" dirty="0">
                <a:ea typeface="Arial" panose="020B0604020202020204" pitchFamily="34" charset="0"/>
                <a:sym typeface="Wingdings" panose="05000000000000000000" pitchFamily="2" charset="2"/>
              </a:rPr>
              <a:t> Potosí, Bolivia</a:t>
            </a:r>
            <a:endParaRPr lang="en-US" altLang="en-US" dirty="0">
              <a:ea typeface="Arial" panose="020B0604020202020204" pitchFamily="34" charset="0"/>
            </a:endParaRPr>
          </a:p>
          <a:p>
            <a:r>
              <a:rPr lang="en-US" altLang="en-US" dirty="0">
                <a:ea typeface="Arial" panose="020B0604020202020204" pitchFamily="34" charset="0"/>
              </a:rPr>
              <a:t>American silver and gold became an important part of Asian trade in the 16</a:t>
            </a:r>
            <a:r>
              <a:rPr lang="en-US" altLang="en-US" baseline="30000" dirty="0">
                <a:ea typeface="Arial" panose="020B0604020202020204" pitchFamily="34" charset="0"/>
              </a:rPr>
              <a:t>th</a:t>
            </a:r>
            <a:r>
              <a:rPr lang="en-US" altLang="en-US" dirty="0">
                <a:ea typeface="Arial" panose="020B0604020202020204" pitchFamily="34" charset="0"/>
              </a:rPr>
              <a:t>-17</a:t>
            </a:r>
            <a:r>
              <a:rPr lang="en-US" altLang="en-US" baseline="30000" dirty="0">
                <a:ea typeface="Arial" panose="020B0604020202020204" pitchFamily="34" charset="0"/>
              </a:rPr>
              <a:t>th</a:t>
            </a:r>
            <a:r>
              <a:rPr lang="en-US" altLang="en-US" dirty="0">
                <a:ea typeface="Arial" panose="020B0604020202020204" pitchFamily="34" charset="0"/>
              </a:rPr>
              <a:t> centuries</a:t>
            </a:r>
          </a:p>
          <a:p>
            <a:endParaRPr lang="en-US" dirty="0"/>
          </a:p>
        </p:txBody>
      </p:sp>
      <p:pic>
        <p:nvPicPr>
          <p:cNvPr id="1026" name="Picture 2" descr="https://upload.wikimedia.org/wikipedia/commons/8/8e/Capitulo-CI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057400"/>
            <a:ext cx="4605907" cy="3473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962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Religion/Conversion</a:t>
            </a:r>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746398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5477" y="655789"/>
            <a:ext cx="8229600" cy="704088"/>
          </a:xfrm>
        </p:spPr>
        <p:txBody>
          <a:bodyPr>
            <a:normAutofit fontScale="90000"/>
          </a:bodyPr>
          <a:lstStyle/>
          <a:p>
            <a:r>
              <a:rPr lang="en-US" dirty="0"/>
              <a:t>The Rise of Spain’s Golden Empire</a:t>
            </a:r>
          </a:p>
        </p:txBody>
      </p:sp>
      <p:sp>
        <p:nvSpPr>
          <p:cNvPr id="10" name="TextBox 9"/>
          <p:cNvSpPr txBox="1"/>
          <p:nvPr/>
        </p:nvSpPr>
        <p:spPr>
          <a:xfrm>
            <a:off x="445477" y="1600200"/>
            <a:ext cx="8622323" cy="4955203"/>
          </a:xfrm>
          <a:prstGeom prst="rect">
            <a:avLst/>
          </a:prstGeom>
          <a:noFill/>
        </p:spPr>
        <p:txBody>
          <a:bodyPr wrap="square" rtlCol="0">
            <a:spAutoFit/>
          </a:bodyPr>
          <a:lstStyle/>
          <a:p>
            <a:pPr>
              <a:buFont typeface="Arial" pitchFamily="34" charset="0"/>
              <a:buChar char="•"/>
            </a:pPr>
            <a:endParaRPr lang="en-US" sz="2400" dirty="0"/>
          </a:p>
          <a:p>
            <a:pPr>
              <a:buFont typeface="Arial" pitchFamily="34" charset="0"/>
              <a:buChar char="•"/>
            </a:pPr>
            <a:r>
              <a:rPr lang="en-US" sz="2200" dirty="0"/>
              <a:t>The Spanish </a:t>
            </a:r>
            <a:r>
              <a:rPr lang="en-US" sz="2200" i="1" dirty="0" err="1"/>
              <a:t>Requerimiento</a:t>
            </a:r>
            <a:r>
              <a:rPr lang="en-US" sz="2200" dirty="0"/>
              <a:t>, 1512:</a:t>
            </a:r>
          </a:p>
          <a:p>
            <a:endParaRPr lang="en-US" sz="1000" dirty="0"/>
          </a:p>
          <a:p>
            <a:pPr lvl="1">
              <a:buFont typeface="Arial" pitchFamily="34" charset="0"/>
              <a:buChar char="•"/>
            </a:pPr>
            <a:r>
              <a:rPr lang="en-US" sz="2200" dirty="0"/>
              <a:t>Included explanation of Christianity</a:t>
            </a:r>
          </a:p>
          <a:p>
            <a:pPr lvl="1">
              <a:buFont typeface="Arial" pitchFamily="34" charset="0"/>
              <a:buChar char="•"/>
            </a:pPr>
            <a:endParaRPr lang="en-US" sz="1000" dirty="0"/>
          </a:p>
          <a:p>
            <a:pPr lvl="1">
              <a:buFont typeface="Arial" pitchFamily="34" charset="0"/>
              <a:buChar char="•"/>
            </a:pPr>
            <a:r>
              <a:rPr lang="en-US" sz="2200" dirty="0"/>
              <a:t>An order to accept Christ</a:t>
            </a:r>
          </a:p>
          <a:p>
            <a:pPr lvl="1"/>
            <a:endParaRPr lang="en-US" sz="1200" dirty="0"/>
          </a:p>
          <a:p>
            <a:pPr lvl="1">
              <a:buFont typeface="Arial" pitchFamily="34" charset="0"/>
              <a:buChar char="•"/>
            </a:pPr>
            <a:r>
              <a:rPr lang="en-US" sz="2200" dirty="0"/>
              <a:t>Statement provided Spanish ability to wage war upon refusal of </a:t>
            </a:r>
            <a:r>
              <a:rPr lang="en-US" sz="2200" i="1" dirty="0" err="1"/>
              <a:t>Requerimiento</a:t>
            </a:r>
            <a:endParaRPr lang="en-US" sz="2200" i="1" dirty="0"/>
          </a:p>
          <a:p>
            <a:pPr lvl="1"/>
            <a:endParaRPr lang="en-US" sz="2400" dirty="0"/>
          </a:p>
          <a:p>
            <a:pPr lvl="1"/>
            <a:endParaRPr lang="en-US" sz="2400" dirty="0"/>
          </a:p>
          <a:p>
            <a:r>
              <a:rPr lang="en-US" altLang="en-US" dirty="0"/>
              <a:t>Due to conquest and plague, many natives felt gods had abandoned; converted to Catholicism</a:t>
            </a:r>
          </a:p>
          <a:p>
            <a:pPr lvl="1"/>
            <a:r>
              <a:rPr lang="en-US" altLang="en-US" dirty="0">
                <a:ea typeface="Arial" panose="020B0604020202020204" pitchFamily="34" charset="0"/>
              </a:rPr>
              <a:t>Often retained elements of pagan religion</a:t>
            </a:r>
          </a:p>
          <a:p>
            <a:pPr>
              <a:buFont typeface="Arial" pitchFamily="34" charset="0"/>
              <a:buChar char="•"/>
            </a:pPr>
            <a:endParaRPr lang="en-US" sz="2400" dirty="0"/>
          </a:p>
          <a:p>
            <a:pPr>
              <a:buFont typeface="Arial" pitchFamily="34" charset="0"/>
              <a:buChar char="•"/>
            </a:pPr>
            <a:endParaRPr lang="en-US" sz="2400" dirty="0"/>
          </a:p>
        </p:txBody>
      </p:sp>
    </p:spTree>
    <p:extLst>
      <p:ext uri="{BB962C8B-B14F-4D97-AF65-F5344CB8AC3E}">
        <p14:creationId xmlns:p14="http://schemas.microsoft.com/office/powerpoint/2010/main" val="2058731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1371600"/>
            <a:ext cx="4648200" cy="2819400"/>
          </a:xfrm>
        </p:spPr>
        <p:txBody>
          <a:bodyPr/>
          <a:lstStyle/>
          <a:p>
            <a:pPr algn="ctr"/>
            <a:r>
              <a:rPr lang="en-US" dirty="0"/>
              <a:t>America prior to 1500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Conversion attempts in New France</a:t>
            </a:r>
          </a:p>
        </p:txBody>
      </p:sp>
      <p:sp>
        <p:nvSpPr>
          <p:cNvPr id="3" name="Content Placeholder 2"/>
          <p:cNvSpPr>
            <a:spLocks noGrp="1"/>
          </p:cNvSpPr>
          <p:nvPr>
            <p:ph idx="1"/>
          </p:nvPr>
        </p:nvSpPr>
        <p:spPr/>
        <p:txBody>
          <a:bodyPr/>
          <a:lstStyle/>
          <a:p>
            <a:pPr marL="0" indent="0">
              <a:buNone/>
            </a:pPr>
            <a:r>
              <a:rPr lang="en-US" b="1" i="1" dirty="0"/>
              <a:t>A French Jesuit missionary, 1642:</a:t>
            </a:r>
          </a:p>
          <a:p>
            <a:pPr marL="0" indent="0">
              <a:buNone/>
            </a:pPr>
            <a:r>
              <a:rPr lang="en-US" dirty="0"/>
              <a:t>	To make a Christian out of a Barbarian is not the work of a day. . . . A great step is gained when one has learned to know those with whom he has to deal; has penetrated their thoughts; has adapted himself to their language, their customs, and their manner of living; and when necessary, has been a Barbarian with them, in order to win them over to Jesus Christ.</a:t>
            </a:r>
          </a:p>
          <a:p>
            <a:endParaRPr lang="en-US" dirty="0"/>
          </a:p>
        </p:txBody>
      </p:sp>
    </p:spTree>
    <p:extLst>
      <p:ext uri="{BB962C8B-B14F-4D97-AF65-F5344CB8AC3E}">
        <p14:creationId xmlns:p14="http://schemas.microsoft.com/office/powerpoint/2010/main" val="3447323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Race and Ethnicity</a:t>
            </a:r>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269300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lstStyle/>
          <a:p>
            <a:pPr algn="ctr"/>
            <a:r>
              <a:rPr lang="en-US" dirty="0"/>
              <a:t>Mestizo Society</a:t>
            </a:r>
          </a:p>
        </p:txBody>
      </p:sp>
      <p:sp>
        <p:nvSpPr>
          <p:cNvPr id="3" name="Content Placeholder 2"/>
          <p:cNvSpPr>
            <a:spLocks noGrp="1"/>
          </p:cNvSpPr>
          <p:nvPr>
            <p:ph sz="half" idx="1"/>
          </p:nvPr>
        </p:nvSpPr>
        <p:spPr>
          <a:xfrm>
            <a:off x="4800600" y="1828800"/>
            <a:ext cx="4038600" cy="4434840"/>
          </a:xfrm>
        </p:spPr>
        <p:txBody>
          <a:bodyPr>
            <a:normAutofit fontScale="85000" lnSpcReduction="10000"/>
          </a:bodyPr>
          <a:lstStyle/>
          <a:p>
            <a:r>
              <a:rPr lang="en-US" dirty="0"/>
              <a:t>Over 85% of Spanish and Portuguese migrants were male.</a:t>
            </a:r>
          </a:p>
          <a:p>
            <a:pPr>
              <a:buFont typeface="Wingdings" panose="05000000000000000000" pitchFamily="2" charset="2"/>
              <a:buChar char="à"/>
            </a:pPr>
            <a:r>
              <a:rPr lang="en-US" dirty="0">
                <a:sym typeface="Wingdings" panose="05000000000000000000" pitchFamily="2" charset="2"/>
              </a:rPr>
              <a:t>results in a </a:t>
            </a:r>
            <a:r>
              <a:rPr lang="en-US" i="1" dirty="0">
                <a:sym typeface="Wingdings" panose="05000000000000000000" pitchFamily="2" charset="2"/>
              </a:rPr>
              <a:t>mestizo</a:t>
            </a:r>
            <a:r>
              <a:rPr lang="en-US" dirty="0">
                <a:sym typeface="Wingdings" panose="05000000000000000000" pitchFamily="2" charset="2"/>
              </a:rPr>
              <a:t> or mixed society</a:t>
            </a:r>
          </a:p>
          <a:p>
            <a:pPr>
              <a:buFont typeface="Wingdings" panose="05000000000000000000" pitchFamily="2" charset="2"/>
              <a:buChar char="à"/>
            </a:pPr>
            <a:r>
              <a:rPr lang="en-US" dirty="0">
                <a:sym typeface="Wingdings" panose="05000000000000000000" pitchFamily="2" charset="2"/>
              </a:rPr>
              <a:t>Europeans marrying indigenous women was common in Latin America</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Indigenous people were still held to a lower social status and used as enslaved laborers and indentured servants.</a:t>
            </a:r>
            <a:endParaRPr lang="en-US" dirty="0"/>
          </a:p>
        </p:txBody>
      </p:sp>
      <p:pic>
        <p:nvPicPr>
          <p:cNvPr id="2050" name="Picture 2" descr="Mestiso 17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69" y="1631092"/>
            <a:ext cx="4400462" cy="36957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0069" y="5367982"/>
            <a:ext cx="3886200" cy="646331"/>
          </a:xfrm>
          <a:prstGeom prst="rect">
            <a:avLst/>
          </a:prstGeom>
          <a:noFill/>
        </p:spPr>
        <p:txBody>
          <a:bodyPr wrap="square" rtlCol="0">
            <a:spAutoFit/>
          </a:bodyPr>
          <a:lstStyle/>
          <a:p>
            <a:r>
              <a:rPr lang="es-ES" i="1" dirty="0"/>
              <a:t>Los cuadros del mestizaje del Virrey Amat </a:t>
            </a:r>
            <a:r>
              <a:rPr lang="es-ES" dirty="0"/>
              <a:t>c. </a:t>
            </a:r>
            <a:r>
              <a:rPr lang="en-US" dirty="0"/>
              <a:t>1770</a:t>
            </a:r>
          </a:p>
        </p:txBody>
      </p:sp>
    </p:spTree>
    <p:extLst>
      <p:ext uri="{BB962C8B-B14F-4D97-AF65-F5344CB8AC3E}">
        <p14:creationId xmlns:p14="http://schemas.microsoft.com/office/powerpoint/2010/main" val="1350962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C88AC-1AEA-4BCF-A7C9-283D20422255}"/>
              </a:ext>
            </a:extLst>
          </p:cNvPr>
          <p:cNvSpPr>
            <a:spLocks noGrp="1"/>
          </p:cNvSpPr>
          <p:nvPr>
            <p:ph type="title"/>
          </p:nvPr>
        </p:nvSpPr>
        <p:spPr/>
        <p:txBody>
          <a:bodyPr/>
          <a:lstStyle/>
          <a:p>
            <a:r>
              <a:rPr lang="en-US" dirty="0"/>
              <a:t>Enslaved Africans</a:t>
            </a:r>
          </a:p>
        </p:txBody>
      </p:sp>
      <p:sp>
        <p:nvSpPr>
          <p:cNvPr id="3" name="Content Placeholder 2">
            <a:extLst>
              <a:ext uri="{FF2B5EF4-FFF2-40B4-BE49-F238E27FC236}">
                <a16:creationId xmlns:a16="http://schemas.microsoft.com/office/drawing/2014/main" id="{77A00952-7F85-41CD-8263-81B6A58152A0}"/>
              </a:ext>
            </a:extLst>
          </p:cNvPr>
          <p:cNvSpPr>
            <a:spLocks noGrp="1"/>
          </p:cNvSpPr>
          <p:nvPr>
            <p:ph idx="1"/>
          </p:nvPr>
        </p:nvSpPr>
        <p:spPr>
          <a:xfrm>
            <a:off x="228600" y="2209800"/>
            <a:ext cx="3352800" cy="4389120"/>
          </a:xfrm>
        </p:spPr>
        <p:txBody>
          <a:bodyPr>
            <a:normAutofit fontScale="92500" lnSpcReduction="20000"/>
          </a:bodyPr>
          <a:lstStyle/>
          <a:p>
            <a:r>
              <a:rPr lang="en-US" dirty="0"/>
              <a:t>In addition to enslaving Native Americans, Europeans came to increasingly rely on enslaved Africans. </a:t>
            </a:r>
          </a:p>
          <a:p>
            <a:r>
              <a:rPr lang="en-US" dirty="0"/>
              <a:t>To maintain enslaved laborers, race became an increasingly important factor in determining social status in the Americas.</a:t>
            </a:r>
          </a:p>
          <a:p>
            <a:endParaRPr lang="en-US" dirty="0"/>
          </a:p>
          <a:p>
            <a:endParaRPr lang="en-US" dirty="0"/>
          </a:p>
        </p:txBody>
      </p:sp>
      <p:pic>
        <p:nvPicPr>
          <p:cNvPr id="4" name="Picture 3">
            <a:extLst>
              <a:ext uri="{FF2B5EF4-FFF2-40B4-BE49-F238E27FC236}">
                <a16:creationId xmlns:a16="http://schemas.microsoft.com/office/drawing/2014/main" id="{37353987-783A-42E8-B880-21244CB15533}"/>
              </a:ext>
            </a:extLst>
          </p:cNvPr>
          <p:cNvPicPr>
            <a:picLocks noChangeAspect="1"/>
          </p:cNvPicPr>
          <p:nvPr/>
        </p:nvPicPr>
        <p:blipFill>
          <a:blip r:embed="rId2"/>
          <a:stretch>
            <a:fillRect/>
          </a:stretch>
        </p:blipFill>
        <p:spPr>
          <a:xfrm>
            <a:off x="3886200" y="2133600"/>
            <a:ext cx="5534025" cy="3565888"/>
          </a:xfrm>
          <a:prstGeom prst="rect">
            <a:avLst/>
          </a:prstGeom>
        </p:spPr>
      </p:pic>
      <p:sp>
        <p:nvSpPr>
          <p:cNvPr id="5" name="TextBox 4">
            <a:extLst>
              <a:ext uri="{FF2B5EF4-FFF2-40B4-BE49-F238E27FC236}">
                <a16:creationId xmlns:a16="http://schemas.microsoft.com/office/drawing/2014/main" id="{B3BEAEA9-D4AC-4F99-93D0-6576562574E2}"/>
              </a:ext>
            </a:extLst>
          </p:cNvPr>
          <p:cNvSpPr txBox="1"/>
          <p:nvPr/>
        </p:nvSpPr>
        <p:spPr>
          <a:xfrm>
            <a:off x="4114800" y="5708138"/>
            <a:ext cx="5029200" cy="923330"/>
          </a:xfrm>
          <a:prstGeom prst="rect">
            <a:avLst/>
          </a:prstGeom>
          <a:noFill/>
        </p:spPr>
        <p:txBody>
          <a:bodyPr wrap="square" rtlCol="0">
            <a:spAutoFit/>
          </a:bodyPr>
          <a:lstStyle/>
          <a:p>
            <a:pPr algn="ctr"/>
            <a:r>
              <a:rPr lang="en-US" dirty="0"/>
              <a:t>Map showing geographic points of origin (Africa) and destination (the Americas) for enslaved people in the transatlantic slave trade.</a:t>
            </a:r>
          </a:p>
        </p:txBody>
      </p:sp>
    </p:spTree>
    <p:extLst>
      <p:ext uri="{BB962C8B-B14F-4D97-AF65-F5344CB8AC3E}">
        <p14:creationId xmlns:p14="http://schemas.microsoft.com/office/powerpoint/2010/main" val="3862348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racial hierarchy in colonial latin ame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382000" cy="628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774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ctr" fontAlgn="auto">
              <a:spcAft>
                <a:spcPts val="0"/>
              </a:spcAft>
              <a:defRPr/>
            </a:pPr>
            <a:r>
              <a:rPr lang="en-US" dirty="0"/>
              <a:t>French and Indians</a:t>
            </a:r>
          </a:p>
        </p:txBody>
      </p:sp>
      <p:sp>
        <p:nvSpPr>
          <p:cNvPr id="12291" name="Content Placeholder 6"/>
          <p:cNvSpPr>
            <a:spLocks noGrp="1"/>
          </p:cNvSpPr>
          <p:nvPr>
            <p:ph idx="1"/>
          </p:nvPr>
        </p:nvSpPr>
        <p:spPr/>
        <p:txBody>
          <a:bodyPr/>
          <a:lstStyle/>
          <a:p>
            <a:r>
              <a:rPr lang="en-US" dirty="0"/>
              <a:t>Trade with Natives</a:t>
            </a:r>
          </a:p>
          <a:p>
            <a:r>
              <a:rPr lang="en-US" dirty="0"/>
              <a:t>Live among natives</a:t>
            </a:r>
            <a:r>
              <a:rPr lang="en-US" dirty="0">
                <a:sym typeface="Wingdings" pitchFamily="2" charset="2"/>
              </a:rPr>
              <a:t> do not disrupt Native lifestyles</a:t>
            </a:r>
          </a:p>
          <a:p>
            <a:r>
              <a:rPr lang="en-US" dirty="0">
                <a:sym typeface="Wingdings" pitchFamily="2" charset="2"/>
              </a:rPr>
              <a:t>Learn Native languages</a:t>
            </a:r>
          </a:p>
          <a:p>
            <a:r>
              <a:rPr lang="en-US" dirty="0">
                <a:sym typeface="Wingdings" pitchFamily="2" charset="2"/>
              </a:rPr>
              <a:t>Intermingle and intermarry</a:t>
            </a:r>
          </a:p>
          <a:p>
            <a:pPr lvl="1"/>
            <a:r>
              <a:rPr lang="en-US" dirty="0">
                <a:sym typeface="Wingdings" pitchFamily="2" charset="2"/>
              </a:rPr>
              <a:t>Marriage between French and Natives was encouraged and accepted</a:t>
            </a:r>
          </a:p>
          <a:p>
            <a:pPr lvl="1">
              <a:buFont typeface="Wingdings 2" pitchFamily="18" charset="2"/>
              <a:buNone/>
            </a:pPr>
            <a:endParaRPr lang="en-US" dirty="0">
              <a:sym typeface="Wingdings" pitchFamily="2" charset="2"/>
            </a:endParaRPr>
          </a:p>
          <a:p>
            <a:pPr marL="292100" lvl="1" indent="0">
              <a:buNone/>
            </a:pPr>
            <a:r>
              <a:rPr lang="en-US" dirty="0">
                <a:sym typeface="Wingdings" pitchFamily="2" charset="2"/>
              </a:rPr>
              <a:t>“Our young men will marry your daughters, and we shall be one people.” -Champlain</a:t>
            </a:r>
          </a:p>
        </p:txBody>
      </p:sp>
    </p:spTree>
    <p:extLst>
      <p:ext uri="{BB962C8B-B14F-4D97-AF65-F5344CB8AC3E}">
        <p14:creationId xmlns:p14="http://schemas.microsoft.com/office/powerpoint/2010/main" val="786749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World, America</a:t>
            </a:r>
          </a:p>
        </p:txBody>
      </p:sp>
      <p:sp>
        <p:nvSpPr>
          <p:cNvPr id="3" name="Content Placeholder 2"/>
          <p:cNvSpPr>
            <a:spLocks noGrp="1"/>
          </p:cNvSpPr>
          <p:nvPr>
            <p:ph idx="1"/>
          </p:nvPr>
        </p:nvSpPr>
        <p:spPr>
          <a:xfrm>
            <a:off x="1905000" y="1905000"/>
            <a:ext cx="4876800" cy="4389120"/>
          </a:xfrm>
        </p:spPr>
        <p:txBody>
          <a:bodyPr>
            <a:normAutofit/>
          </a:bodyPr>
          <a:lstStyle/>
          <a:p>
            <a:r>
              <a:rPr lang="en-US" dirty="0"/>
              <a:t>Population estimates 70-100 million people in the Americas</a:t>
            </a:r>
          </a:p>
          <a:p>
            <a:endParaRPr lang="en-US" dirty="0"/>
          </a:p>
          <a:p>
            <a:pPr algn="ctr">
              <a:buNone/>
            </a:pPr>
            <a:r>
              <a:rPr lang="en-US" b="1" dirty="0"/>
              <a:t>*Not a unified group*</a:t>
            </a:r>
          </a:p>
          <a:p>
            <a:pPr algn="ctr">
              <a:buNone/>
            </a:pPr>
            <a:r>
              <a:rPr lang="en-US" dirty="0"/>
              <a:t>Different tribes varied in: </a:t>
            </a:r>
          </a:p>
          <a:p>
            <a:pPr algn="ctr"/>
            <a:r>
              <a:rPr lang="en-US" dirty="0"/>
              <a:t>Dress</a:t>
            </a:r>
          </a:p>
          <a:p>
            <a:pPr algn="ctr"/>
            <a:r>
              <a:rPr lang="en-US" dirty="0"/>
              <a:t>Food</a:t>
            </a:r>
          </a:p>
          <a:p>
            <a:pPr algn="ctr"/>
            <a:r>
              <a:rPr lang="en-US" dirty="0"/>
              <a:t>Settlement</a:t>
            </a:r>
          </a:p>
          <a:p>
            <a:pPr algn="ct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0E6F99-FB50-4010-8A67-0F48B174F69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4400" y="139518"/>
            <a:ext cx="7382864" cy="66999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South American tribal groups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377"/>
            <a:ext cx="4419600" cy="64797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76800" y="1524000"/>
            <a:ext cx="3200400" cy="3139321"/>
          </a:xfrm>
          <a:prstGeom prst="rect">
            <a:avLst/>
          </a:prstGeom>
        </p:spPr>
        <p:txBody>
          <a:bodyPr wrap="square">
            <a:spAutoFit/>
          </a:bodyPr>
          <a:lstStyle/>
          <a:p>
            <a:pPr marL="285750" indent="-285750">
              <a:buFont typeface="Arial" panose="020B0604020202020204" pitchFamily="34" charset="0"/>
              <a:buChar char="•"/>
            </a:pPr>
            <a:endParaRPr lang="en-US" dirty="0"/>
          </a:p>
          <a:p>
            <a:r>
              <a:rPr lang="en-US" b="1" dirty="0"/>
              <a:t>Population Estimates and Diversity:</a:t>
            </a:r>
          </a:p>
          <a:p>
            <a:endParaRPr lang="en-US" b="1" dirty="0"/>
          </a:p>
          <a:p>
            <a:pPr marL="285750" indent="-285750">
              <a:buFont typeface="Arial" panose="020B0604020202020204" pitchFamily="34" charset="0"/>
              <a:buChar char="•"/>
            </a:pPr>
            <a:r>
              <a:rPr lang="en-US" dirty="0"/>
              <a:t>5-10 million in North America</a:t>
            </a:r>
          </a:p>
          <a:p>
            <a:pPr marL="285750" indent="-285750">
              <a:buFont typeface="Arial" panose="020B0604020202020204" pitchFamily="34" charset="0"/>
              <a:buChar char="•"/>
            </a:pPr>
            <a:r>
              <a:rPr lang="en-US" dirty="0"/>
              <a:t>60-90 million in Latin America</a:t>
            </a:r>
          </a:p>
          <a:p>
            <a:pPr marL="285750" indent="-285750">
              <a:buFont typeface="Arial" panose="020B0604020202020204" pitchFamily="34" charset="0"/>
              <a:buChar char="•"/>
            </a:pPr>
            <a:r>
              <a:rPr lang="en-US" dirty="0"/>
              <a:t>300-400 different languages spoken across the continents</a:t>
            </a:r>
          </a:p>
        </p:txBody>
      </p:sp>
      <p:sp>
        <p:nvSpPr>
          <p:cNvPr id="3" name="Rectangle 2">
            <a:extLst>
              <a:ext uri="{FF2B5EF4-FFF2-40B4-BE49-F238E27FC236}">
                <a16:creationId xmlns:a16="http://schemas.microsoft.com/office/drawing/2014/main" id="{F8839245-524C-4050-9544-1BD31358BEFC}"/>
              </a:ext>
            </a:extLst>
          </p:cNvPr>
          <p:cNvSpPr/>
          <p:nvPr/>
        </p:nvSpPr>
        <p:spPr>
          <a:xfrm>
            <a:off x="1143000" y="6462291"/>
            <a:ext cx="2891882" cy="369332"/>
          </a:xfrm>
          <a:prstGeom prst="rect">
            <a:avLst/>
          </a:prstGeom>
        </p:spPr>
        <p:txBody>
          <a:bodyPr wrap="none">
            <a:spAutoFit/>
          </a:bodyPr>
          <a:lstStyle/>
          <a:p>
            <a:r>
              <a:rPr lang="en-US" dirty="0"/>
              <a:t>© Encyclopedia Britannica </a:t>
            </a:r>
          </a:p>
        </p:txBody>
      </p:sp>
    </p:spTree>
    <p:extLst>
      <p:ext uri="{BB962C8B-B14F-4D97-AF65-F5344CB8AC3E}">
        <p14:creationId xmlns:p14="http://schemas.microsoft.com/office/powerpoint/2010/main" val="63361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sunstar-solutions.com/INDIAN_paleo_history3.jpg"/>
          <p:cNvPicPr>
            <a:picLocks noChangeAspect="1" noChangeArrowheads="1"/>
          </p:cNvPicPr>
          <p:nvPr/>
        </p:nvPicPr>
        <p:blipFill>
          <a:blip r:embed="rId2" cstate="print"/>
          <a:srcRect/>
          <a:stretch>
            <a:fillRect/>
          </a:stretch>
        </p:blipFill>
        <p:spPr bwMode="auto">
          <a:xfrm>
            <a:off x="609600" y="2362200"/>
            <a:ext cx="8077200" cy="224678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a:t>Types of Indigenous Civilizations</a:t>
            </a:r>
          </a:p>
        </p:txBody>
      </p:sp>
      <p:sp>
        <p:nvSpPr>
          <p:cNvPr id="5" name="Text Placeholder 4"/>
          <p:cNvSpPr>
            <a:spLocks noGrp="1"/>
          </p:cNvSpPr>
          <p:nvPr>
            <p:ph type="body" idx="1"/>
          </p:nvPr>
        </p:nvSpPr>
        <p:spPr/>
        <p:txBody>
          <a:bodyPr/>
          <a:lstStyle/>
          <a:p>
            <a:r>
              <a:rPr lang="en-US" dirty="0"/>
              <a:t>Nomadic	</a:t>
            </a:r>
          </a:p>
        </p:txBody>
      </p:sp>
      <p:sp>
        <p:nvSpPr>
          <p:cNvPr id="7" name="Text Placeholder 6"/>
          <p:cNvSpPr>
            <a:spLocks noGrp="1"/>
          </p:cNvSpPr>
          <p:nvPr>
            <p:ph type="body" sz="half" idx="3"/>
          </p:nvPr>
        </p:nvSpPr>
        <p:spPr/>
        <p:txBody>
          <a:bodyPr/>
          <a:lstStyle/>
          <a:p>
            <a:r>
              <a:rPr lang="en-US" dirty="0"/>
              <a:t>Sedentary or non-nomadic</a:t>
            </a:r>
          </a:p>
        </p:txBody>
      </p:sp>
      <p:sp>
        <p:nvSpPr>
          <p:cNvPr id="6" name="Content Placeholder 5"/>
          <p:cNvSpPr>
            <a:spLocks noGrp="1"/>
          </p:cNvSpPr>
          <p:nvPr>
            <p:ph sz="quarter" idx="2"/>
          </p:nvPr>
        </p:nvSpPr>
        <p:spPr>
          <a:xfrm>
            <a:off x="457200" y="2514600"/>
            <a:ext cx="4038600" cy="3464720"/>
          </a:xfrm>
        </p:spPr>
        <p:txBody>
          <a:bodyPr/>
          <a:lstStyle/>
          <a:p>
            <a:r>
              <a:rPr lang="en-US" dirty="0"/>
              <a:t>Hunter-gatherers, little to no crop cultivation</a:t>
            </a:r>
          </a:p>
          <a:p>
            <a:r>
              <a:rPr lang="en-US" dirty="0"/>
              <a:t>Move semi-annually following food supplies</a:t>
            </a:r>
          </a:p>
        </p:txBody>
      </p:sp>
      <p:sp>
        <p:nvSpPr>
          <p:cNvPr id="8" name="Content Placeholder 7"/>
          <p:cNvSpPr>
            <a:spLocks noGrp="1"/>
          </p:cNvSpPr>
          <p:nvPr>
            <p:ph sz="quarter" idx="4"/>
          </p:nvPr>
        </p:nvSpPr>
        <p:spPr/>
        <p:txBody>
          <a:bodyPr/>
          <a:lstStyle/>
          <a:p>
            <a:r>
              <a:rPr lang="en-US" dirty="0"/>
              <a:t>Agricultural societies, cultivated the land</a:t>
            </a:r>
          </a:p>
          <a:p>
            <a:r>
              <a:rPr lang="en-US" dirty="0"/>
              <a:t>Moved infrequently dependent on safety or environmental conditions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495300"/>
            <a:ext cx="8229600" cy="1143000"/>
          </a:xfrm>
        </p:spPr>
        <p:txBody>
          <a:bodyPr/>
          <a:lstStyle/>
          <a:p>
            <a:r>
              <a:rPr lang="en-US" dirty="0"/>
              <a:t>Nomadic-Lakota</a:t>
            </a:r>
          </a:p>
        </p:txBody>
      </p:sp>
      <p:sp>
        <p:nvSpPr>
          <p:cNvPr id="8" name="Content Placeholder 7"/>
          <p:cNvSpPr>
            <a:spLocks noGrp="1"/>
          </p:cNvSpPr>
          <p:nvPr>
            <p:ph sz="half" idx="1"/>
          </p:nvPr>
        </p:nvSpPr>
        <p:spPr>
          <a:xfrm>
            <a:off x="245076" y="1656835"/>
            <a:ext cx="4953000" cy="4434840"/>
          </a:xfrm>
        </p:spPr>
        <p:txBody>
          <a:bodyPr>
            <a:normAutofit fontScale="77500" lnSpcReduction="20000"/>
          </a:bodyPr>
          <a:lstStyle/>
          <a:p>
            <a:pPr>
              <a:buNone/>
            </a:pPr>
            <a:r>
              <a:rPr lang="en-US" dirty="0"/>
              <a:t>"There were 50 tents made of tanned hides, very bright red and white in color and bell-shaped, with flaps and openings, and built as skillfully as those of Italy, and so large that in the most ordinary ones four different mattresses and beds were easily accommodated. The Indians . . . are as well sheltered in their tents as they could be in any house."</a:t>
            </a:r>
          </a:p>
          <a:p>
            <a:pPr>
              <a:buNone/>
            </a:pPr>
            <a:r>
              <a:rPr lang="en-US" dirty="0"/>
              <a:t>"The tanning is so fine that although it should rain bucketfuls, it will not pass through nor stiffen the hide, but rather upon drying it remains as soft and pliable as before.“</a:t>
            </a:r>
          </a:p>
          <a:p>
            <a:pPr>
              <a:buNone/>
            </a:pPr>
            <a:endParaRPr lang="en-US" dirty="0"/>
          </a:p>
          <a:p>
            <a:pPr>
              <a:buNone/>
            </a:pPr>
            <a:r>
              <a:rPr lang="en-US" dirty="0"/>
              <a:t>From Don Juan de </a:t>
            </a:r>
            <a:r>
              <a:rPr lang="en-US" dirty="0" err="1"/>
              <a:t>Oñate’s</a:t>
            </a:r>
            <a:r>
              <a:rPr lang="en-US" dirty="0"/>
              <a:t> account of a 1599 Great Plains expedition</a:t>
            </a:r>
          </a:p>
          <a:p>
            <a:pPr>
              <a:buNone/>
            </a:pPr>
            <a:endParaRPr lang="en-US" dirty="0"/>
          </a:p>
        </p:txBody>
      </p:sp>
      <p:pic>
        <p:nvPicPr>
          <p:cNvPr id="29698" name="Picture 2" descr="http://newsdesk.si.edu/sites/default/files/imagecache/photo_pagewidth/photos/Lakota-tipi.jpg"/>
          <p:cNvPicPr>
            <a:picLocks noChangeAspect="1" noChangeArrowheads="1"/>
          </p:cNvPicPr>
          <p:nvPr/>
        </p:nvPicPr>
        <p:blipFill>
          <a:blip r:embed="rId2" cstate="print"/>
          <a:srcRect l="8828" t="16446" r="2890" b="13069"/>
          <a:stretch>
            <a:fillRect/>
          </a:stretch>
        </p:blipFill>
        <p:spPr bwMode="auto">
          <a:xfrm>
            <a:off x="5334000" y="-24714"/>
            <a:ext cx="3810000" cy="4572000"/>
          </a:xfrm>
          <a:prstGeom prst="rect">
            <a:avLst/>
          </a:prstGeom>
          <a:noFill/>
        </p:spPr>
      </p:pic>
      <p:sp>
        <p:nvSpPr>
          <p:cNvPr id="2" name="Rectangle 1">
            <a:extLst>
              <a:ext uri="{FF2B5EF4-FFF2-40B4-BE49-F238E27FC236}">
                <a16:creationId xmlns:a16="http://schemas.microsoft.com/office/drawing/2014/main" id="{4E51CECE-2722-4D53-9AC2-9BB7FDB39F21}"/>
              </a:ext>
            </a:extLst>
          </p:cNvPr>
          <p:cNvSpPr/>
          <p:nvPr/>
        </p:nvSpPr>
        <p:spPr>
          <a:xfrm>
            <a:off x="5362832" y="4649735"/>
            <a:ext cx="498856"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t>
            </a:r>
          </a:p>
        </p:txBody>
      </p:sp>
      <p:sp>
        <p:nvSpPr>
          <p:cNvPr id="3" name="TextBox 2">
            <a:extLst>
              <a:ext uri="{FF2B5EF4-FFF2-40B4-BE49-F238E27FC236}">
                <a16:creationId xmlns:a16="http://schemas.microsoft.com/office/drawing/2014/main" id="{38F547F7-721F-4610-AA27-5DB175095A03}"/>
              </a:ext>
            </a:extLst>
          </p:cNvPr>
          <p:cNvSpPr txBox="1"/>
          <p:nvPr/>
        </p:nvSpPr>
        <p:spPr>
          <a:xfrm>
            <a:off x="5756656" y="4811065"/>
            <a:ext cx="3387344" cy="1524000"/>
          </a:xfrm>
          <a:prstGeom prst="rect">
            <a:avLst/>
          </a:prstGeom>
          <a:noFill/>
        </p:spPr>
        <p:txBody>
          <a:bodyPr wrap="square" rtlCol="0">
            <a:spAutoFit/>
          </a:bodyPr>
          <a:lstStyle/>
          <a:p>
            <a:r>
              <a:rPr lang="en-US" dirty="0"/>
              <a:t>--How can we tell the tent above</a:t>
            </a:r>
          </a:p>
          <a:p>
            <a:r>
              <a:rPr lang="en-US" dirty="0"/>
              <a:t>was made in post-Columbian America?</a:t>
            </a:r>
          </a:p>
          <a:p>
            <a:r>
              <a:rPr lang="en-US" dirty="0"/>
              <a:t>--Does de </a:t>
            </a:r>
            <a:r>
              <a:rPr lang="en-US" dirty="0" err="1"/>
              <a:t>Oñate</a:t>
            </a:r>
            <a:r>
              <a:rPr lang="en-US" dirty="0"/>
              <a:t> seem impressed? Condescending?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6703</TotalTime>
  <Words>1386</Words>
  <Application>Microsoft Office PowerPoint</Application>
  <PresentationFormat>On-screen Show (4:3)</PresentationFormat>
  <Paragraphs>178</Paragraphs>
  <Slides>35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Constantia</vt:lpstr>
      <vt:lpstr>Wingdings</vt:lpstr>
      <vt:lpstr>Wingdings 2</vt:lpstr>
      <vt:lpstr>Flow</vt:lpstr>
      <vt:lpstr>Colonization of the Americas</vt:lpstr>
      <vt:lpstr>Outline</vt:lpstr>
      <vt:lpstr>America prior to 1500</vt:lpstr>
      <vt:lpstr>The “New” World, America</vt:lpstr>
      <vt:lpstr>PowerPoint Presentation</vt:lpstr>
      <vt:lpstr>PowerPoint Presentation</vt:lpstr>
      <vt:lpstr>PowerPoint Presentation</vt:lpstr>
      <vt:lpstr>Types of Indigenous Civilizations</vt:lpstr>
      <vt:lpstr>Nomadic-Lakota</vt:lpstr>
      <vt:lpstr>Sedentary- Aztec</vt:lpstr>
      <vt:lpstr>Conquering the Aztecs</vt:lpstr>
      <vt:lpstr>Sedentary-Inca</vt:lpstr>
      <vt:lpstr>Conquering the Inca</vt:lpstr>
      <vt:lpstr>Native Culture</vt:lpstr>
      <vt:lpstr>Native Economies</vt:lpstr>
      <vt:lpstr>Native Attitudes towards Slavery</vt:lpstr>
      <vt:lpstr>Religions</vt:lpstr>
      <vt:lpstr>European Conquest</vt:lpstr>
      <vt:lpstr>The Columbian Exchange</vt:lpstr>
      <vt:lpstr>Importance of Geography in Colonization</vt:lpstr>
      <vt:lpstr>Virginia Soil Epidemic</vt:lpstr>
      <vt:lpstr>      c. 1600                         c. 1700</vt:lpstr>
      <vt:lpstr>Economics</vt:lpstr>
      <vt:lpstr>Mercantilism</vt:lpstr>
      <vt:lpstr>Agriculture in Latin America</vt:lpstr>
      <vt:lpstr>Extraction of Resources in North America</vt:lpstr>
      <vt:lpstr>Hunt for gold and silver</vt:lpstr>
      <vt:lpstr>Religion/Conversion</vt:lpstr>
      <vt:lpstr>The Rise of Spain’s Golden Empire</vt:lpstr>
      <vt:lpstr>Conversion attempts in New France</vt:lpstr>
      <vt:lpstr>Race and Ethnicity</vt:lpstr>
      <vt:lpstr>Mestizo Society</vt:lpstr>
      <vt:lpstr>Enslaved Africans</vt:lpstr>
      <vt:lpstr>PowerPoint Presentation</vt:lpstr>
      <vt:lpstr>French and Indians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America before 1500</dc:title>
  <dc:creator>Sarah</dc:creator>
  <cp:lastModifiedBy>Linden-Brooks, Sarah</cp:lastModifiedBy>
  <cp:revision>56</cp:revision>
  <cp:lastPrinted>2018-08-22T17:09:33Z</cp:lastPrinted>
  <dcterms:created xsi:type="dcterms:W3CDTF">2014-08-11T22:29:02Z</dcterms:created>
  <dcterms:modified xsi:type="dcterms:W3CDTF">2020-07-29T14:44:25Z</dcterms:modified>
</cp:coreProperties>
</file>