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305" r:id="rId3"/>
    <p:sldId id="262" r:id="rId4"/>
    <p:sldId id="303" r:id="rId5"/>
    <p:sldId id="304" r:id="rId6"/>
    <p:sldId id="264" r:id="rId7"/>
    <p:sldId id="310" r:id="rId8"/>
    <p:sldId id="311" r:id="rId9"/>
    <p:sldId id="312" r:id="rId10"/>
    <p:sldId id="273" r:id="rId11"/>
    <p:sldId id="275" r:id="rId12"/>
    <p:sldId id="297" r:id="rId13"/>
    <p:sldId id="282" r:id="rId14"/>
    <p:sldId id="299" r:id="rId15"/>
    <p:sldId id="283" r:id="rId16"/>
    <p:sldId id="274" r:id="rId17"/>
    <p:sldId id="300" r:id="rId18"/>
    <p:sldId id="301" r:id="rId19"/>
    <p:sldId id="307" r:id="rId20"/>
    <p:sldId id="257" r:id="rId21"/>
    <p:sldId id="314" r:id="rId22"/>
    <p:sldId id="315" r:id="rId23"/>
    <p:sldId id="316" r:id="rId24"/>
    <p:sldId id="313" r:id="rId25"/>
    <p:sldId id="309" r:id="rId26"/>
    <p:sldId id="277" r:id="rId27"/>
    <p:sldId id="284" r:id="rId28"/>
    <p:sldId id="308" r:id="rId29"/>
    <p:sldId id="290" r:id="rId30"/>
    <p:sldId id="291" r:id="rId31"/>
    <p:sldId id="30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F47D-D295-4895-83E9-A13375F2A50B}" type="datetimeFigureOut">
              <a:rPr lang="en-US" smtClean="0"/>
              <a:t>8/1/2020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2FCBA-C48A-484D-A680-A907738B109F}" type="slidenum">
              <a:rPr lang="en-US" smtClean="0"/>
              <a:t>‹#›</a:t>
            </a:fld>
            <a:endParaRPr lang="en-US"/>
          </a:p>
        </p:txBody>
      </p:sp>
    </p:spTree>
    <p:extLst>
      <p:ext uri="{BB962C8B-B14F-4D97-AF65-F5344CB8AC3E}">
        <p14:creationId xmlns:p14="http://schemas.microsoft.com/office/powerpoint/2010/main" val="429175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8909CFC-5F28-42CC-A439-AF439C1E329C}"/>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C2F2C460-B657-414C-A24C-B16E31B207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id="{97AA5F8B-7975-4B0F-899F-D82B3F865C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14BA147-AF06-4CC5-BEB8-50C76F7EEBE6}" type="slidenum">
              <a:rPr lang="en-US" altLang="en-US"/>
              <a:pPr>
                <a:spcBef>
                  <a:spcPct val="0"/>
                </a:spcBef>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F888ECC-3F92-4934-9D72-C0F69E1D80A2}"/>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FBE771B8-DB76-4823-9337-3FF2F8AAB9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97629D36-2867-4627-8CFE-B14E1166B3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3014CF5-59B6-412B-BC8D-ECE977E08497}" type="slidenum">
              <a:rPr lang="en-US" altLang="en-US"/>
              <a:pPr>
                <a:spcBef>
                  <a:spcPct val="0"/>
                </a:spcBef>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0403894-0DF3-4CDA-8F9E-5A6CCC78A850}"/>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F784D6B3-DC22-41A7-A22A-144EE74C9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7108" name="Slide Number Placeholder 3">
            <a:extLst>
              <a:ext uri="{FF2B5EF4-FFF2-40B4-BE49-F238E27FC236}">
                <a16:creationId xmlns:a16="http://schemas.microsoft.com/office/drawing/2014/main" id="{79813FB6-4A59-45FB-9A4B-D14B9ED72C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D3BC0504-E35A-4158-8D19-AB011BDF3FDD}" type="slidenum">
              <a:rPr lang="en-US" altLang="en-US"/>
              <a:pPr>
                <a:spcBef>
                  <a:spcPct val="0"/>
                </a:spcBef>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88CA8E3-BECC-41C3-99EC-C7D30AAF1D8C}"/>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B874C1D9-16F8-4786-89BF-D3E9B25D9E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1204" name="Slide Number Placeholder 3">
            <a:extLst>
              <a:ext uri="{FF2B5EF4-FFF2-40B4-BE49-F238E27FC236}">
                <a16:creationId xmlns:a16="http://schemas.microsoft.com/office/drawing/2014/main" id="{7A227BCC-2833-4F99-98E6-299B192808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3D20C343-BAEF-4819-A7EC-8A3A9A6CC853}" type="slidenum">
              <a:rPr lang="en-US" altLang="en-US"/>
              <a:pPr>
                <a:spcBef>
                  <a:spcPct val="0"/>
                </a:spcBef>
              </a:pPr>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57D865D-36F1-4BA9-9B1F-F0A2F1D9E11D}"/>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FF7859DE-EFD2-4E8D-A9FE-78E7F43026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5540" name="Slide Number Placeholder 3">
            <a:extLst>
              <a:ext uri="{FF2B5EF4-FFF2-40B4-BE49-F238E27FC236}">
                <a16:creationId xmlns:a16="http://schemas.microsoft.com/office/drawing/2014/main" id="{C109FB09-5191-4ED0-A0E3-0AB3D4DB08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06CF5FD-34F4-4EBC-BD24-EF8F7301D3EB}" type="slidenum">
              <a:rPr lang="en-US" altLang="en-US"/>
              <a:pPr>
                <a:spcBef>
                  <a:spcPct val="0"/>
                </a:spcBef>
              </a:pPr>
              <a:t>22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A6455659-E9A1-42BD-BB05-A7906B40EFD2}"/>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A31952A9-5CCF-43BF-837A-8575AA3AE0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1684" name="Slide Number Placeholder 3">
            <a:extLst>
              <a:ext uri="{FF2B5EF4-FFF2-40B4-BE49-F238E27FC236}">
                <a16:creationId xmlns:a16="http://schemas.microsoft.com/office/drawing/2014/main" id="{B0701AA3-4A8B-4215-92F7-141546855D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F3ABE16A-024C-41B4-AD05-EEFD307A84E5}" type="slidenum">
              <a:rPr lang="en-US" altLang="en-US"/>
              <a:pPr>
                <a:spcBef>
                  <a:spcPct val="0"/>
                </a:spcBef>
              </a:pPr>
              <a:t>23</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73C9877-EFAE-4885-B256-A6EC232DBC94}"/>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D32CD985-F72A-4C51-AB64-5DA0859615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6324" name="Slide Number Placeholder 3">
            <a:extLst>
              <a:ext uri="{FF2B5EF4-FFF2-40B4-BE49-F238E27FC236}">
                <a16:creationId xmlns:a16="http://schemas.microsoft.com/office/drawing/2014/main" id="{2BAD1D2F-1457-4048-B74B-868981A9F4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7372080-2CB9-4AC5-A660-A0C67A055039}" type="slidenum">
              <a:rPr lang="en-US" altLang="en-US"/>
              <a:pPr>
                <a:spcBef>
                  <a:spcPct val="0"/>
                </a:spcBef>
              </a:pPr>
              <a:t>26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C099326-6FD6-4FBB-BD18-FC31EB44E73D}"/>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FD61BBE7-B378-42C8-AD1C-F5FF0B20BA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64516" name="Slide Number Placeholder 3">
            <a:extLst>
              <a:ext uri="{FF2B5EF4-FFF2-40B4-BE49-F238E27FC236}">
                <a16:creationId xmlns:a16="http://schemas.microsoft.com/office/drawing/2014/main" id="{D0AA994E-7083-4EEA-B0E9-800DBB8420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3B3239C-4C3B-44F5-B7F0-7536AF0C9CD0}" type="slidenum">
              <a:rPr lang="en-US" altLang="en-US"/>
              <a:pPr>
                <a:spcBef>
                  <a:spcPct val="0"/>
                </a:spcBef>
              </a:pPr>
              <a:t>27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0536F6D-96EB-4954-A441-73DC355C6D14}"/>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BDF65FA5-46EE-4D15-8EE8-F037A75893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78852" name="Slide Number Placeholder 3">
            <a:extLst>
              <a:ext uri="{FF2B5EF4-FFF2-40B4-BE49-F238E27FC236}">
                <a16:creationId xmlns:a16="http://schemas.microsoft.com/office/drawing/2014/main" id="{B233688D-6BEA-42C3-87AE-95C09B9568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C4072311-E08D-438B-BA02-2D058A132181}" type="slidenum">
              <a:rPr lang="en-US" altLang="en-US"/>
              <a:pPr>
                <a:spcBef>
                  <a:spcPct val="0"/>
                </a:spcBef>
              </a:pPr>
              <a:t>29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BDF333D-89C8-48F5-BB15-FCF803748EEE}"/>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4E03F472-D56D-48D7-946D-A40616D114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81924" name="Slide Number Placeholder 3">
            <a:extLst>
              <a:ext uri="{FF2B5EF4-FFF2-40B4-BE49-F238E27FC236}">
                <a16:creationId xmlns:a16="http://schemas.microsoft.com/office/drawing/2014/main" id="{FF3EFCD0-F1AE-445C-A85A-D310AF5C65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667A5EB6-CC3B-4FA3-800D-DD111FAB8B5C}" type="slidenum">
              <a:rPr lang="en-US" altLang="en-US"/>
              <a:pPr>
                <a:spcBef>
                  <a:spcPct val="0"/>
                </a:spcBef>
              </a:pPr>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A39B4AC-566F-4A75-B4B0-2FAB7CC292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FC22B24D-1179-4470-AAB1-A305E0821D02}" type="slidenum">
              <a:rPr lang="en-US" altLang="en-US"/>
              <a:pPr>
                <a:spcBef>
                  <a:spcPct val="0"/>
                </a:spcBef>
              </a:pPr>
              <a:t>6</a:t>
            </a:fld>
            <a:endParaRPr lang="en-US" altLang="en-US"/>
          </a:p>
        </p:txBody>
      </p:sp>
      <p:sp>
        <p:nvSpPr>
          <p:cNvPr id="29699" name="Rectangle 2">
            <a:extLst>
              <a:ext uri="{FF2B5EF4-FFF2-40B4-BE49-F238E27FC236}">
                <a16:creationId xmlns:a16="http://schemas.microsoft.com/office/drawing/2014/main" id="{01E7395D-84B5-489A-A0F3-C397ED23AB1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7AF5ED53-C69C-45ED-9E58-F98E0B823B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a:latin typeface="Arial" panose="020B0604020202020204" pitchFamily="34" charset="0"/>
                <a:cs typeface="Arial" panose="020B0604020202020204" pitchFamily="34" charset="0"/>
              </a:rPr>
              <a:t>Take up the White Man's burden--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Send forth the best ye breed-- </a:t>
            </a:r>
          </a:p>
          <a:p>
            <a:pPr eaLnBrk="1" hangingPunct="1">
              <a:lnSpc>
                <a:spcPct val="80000"/>
              </a:lnSpc>
            </a:pPr>
            <a:r>
              <a:rPr lang="en-US" altLang="en-US" sz="800">
                <a:latin typeface="Arial" panose="020B0604020202020204" pitchFamily="34" charset="0"/>
                <a:cs typeface="Arial" panose="020B0604020202020204" pitchFamily="34" charset="0"/>
              </a:rPr>
              <a:t>Go bind your sons to exile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To serve your captives' need; </a:t>
            </a:r>
          </a:p>
          <a:p>
            <a:pPr eaLnBrk="1" hangingPunct="1">
              <a:lnSpc>
                <a:spcPct val="80000"/>
              </a:lnSpc>
            </a:pPr>
            <a:r>
              <a:rPr lang="en-US" altLang="en-US" sz="800">
                <a:latin typeface="Arial" panose="020B0604020202020204" pitchFamily="34" charset="0"/>
                <a:cs typeface="Arial" panose="020B0604020202020204" pitchFamily="34" charset="0"/>
              </a:rPr>
              <a:t>To wait, in heavy harness,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On fluttered folk and wild-- </a:t>
            </a:r>
          </a:p>
          <a:p>
            <a:pPr eaLnBrk="1" hangingPunct="1">
              <a:lnSpc>
                <a:spcPct val="80000"/>
              </a:lnSpc>
            </a:pPr>
            <a:r>
              <a:rPr lang="en-US" altLang="en-US" sz="800">
                <a:latin typeface="Arial" panose="020B0604020202020204" pitchFamily="34" charset="0"/>
                <a:cs typeface="Arial" panose="020B0604020202020204" pitchFamily="34" charset="0"/>
              </a:rPr>
              <a:t>Your new-caught, sullen peoples,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Half-devil and half-child. </a:t>
            </a:r>
          </a:p>
          <a:p>
            <a:pPr lvl="1" eaLnBrk="1" hangingPunct="1">
              <a:lnSpc>
                <a:spcPct val="80000"/>
              </a:lnSpc>
            </a:pPr>
            <a:endParaRPr lang="en-US" altLang="en-US" sz="800">
              <a:latin typeface="Arial" panose="020B0604020202020204" pitchFamily="34" charset="0"/>
              <a:ea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Take up the White Man's burden--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In patience to abide, </a:t>
            </a:r>
          </a:p>
          <a:p>
            <a:pPr eaLnBrk="1" hangingPunct="1">
              <a:lnSpc>
                <a:spcPct val="80000"/>
              </a:lnSpc>
            </a:pPr>
            <a:r>
              <a:rPr lang="en-US" altLang="en-US" sz="800">
                <a:latin typeface="Arial" panose="020B0604020202020204" pitchFamily="34" charset="0"/>
                <a:cs typeface="Arial" panose="020B0604020202020204" pitchFamily="34" charset="0"/>
              </a:rPr>
              <a:t>To veil the threat of terror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And check the show of pride; </a:t>
            </a:r>
          </a:p>
          <a:p>
            <a:pPr eaLnBrk="1" hangingPunct="1">
              <a:lnSpc>
                <a:spcPct val="80000"/>
              </a:lnSpc>
            </a:pPr>
            <a:r>
              <a:rPr lang="en-US" altLang="en-US" sz="800">
                <a:latin typeface="Arial" panose="020B0604020202020204" pitchFamily="34" charset="0"/>
                <a:cs typeface="Arial" panose="020B0604020202020204" pitchFamily="34" charset="0"/>
              </a:rPr>
              <a:t>By open speech and simple,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An hundred times made plain, </a:t>
            </a:r>
          </a:p>
          <a:p>
            <a:pPr eaLnBrk="1" hangingPunct="1">
              <a:lnSpc>
                <a:spcPct val="80000"/>
              </a:lnSpc>
            </a:pPr>
            <a:r>
              <a:rPr lang="en-US" altLang="en-US" sz="800">
                <a:latin typeface="Arial" panose="020B0604020202020204" pitchFamily="34" charset="0"/>
                <a:cs typeface="Arial" panose="020B0604020202020204" pitchFamily="34" charset="0"/>
              </a:rPr>
              <a:t>To seek another's profit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And work another's gain. </a:t>
            </a:r>
          </a:p>
          <a:p>
            <a:pPr lvl="1" eaLnBrk="1" hangingPunct="1">
              <a:lnSpc>
                <a:spcPct val="80000"/>
              </a:lnSpc>
            </a:pPr>
            <a:endParaRPr lang="en-US" altLang="en-US" sz="800">
              <a:latin typeface="Arial" panose="020B0604020202020204" pitchFamily="34" charset="0"/>
              <a:ea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Take up the White Man's burden--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The savage wars of peace-- </a:t>
            </a:r>
          </a:p>
          <a:p>
            <a:pPr eaLnBrk="1" hangingPunct="1">
              <a:lnSpc>
                <a:spcPct val="80000"/>
              </a:lnSpc>
            </a:pPr>
            <a:r>
              <a:rPr lang="en-US" altLang="en-US" sz="800">
                <a:latin typeface="Arial" panose="020B0604020202020204" pitchFamily="34" charset="0"/>
                <a:cs typeface="Arial" panose="020B0604020202020204" pitchFamily="34" charset="0"/>
              </a:rPr>
              <a:t>Fill full the mouth of Famine,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And bid the sickness cease; </a:t>
            </a:r>
          </a:p>
          <a:p>
            <a:pPr eaLnBrk="1" hangingPunct="1">
              <a:lnSpc>
                <a:spcPct val="80000"/>
              </a:lnSpc>
            </a:pPr>
            <a:r>
              <a:rPr lang="en-US" altLang="en-US" sz="800">
                <a:latin typeface="Arial" panose="020B0604020202020204" pitchFamily="34" charset="0"/>
                <a:cs typeface="Arial" panose="020B0604020202020204" pitchFamily="34" charset="0"/>
              </a:rPr>
              <a:t>And when your goal is nearest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The end for others sought, </a:t>
            </a:r>
          </a:p>
          <a:p>
            <a:pPr eaLnBrk="1" hangingPunct="1">
              <a:lnSpc>
                <a:spcPct val="80000"/>
              </a:lnSpc>
            </a:pPr>
            <a:r>
              <a:rPr lang="en-US" altLang="en-US" sz="800">
                <a:latin typeface="Arial" panose="020B0604020202020204" pitchFamily="34" charset="0"/>
                <a:cs typeface="Arial" panose="020B0604020202020204" pitchFamily="34" charset="0"/>
              </a:rPr>
              <a:t>Watch Sloth and heathen Folly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Bring all your hope to nought. </a:t>
            </a:r>
          </a:p>
          <a:p>
            <a:pPr lvl="1" eaLnBrk="1" hangingPunct="1">
              <a:lnSpc>
                <a:spcPct val="80000"/>
              </a:lnSpc>
            </a:pPr>
            <a:endParaRPr lang="en-US" altLang="en-US" sz="800">
              <a:latin typeface="Arial" panose="020B0604020202020204" pitchFamily="34" charset="0"/>
              <a:ea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Take up the White Man's burden--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No iron rule of kings, </a:t>
            </a:r>
          </a:p>
          <a:p>
            <a:pPr eaLnBrk="1" hangingPunct="1">
              <a:lnSpc>
                <a:spcPct val="80000"/>
              </a:lnSpc>
            </a:pPr>
            <a:r>
              <a:rPr lang="en-US" altLang="en-US" sz="800">
                <a:latin typeface="Arial" panose="020B0604020202020204" pitchFamily="34" charset="0"/>
                <a:cs typeface="Arial" panose="020B0604020202020204" pitchFamily="34" charset="0"/>
              </a:rPr>
              <a:t>But toil of serf and sweeper--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The tale of common things. </a:t>
            </a:r>
          </a:p>
          <a:p>
            <a:pPr eaLnBrk="1" hangingPunct="1">
              <a:lnSpc>
                <a:spcPct val="80000"/>
              </a:lnSpc>
            </a:pPr>
            <a:r>
              <a:rPr lang="en-US" altLang="en-US" sz="800">
                <a:latin typeface="Arial" panose="020B0604020202020204" pitchFamily="34" charset="0"/>
                <a:cs typeface="Arial" panose="020B0604020202020204" pitchFamily="34" charset="0"/>
              </a:rPr>
              <a:t>The ports ye shall not enter,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The roads ye shall not tread, </a:t>
            </a:r>
          </a:p>
          <a:p>
            <a:pPr eaLnBrk="1" hangingPunct="1">
              <a:lnSpc>
                <a:spcPct val="80000"/>
              </a:lnSpc>
            </a:pPr>
            <a:r>
              <a:rPr lang="en-US" altLang="en-US" sz="800">
                <a:latin typeface="Arial" panose="020B0604020202020204" pitchFamily="34" charset="0"/>
                <a:cs typeface="Arial" panose="020B0604020202020204" pitchFamily="34" charset="0"/>
              </a:rPr>
              <a:t>Go make them with your living,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And mark them with your dead. </a:t>
            </a:r>
          </a:p>
          <a:p>
            <a:pPr lvl="1" eaLnBrk="1" hangingPunct="1">
              <a:lnSpc>
                <a:spcPct val="80000"/>
              </a:lnSpc>
            </a:pPr>
            <a:endParaRPr lang="en-US" altLang="en-US" sz="800">
              <a:latin typeface="Arial" panose="020B0604020202020204" pitchFamily="34" charset="0"/>
              <a:ea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Take up the White Man's burden,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And reap his old reward: </a:t>
            </a:r>
          </a:p>
          <a:p>
            <a:pPr eaLnBrk="1" hangingPunct="1">
              <a:lnSpc>
                <a:spcPct val="80000"/>
              </a:lnSpc>
            </a:pPr>
            <a:r>
              <a:rPr lang="en-US" altLang="en-US" sz="800">
                <a:latin typeface="Arial" panose="020B0604020202020204" pitchFamily="34" charset="0"/>
                <a:cs typeface="Arial" panose="020B0604020202020204" pitchFamily="34" charset="0"/>
              </a:rPr>
              <a:t>The blame of those ye better,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The hate of those ye guard-- </a:t>
            </a:r>
          </a:p>
          <a:p>
            <a:pPr eaLnBrk="1" hangingPunct="1">
              <a:lnSpc>
                <a:spcPct val="80000"/>
              </a:lnSpc>
            </a:pPr>
            <a:r>
              <a:rPr lang="en-US" altLang="en-US" sz="800">
                <a:latin typeface="Arial" panose="020B0604020202020204" pitchFamily="34" charset="0"/>
                <a:cs typeface="Arial" panose="020B0604020202020204" pitchFamily="34" charset="0"/>
              </a:rPr>
              <a:t>The cry of hosts ye humor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(Ah, slowly!) toward the light;-- </a:t>
            </a:r>
          </a:p>
          <a:p>
            <a:pPr eaLnBrk="1" hangingPunct="1">
              <a:lnSpc>
                <a:spcPct val="80000"/>
              </a:lnSpc>
            </a:pPr>
            <a:r>
              <a:rPr lang="en-US" altLang="en-US" sz="800">
                <a:latin typeface="Arial" panose="020B0604020202020204" pitchFamily="34" charset="0"/>
                <a:cs typeface="Arial" panose="020B0604020202020204" pitchFamily="34" charset="0"/>
              </a:rPr>
              <a:t>"Why brought ye us from bondage,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Our loved Egyptian night?" </a:t>
            </a:r>
          </a:p>
          <a:p>
            <a:pPr lvl="1" eaLnBrk="1" hangingPunct="1">
              <a:lnSpc>
                <a:spcPct val="80000"/>
              </a:lnSpc>
            </a:pPr>
            <a:endParaRPr lang="en-US" altLang="en-US" sz="800">
              <a:latin typeface="Arial" panose="020B0604020202020204" pitchFamily="34" charset="0"/>
              <a:ea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Take up the White Man's burden--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Ye dare not stoop to less-- </a:t>
            </a:r>
          </a:p>
          <a:p>
            <a:pPr eaLnBrk="1" hangingPunct="1">
              <a:lnSpc>
                <a:spcPct val="80000"/>
              </a:lnSpc>
            </a:pPr>
            <a:r>
              <a:rPr lang="en-US" altLang="en-US" sz="800">
                <a:latin typeface="Arial" panose="020B0604020202020204" pitchFamily="34" charset="0"/>
                <a:cs typeface="Arial" panose="020B0604020202020204" pitchFamily="34" charset="0"/>
              </a:rPr>
              <a:t>Nor call too loud on Freedom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To cloak your weariness; </a:t>
            </a:r>
          </a:p>
          <a:p>
            <a:pPr eaLnBrk="1" hangingPunct="1">
              <a:lnSpc>
                <a:spcPct val="80000"/>
              </a:lnSpc>
            </a:pPr>
            <a:r>
              <a:rPr lang="en-US" altLang="en-US" sz="800">
                <a:latin typeface="Arial" panose="020B0604020202020204" pitchFamily="34" charset="0"/>
                <a:cs typeface="Arial" panose="020B0604020202020204" pitchFamily="34" charset="0"/>
              </a:rPr>
              <a:t>By all ye cry or whisper,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By all ye leave or do, </a:t>
            </a:r>
          </a:p>
          <a:p>
            <a:pPr eaLnBrk="1" hangingPunct="1">
              <a:lnSpc>
                <a:spcPct val="80000"/>
              </a:lnSpc>
            </a:pPr>
            <a:r>
              <a:rPr lang="en-US" altLang="en-US" sz="800">
                <a:latin typeface="Arial" panose="020B0604020202020204" pitchFamily="34" charset="0"/>
                <a:cs typeface="Arial" panose="020B0604020202020204" pitchFamily="34" charset="0"/>
              </a:rPr>
              <a:t>The silent, sullen peoples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Shall weigh your Gods and you. </a:t>
            </a:r>
          </a:p>
          <a:p>
            <a:pPr lvl="1" eaLnBrk="1" hangingPunct="1">
              <a:lnSpc>
                <a:spcPct val="80000"/>
              </a:lnSpc>
            </a:pPr>
            <a:endParaRPr lang="en-US" altLang="en-US" sz="800">
              <a:latin typeface="Arial" panose="020B0604020202020204" pitchFamily="34" charset="0"/>
              <a:ea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Take up the White Man's burden--</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Have done with childish days-- </a:t>
            </a:r>
          </a:p>
          <a:p>
            <a:pPr eaLnBrk="1" hangingPunct="1">
              <a:lnSpc>
                <a:spcPct val="80000"/>
              </a:lnSpc>
            </a:pPr>
            <a:r>
              <a:rPr lang="en-US" altLang="en-US" sz="800">
                <a:latin typeface="Arial" panose="020B0604020202020204" pitchFamily="34" charset="0"/>
                <a:cs typeface="Arial" panose="020B0604020202020204" pitchFamily="34" charset="0"/>
              </a:rPr>
              <a:t>The lightly proffered laurel,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The easy ungrudged praise. </a:t>
            </a:r>
          </a:p>
          <a:p>
            <a:pPr eaLnBrk="1" hangingPunct="1">
              <a:lnSpc>
                <a:spcPct val="80000"/>
              </a:lnSpc>
            </a:pPr>
            <a:r>
              <a:rPr lang="en-US" altLang="en-US" sz="800">
                <a:latin typeface="Arial" panose="020B0604020202020204" pitchFamily="34" charset="0"/>
                <a:cs typeface="Arial" panose="020B0604020202020204" pitchFamily="34" charset="0"/>
              </a:rPr>
              <a:t>Comes now, to search your manhood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Through all the thankless years, </a:t>
            </a:r>
          </a:p>
          <a:p>
            <a:pPr eaLnBrk="1" hangingPunct="1">
              <a:lnSpc>
                <a:spcPct val="80000"/>
              </a:lnSpc>
            </a:pPr>
            <a:r>
              <a:rPr lang="en-US" altLang="en-US" sz="800">
                <a:latin typeface="Arial" panose="020B0604020202020204" pitchFamily="34" charset="0"/>
                <a:cs typeface="Arial" panose="020B0604020202020204" pitchFamily="34" charset="0"/>
              </a:rPr>
              <a:t>Cold, edged with dear-bought wisdom, </a:t>
            </a:r>
          </a:p>
          <a:p>
            <a:pPr lvl="1" eaLnBrk="1" hangingPunct="1">
              <a:lnSpc>
                <a:spcPct val="80000"/>
              </a:lnSpc>
            </a:pPr>
            <a:r>
              <a:rPr lang="en-US" altLang="en-US" sz="800">
                <a:latin typeface="Arial" panose="020B0604020202020204" pitchFamily="34" charset="0"/>
                <a:ea typeface="Arial" panose="020B0604020202020204" pitchFamily="34" charset="0"/>
                <a:cs typeface="Arial" panose="020B0604020202020204" pitchFamily="34" charset="0"/>
              </a:rPr>
              <a:t>The judgment of your peers! </a:t>
            </a:r>
          </a:p>
          <a:p>
            <a:pPr eaLnBrk="1" hangingPunct="1">
              <a:lnSpc>
                <a:spcPct val="80000"/>
              </a:lnSpc>
            </a:pPr>
            <a:br>
              <a:rPr lang="en-US" altLang="en-US" sz="800">
                <a:latin typeface="Arial" panose="020B0604020202020204" pitchFamily="34" charset="0"/>
                <a:cs typeface="Arial" panose="020B0604020202020204" pitchFamily="34" charset="0"/>
              </a:rPr>
            </a:br>
            <a:endParaRPr lang="en-US" altLang="en-US" sz="8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16CBC74-5E00-4F44-B7BA-32097E85EF1E}"/>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6CEAD1C6-27F3-41C9-81BC-5D3CADA16C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6084" name="Slide Number Placeholder 3">
            <a:extLst>
              <a:ext uri="{FF2B5EF4-FFF2-40B4-BE49-F238E27FC236}">
                <a16:creationId xmlns:a16="http://schemas.microsoft.com/office/drawing/2014/main" id="{5A591F39-EFBF-49B7-9C1E-B3EBF51DFE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9C0B27F-37C3-4E06-8475-3A7FBACC25B6}" type="slidenum">
              <a:rPr lang="en-US" altLang="en-US"/>
              <a:pPr>
                <a:spcBef>
                  <a:spcPct val="0"/>
                </a:spcBef>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FB0DC54-ACEA-4D70-9144-13E5B4022D5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7265C037-CB58-4807-B756-38B96A499E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8132" name="Slide Number Placeholder 3">
            <a:extLst>
              <a:ext uri="{FF2B5EF4-FFF2-40B4-BE49-F238E27FC236}">
                <a16:creationId xmlns:a16="http://schemas.microsoft.com/office/drawing/2014/main" id="{C563F35C-D9DE-4B9C-86C5-5D86011860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6DA8914-4A64-4DDC-AAA4-7FCAD332E34C}" type="slidenum">
              <a:rPr lang="en-US" altLang="en-US"/>
              <a:pPr>
                <a:spcBef>
                  <a:spcPct val="0"/>
                </a:spcBef>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0D07444F-A159-41F5-96ED-DE9A8F006F2C}"/>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B8737C92-CF09-4200-9D50-5AEF4FBF0D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97284" name="Slide Number Placeholder 3">
            <a:extLst>
              <a:ext uri="{FF2B5EF4-FFF2-40B4-BE49-F238E27FC236}">
                <a16:creationId xmlns:a16="http://schemas.microsoft.com/office/drawing/2014/main" id="{C215B9AD-1D95-4F81-AA08-9C9D19F546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7D3F7E6-6AEA-48DD-BEA4-76D46A681A9C}" type="slidenum">
              <a:rPr lang="en-US" altLang="en-US"/>
              <a:pPr>
                <a:spcBef>
                  <a:spcPct val="0"/>
                </a:spcBef>
              </a:pPr>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8BD8E13-2C9F-4DE7-8EEF-DFF30FEE27AB}"/>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A60AFEF5-18A0-4911-A4A5-C79899896C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0180" name="Slide Number Placeholder 3">
            <a:extLst>
              <a:ext uri="{FF2B5EF4-FFF2-40B4-BE49-F238E27FC236}">
                <a16:creationId xmlns:a16="http://schemas.microsoft.com/office/drawing/2014/main" id="{EE246C33-091B-4F0F-9005-AEEEE66DE7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B6483664-6136-4378-AAD5-C652B50D65C9}" type="slidenum">
              <a:rPr lang="en-US" altLang="en-US"/>
              <a:pPr>
                <a:spcBef>
                  <a:spcPct val="0"/>
                </a:spcBef>
              </a:pPr>
              <a:t>13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0425498-A822-4163-B924-610D794896E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472240CC-CAEC-4434-9A50-DB7E2CD704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5060" name="Slide Number Placeholder 3">
            <a:extLst>
              <a:ext uri="{FF2B5EF4-FFF2-40B4-BE49-F238E27FC236}">
                <a16:creationId xmlns:a16="http://schemas.microsoft.com/office/drawing/2014/main" id="{2D0E845F-9A51-4640-ADE1-E435D60197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D1B1F85-ACFE-42A5-8EC7-4C96E209C73D}" type="slidenum">
              <a:rPr lang="en-US" altLang="en-US"/>
              <a:pPr>
                <a:spcBef>
                  <a:spcPct val="0"/>
                </a:spcBef>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92BB0A6-742D-4CAD-9141-A26D27B352FD}"/>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41B99D26-8F71-4861-AAE8-BAD2EFBEB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2228" name="Slide Number Placeholder 3">
            <a:extLst>
              <a:ext uri="{FF2B5EF4-FFF2-40B4-BE49-F238E27FC236}">
                <a16:creationId xmlns:a16="http://schemas.microsoft.com/office/drawing/2014/main" id="{E6D9D256-CBA4-48B9-969C-9798CDC40C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28C10DB-AA9C-41F3-B7D6-D531E8695B07}" type="slidenum">
              <a:rPr lang="en-US" altLang="en-US"/>
              <a:pPr>
                <a:spcBef>
                  <a:spcPct val="0"/>
                </a:spcBef>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B060DA1-222E-4BF4-A843-34C17650797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C8BBA76-F3E4-4C17-8E53-99AD6460D0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9A869297-01FE-4F3C-B624-2AED8F244E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D86BB710-16E3-47AF-82E6-7A3B3DB64D19}" type="slidenum">
              <a:rPr lang="en-US" altLang="en-US"/>
              <a:pPr>
                <a:spcBef>
                  <a:spcPct val="0"/>
                </a:spcBef>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7CDF5EB-E56C-432D-BC96-DE9B0773B9AD}" type="datetimeFigureOut">
              <a:rPr lang="en-US" smtClean="0"/>
              <a:t>8/1/2020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B00A446-40D4-4129-913B-FD9CFD19B5C0}"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295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DF5EB-E56C-432D-BC96-DE9B0773B9A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321603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DF5EB-E56C-432D-BC96-DE9B0773B9A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32898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DF5EB-E56C-432D-BC96-DE9B0773B9A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306080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7CDF5EB-E56C-432D-BC96-DE9B0773B9AD}" type="datetimeFigureOut">
              <a:rPr lang="en-US" smtClean="0"/>
              <a:t>8/1/2020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B00A446-40D4-4129-913B-FD9CFD19B5C0}"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29362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DF5EB-E56C-432D-BC96-DE9B0773B9AD}"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16225913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CDF5EB-E56C-432D-BC96-DE9B0773B9AD}" type="datetimeFigureOut">
              <a:rPr lang="en-US" smtClean="0"/>
              <a:t>8/1/2020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37381369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CDF5EB-E56C-432D-BC96-DE9B0773B9AD}" type="datetimeFigureOut">
              <a:rPr lang="en-US" smtClean="0"/>
              <a:t>8/1/2020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303233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DF5EB-E56C-432D-BC96-DE9B0773B9AD}" type="datetimeFigureOut">
              <a:rPr lang="en-US" smtClean="0"/>
              <a:t>8/1/2020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163566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7CDF5EB-E56C-432D-BC96-DE9B0773B9AD}" type="datetimeFigureOut">
              <a:rPr lang="en-US" smtClean="0"/>
              <a:t>8/1/2020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B00A446-40D4-4129-913B-FD9CFD19B5C0}"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780415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67CDF5EB-E56C-432D-BC96-DE9B0773B9AD}" type="datetimeFigureOut">
              <a:rPr lang="en-US" smtClean="0"/>
              <a:t>8/1/2020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B00A446-40D4-4129-913B-FD9CFD19B5C0}" type="slidenum">
              <a:rPr lang="en-US" smtClean="0"/>
              <a:t>‹#›</a:t>
            </a:fld>
            <a:endParaRPr lang="en-US"/>
          </a:p>
        </p:txBody>
      </p:sp>
    </p:spTree>
    <p:extLst>
      <p:ext uri="{BB962C8B-B14F-4D97-AF65-F5344CB8AC3E}">
        <p14:creationId xmlns:p14="http://schemas.microsoft.com/office/powerpoint/2010/main" val="17406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7CDF5EB-E56C-432D-BC96-DE9B0773B9AD}" type="datetimeFigureOut">
              <a:rPr lang="en-US" smtClean="0"/>
              <a:t>8/1/2020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B00A446-40D4-4129-913B-FD9CFD19B5C0}"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5841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384613-A493-4A01-873E-5BD3769D1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93F6F-3B79-4428-9185-315FC30823D8}"/>
              </a:ext>
            </a:extLst>
          </p:cNvPr>
          <p:cNvSpPr>
            <a:spLocks noGrp="1"/>
          </p:cNvSpPr>
          <p:nvPr>
            <p:ph type="ctrTitle"/>
          </p:nvPr>
        </p:nvSpPr>
        <p:spPr>
          <a:xfrm>
            <a:off x="804333" y="643467"/>
            <a:ext cx="7558609" cy="4849909"/>
          </a:xfrm>
        </p:spPr>
        <p:txBody>
          <a:bodyPr anchor="b">
            <a:normAutofit/>
          </a:bodyPr>
          <a:lstStyle/>
          <a:p>
            <a:pPr algn="l"/>
            <a:r>
              <a:rPr lang="en-US" sz="8800"/>
              <a:t>Age of Imperialism</a:t>
            </a:r>
          </a:p>
        </p:txBody>
      </p:sp>
      <p:sp>
        <p:nvSpPr>
          <p:cNvPr id="3" name="Subtitle 2">
            <a:extLst>
              <a:ext uri="{FF2B5EF4-FFF2-40B4-BE49-F238E27FC236}">
                <a16:creationId xmlns:a16="http://schemas.microsoft.com/office/drawing/2014/main" id="{BC436312-DB2B-4B75-8537-81259579B616}"/>
              </a:ext>
            </a:extLst>
          </p:cNvPr>
          <p:cNvSpPr>
            <a:spLocks noGrp="1"/>
          </p:cNvSpPr>
          <p:nvPr>
            <p:ph type="subTitle" idx="1"/>
          </p:nvPr>
        </p:nvSpPr>
        <p:spPr>
          <a:xfrm>
            <a:off x="804333" y="5563388"/>
            <a:ext cx="7558609" cy="742279"/>
          </a:xfrm>
        </p:spPr>
        <p:txBody>
          <a:bodyPr>
            <a:normAutofit/>
          </a:bodyPr>
          <a:lstStyle/>
          <a:p>
            <a:pPr algn="l"/>
            <a:endParaRPr lang="en-US" sz="1800"/>
          </a:p>
        </p:txBody>
      </p:sp>
      <p:sp>
        <p:nvSpPr>
          <p:cNvPr id="10" name="Rectangle 9">
            <a:extLst>
              <a:ext uri="{FF2B5EF4-FFF2-40B4-BE49-F238E27FC236}">
                <a16:creationId xmlns:a16="http://schemas.microsoft.com/office/drawing/2014/main" id="{34336F18-80E9-4DFA-9C2E-3F8561472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rgbClr val="1716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9D293054-EC89-4CF2-AAEF-B38981E92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302764" y="0"/>
            <a:ext cx="2889236" cy="6858000"/>
          </a:xfrm>
          <a:custGeom>
            <a:avLst/>
            <a:gdLst>
              <a:gd name="connsiteX0" fmla="*/ 1514461 w 2889236"/>
              <a:gd name="connsiteY0" fmla="*/ 0 h 6858000"/>
              <a:gd name="connsiteX1" fmla="*/ 1291796 w 2889236"/>
              <a:gd name="connsiteY1" fmla="*/ 0 h 6858000"/>
              <a:gd name="connsiteX2" fmla="*/ 1242998 w 2889236"/>
              <a:gd name="connsiteY2" fmla="*/ 0 h 6858000"/>
              <a:gd name="connsiteX3" fmla="*/ 303177 w 2889236"/>
              <a:gd name="connsiteY3" fmla="*/ 0 h 6858000"/>
              <a:gd name="connsiteX4" fmla="*/ 235415 w 2889236"/>
              <a:gd name="connsiteY4" fmla="*/ 0 h 6858000"/>
              <a:gd name="connsiteX5" fmla="*/ 0 w 2889236"/>
              <a:gd name="connsiteY5" fmla="*/ 0 h 6858000"/>
              <a:gd name="connsiteX6" fmla="*/ 0 w 2889236"/>
              <a:gd name="connsiteY6" fmla="*/ 6858000 h 6858000"/>
              <a:gd name="connsiteX7" fmla="*/ 235415 w 2889236"/>
              <a:gd name="connsiteY7" fmla="*/ 6858000 h 6858000"/>
              <a:gd name="connsiteX8" fmla="*/ 303177 w 2889236"/>
              <a:gd name="connsiteY8" fmla="*/ 6858000 h 6858000"/>
              <a:gd name="connsiteX9" fmla="*/ 1242998 w 2889236"/>
              <a:gd name="connsiteY9" fmla="*/ 6858000 h 6858000"/>
              <a:gd name="connsiteX10" fmla="*/ 1291795 w 2889236"/>
              <a:gd name="connsiteY10" fmla="*/ 6858000 h 6858000"/>
              <a:gd name="connsiteX11" fmla="*/ 1514461 w 2889236"/>
              <a:gd name="connsiteY11" fmla="*/ 6858000 h 6858000"/>
              <a:gd name="connsiteX12" fmla="*/ 1541448 w 2889236"/>
              <a:gd name="connsiteY12" fmla="*/ 6770688 h 6858000"/>
              <a:gd name="connsiteX13" fmla="*/ 1566848 w 2889236"/>
              <a:gd name="connsiteY13" fmla="*/ 6683375 h 6858000"/>
              <a:gd name="connsiteX14" fmla="*/ 1592248 w 2889236"/>
              <a:gd name="connsiteY14" fmla="*/ 6594475 h 6858000"/>
              <a:gd name="connsiteX15" fmla="*/ 1614473 w 2889236"/>
              <a:gd name="connsiteY15" fmla="*/ 6503988 h 6858000"/>
              <a:gd name="connsiteX16" fmla="*/ 1641461 w 2889236"/>
              <a:gd name="connsiteY16" fmla="*/ 6416675 h 6858000"/>
              <a:gd name="connsiteX17" fmla="*/ 1670036 w 2889236"/>
              <a:gd name="connsiteY17" fmla="*/ 6332538 h 6858000"/>
              <a:gd name="connsiteX18" fmla="*/ 1706548 w 2889236"/>
              <a:gd name="connsiteY18" fmla="*/ 6253163 h 6858000"/>
              <a:gd name="connsiteX19" fmla="*/ 1749411 w 2889236"/>
              <a:gd name="connsiteY19" fmla="*/ 6180138 h 6858000"/>
              <a:gd name="connsiteX20" fmla="*/ 1797036 w 2889236"/>
              <a:gd name="connsiteY20" fmla="*/ 6118225 h 6858000"/>
              <a:gd name="connsiteX21" fmla="*/ 1849423 w 2889236"/>
              <a:gd name="connsiteY21" fmla="*/ 6059488 h 6858000"/>
              <a:gd name="connsiteX22" fmla="*/ 1909748 w 2889236"/>
              <a:gd name="connsiteY22" fmla="*/ 6005513 h 6858000"/>
              <a:gd name="connsiteX23" fmla="*/ 1973248 w 2889236"/>
              <a:gd name="connsiteY23" fmla="*/ 5951538 h 6858000"/>
              <a:gd name="connsiteX24" fmla="*/ 2039923 w 2889236"/>
              <a:gd name="connsiteY24" fmla="*/ 5900738 h 6858000"/>
              <a:gd name="connsiteX25" fmla="*/ 2106598 w 2889236"/>
              <a:gd name="connsiteY25" fmla="*/ 5849938 h 6858000"/>
              <a:gd name="connsiteX26" fmla="*/ 2174861 w 2889236"/>
              <a:gd name="connsiteY26" fmla="*/ 5797550 h 6858000"/>
              <a:gd name="connsiteX27" fmla="*/ 2239948 w 2889236"/>
              <a:gd name="connsiteY27" fmla="*/ 5746750 h 6858000"/>
              <a:gd name="connsiteX28" fmla="*/ 2301861 w 2889236"/>
              <a:gd name="connsiteY28" fmla="*/ 5692775 h 6858000"/>
              <a:gd name="connsiteX29" fmla="*/ 2359011 w 2889236"/>
              <a:gd name="connsiteY29" fmla="*/ 5634038 h 6858000"/>
              <a:gd name="connsiteX30" fmla="*/ 2411398 w 2889236"/>
              <a:gd name="connsiteY30" fmla="*/ 5575300 h 6858000"/>
              <a:gd name="connsiteX31" fmla="*/ 2454261 w 2889236"/>
              <a:gd name="connsiteY31" fmla="*/ 5511800 h 6858000"/>
              <a:gd name="connsiteX32" fmla="*/ 2490773 w 2889236"/>
              <a:gd name="connsiteY32" fmla="*/ 5440363 h 6858000"/>
              <a:gd name="connsiteX33" fmla="*/ 2512998 w 2889236"/>
              <a:gd name="connsiteY33" fmla="*/ 5370513 h 6858000"/>
              <a:gd name="connsiteX34" fmla="*/ 2527286 w 2889236"/>
              <a:gd name="connsiteY34" fmla="*/ 5292725 h 6858000"/>
              <a:gd name="connsiteX35" fmla="*/ 2533636 w 2889236"/>
              <a:gd name="connsiteY35" fmla="*/ 5216525 h 6858000"/>
              <a:gd name="connsiteX36" fmla="*/ 2532048 w 2889236"/>
              <a:gd name="connsiteY36" fmla="*/ 5135563 h 6858000"/>
              <a:gd name="connsiteX37" fmla="*/ 2525698 w 2889236"/>
              <a:gd name="connsiteY37" fmla="*/ 5054600 h 6858000"/>
              <a:gd name="connsiteX38" fmla="*/ 2517761 w 2889236"/>
              <a:gd name="connsiteY38" fmla="*/ 4970463 h 6858000"/>
              <a:gd name="connsiteX39" fmla="*/ 2506648 w 2889236"/>
              <a:gd name="connsiteY39" fmla="*/ 4886325 h 6858000"/>
              <a:gd name="connsiteX40" fmla="*/ 2493948 w 2889236"/>
              <a:gd name="connsiteY40" fmla="*/ 4802188 h 6858000"/>
              <a:gd name="connsiteX41" fmla="*/ 2484423 w 2889236"/>
              <a:gd name="connsiteY41" fmla="*/ 4718050 h 6858000"/>
              <a:gd name="connsiteX42" fmla="*/ 2478073 w 2889236"/>
              <a:gd name="connsiteY42" fmla="*/ 4633913 h 6858000"/>
              <a:gd name="connsiteX43" fmla="*/ 2473311 w 2889236"/>
              <a:gd name="connsiteY43" fmla="*/ 4552950 h 6858000"/>
              <a:gd name="connsiteX44" fmla="*/ 2478073 w 2889236"/>
              <a:gd name="connsiteY44" fmla="*/ 4473575 h 6858000"/>
              <a:gd name="connsiteX45" fmla="*/ 2487598 w 2889236"/>
              <a:gd name="connsiteY45" fmla="*/ 4395788 h 6858000"/>
              <a:gd name="connsiteX46" fmla="*/ 2508236 w 2889236"/>
              <a:gd name="connsiteY46" fmla="*/ 4314825 h 6858000"/>
              <a:gd name="connsiteX47" fmla="*/ 2539986 w 2889236"/>
              <a:gd name="connsiteY47" fmla="*/ 4235450 h 6858000"/>
              <a:gd name="connsiteX48" fmla="*/ 2578086 w 2889236"/>
              <a:gd name="connsiteY48" fmla="*/ 4156075 h 6858000"/>
              <a:gd name="connsiteX49" fmla="*/ 2620948 w 2889236"/>
              <a:gd name="connsiteY49" fmla="*/ 4076700 h 6858000"/>
              <a:gd name="connsiteX50" fmla="*/ 2665398 w 2889236"/>
              <a:gd name="connsiteY50" fmla="*/ 3998913 h 6858000"/>
              <a:gd name="connsiteX51" fmla="*/ 2713024 w 2889236"/>
              <a:gd name="connsiteY51" fmla="*/ 3919538 h 6858000"/>
              <a:gd name="connsiteX52" fmla="*/ 2755886 w 2889236"/>
              <a:gd name="connsiteY52" fmla="*/ 3840163 h 6858000"/>
              <a:gd name="connsiteX53" fmla="*/ 2798748 w 2889236"/>
              <a:gd name="connsiteY53" fmla="*/ 3759200 h 6858000"/>
              <a:gd name="connsiteX54" fmla="*/ 2835261 w 2889236"/>
              <a:gd name="connsiteY54" fmla="*/ 3678238 h 6858000"/>
              <a:gd name="connsiteX55" fmla="*/ 2863836 w 2889236"/>
              <a:gd name="connsiteY55" fmla="*/ 3597275 h 6858000"/>
              <a:gd name="connsiteX56" fmla="*/ 2879711 w 2889236"/>
              <a:gd name="connsiteY56" fmla="*/ 3514725 h 6858000"/>
              <a:gd name="connsiteX57" fmla="*/ 2889236 w 2889236"/>
              <a:gd name="connsiteY57" fmla="*/ 3429000 h 6858000"/>
              <a:gd name="connsiteX58" fmla="*/ 2879711 w 2889236"/>
              <a:gd name="connsiteY58" fmla="*/ 3343275 h 6858000"/>
              <a:gd name="connsiteX59" fmla="*/ 2863836 w 2889236"/>
              <a:gd name="connsiteY59" fmla="*/ 3260725 h 6858000"/>
              <a:gd name="connsiteX60" fmla="*/ 2835261 w 2889236"/>
              <a:gd name="connsiteY60" fmla="*/ 3179763 h 6858000"/>
              <a:gd name="connsiteX61" fmla="*/ 2798748 w 2889236"/>
              <a:gd name="connsiteY61" fmla="*/ 3098800 h 6858000"/>
              <a:gd name="connsiteX62" fmla="*/ 2755886 w 2889236"/>
              <a:gd name="connsiteY62" fmla="*/ 3017838 h 6858000"/>
              <a:gd name="connsiteX63" fmla="*/ 2713024 w 2889236"/>
              <a:gd name="connsiteY63" fmla="*/ 2938463 h 6858000"/>
              <a:gd name="connsiteX64" fmla="*/ 2665398 w 2889236"/>
              <a:gd name="connsiteY64" fmla="*/ 2859088 h 6858000"/>
              <a:gd name="connsiteX65" fmla="*/ 2620948 w 2889236"/>
              <a:gd name="connsiteY65" fmla="*/ 2781300 h 6858000"/>
              <a:gd name="connsiteX66" fmla="*/ 2578086 w 2889236"/>
              <a:gd name="connsiteY66" fmla="*/ 2701925 h 6858000"/>
              <a:gd name="connsiteX67" fmla="*/ 2539986 w 2889236"/>
              <a:gd name="connsiteY67" fmla="*/ 2622550 h 6858000"/>
              <a:gd name="connsiteX68" fmla="*/ 2508236 w 2889236"/>
              <a:gd name="connsiteY68" fmla="*/ 2543175 h 6858000"/>
              <a:gd name="connsiteX69" fmla="*/ 2487598 w 2889236"/>
              <a:gd name="connsiteY69" fmla="*/ 2462213 h 6858000"/>
              <a:gd name="connsiteX70" fmla="*/ 2478073 w 2889236"/>
              <a:gd name="connsiteY70" fmla="*/ 2384425 h 6858000"/>
              <a:gd name="connsiteX71" fmla="*/ 2473311 w 2889236"/>
              <a:gd name="connsiteY71" fmla="*/ 2305050 h 6858000"/>
              <a:gd name="connsiteX72" fmla="*/ 2478073 w 2889236"/>
              <a:gd name="connsiteY72" fmla="*/ 2224088 h 6858000"/>
              <a:gd name="connsiteX73" fmla="*/ 2484423 w 2889236"/>
              <a:gd name="connsiteY73" fmla="*/ 2139950 h 6858000"/>
              <a:gd name="connsiteX74" fmla="*/ 2493948 w 2889236"/>
              <a:gd name="connsiteY74" fmla="*/ 2055813 h 6858000"/>
              <a:gd name="connsiteX75" fmla="*/ 2506648 w 2889236"/>
              <a:gd name="connsiteY75" fmla="*/ 1971675 h 6858000"/>
              <a:gd name="connsiteX76" fmla="*/ 2517761 w 2889236"/>
              <a:gd name="connsiteY76" fmla="*/ 1887538 h 6858000"/>
              <a:gd name="connsiteX77" fmla="*/ 2525698 w 2889236"/>
              <a:gd name="connsiteY77" fmla="*/ 1803400 h 6858000"/>
              <a:gd name="connsiteX78" fmla="*/ 2532048 w 2889236"/>
              <a:gd name="connsiteY78" fmla="*/ 1722438 h 6858000"/>
              <a:gd name="connsiteX79" fmla="*/ 2533636 w 2889236"/>
              <a:gd name="connsiteY79" fmla="*/ 1641475 h 6858000"/>
              <a:gd name="connsiteX80" fmla="*/ 2527286 w 2889236"/>
              <a:gd name="connsiteY80" fmla="*/ 1565275 h 6858000"/>
              <a:gd name="connsiteX81" fmla="*/ 2512998 w 2889236"/>
              <a:gd name="connsiteY81" fmla="*/ 1487488 h 6858000"/>
              <a:gd name="connsiteX82" fmla="*/ 2490773 w 2889236"/>
              <a:gd name="connsiteY82" fmla="*/ 1417638 h 6858000"/>
              <a:gd name="connsiteX83" fmla="*/ 2454261 w 2889236"/>
              <a:gd name="connsiteY83" fmla="*/ 1346200 h 6858000"/>
              <a:gd name="connsiteX84" fmla="*/ 2411398 w 2889236"/>
              <a:gd name="connsiteY84" fmla="*/ 1282700 h 6858000"/>
              <a:gd name="connsiteX85" fmla="*/ 2359011 w 2889236"/>
              <a:gd name="connsiteY85" fmla="*/ 1223963 h 6858000"/>
              <a:gd name="connsiteX86" fmla="*/ 2301861 w 2889236"/>
              <a:gd name="connsiteY86" fmla="*/ 1165225 h 6858000"/>
              <a:gd name="connsiteX87" fmla="*/ 2239948 w 2889236"/>
              <a:gd name="connsiteY87" fmla="*/ 1111250 h 6858000"/>
              <a:gd name="connsiteX88" fmla="*/ 2174861 w 2889236"/>
              <a:gd name="connsiteY88" fmla="*/ 1060450 h 6858000"/>
              <a:gd name="connsiteX89" fmla="*/ 2106598 w 2889236"/>
              <a:gd name="connsiteY89" fmla="*/ 1008063 h 6858000"/>
              <a:gd name="connsiteX90" fmla="*/ 2039923 w 2889236"/>
              <a:gd name="connsiteY90" fmla="*/ 957263 h 6858000"/>
              <a:gd name="connsiteX91" fmla="*/ 1973248 w 2889236"/>
              <a:gd name="connsiteY91" fmla="*/ 906463 h 6858000"/>
              <a:gd name="connsiteX92" fmla="*/ 1909748 w 2889236"/>
              <a:gd name="connsiteY92" fmla="*/ 852488 h 6858000"/>
              <a:gd name="connsiteX93" fmla="*/ 1849423 w 2889236"/>
              <a:gd name="connsiteY93" fmla="*/ 798513 h 6858000"/>
              <a:gd name="connsiteX94" fmla="*/ 1797036 w 2889236"/>
              <a:gd name="connsiteY94" fmla="*/ 739775 h 6858000"/>
              <a:gd name="connsiteX95" fmla="*/ 1749411 w 2889236"/>
              <a:gd name="connsiteY95" fmla="*/ 677863 h 6858000"/>
              <a:gd name="connsiteX96" fmla="*/ 1706548 w 2889236"/>
              <a:gd name="connsiteY96" fmla="*/ 604838 h 6858000"/>
              <a:gd name="connsiteX97" fmla="*/ 1670036 w 2889236"/>
              <a:gd name="connsiteY97" fmla="*/ 525463 h 6858000"/>
              <a:gd name="connsiteX98" fmla="*/ 1641461 w 2889236"/>
              <a:gd name="connsiteY98" fmla="*/ 441325 h 6858000"/>
              <a:gd name="connsiteX99" fmla="*/ 1614473 w 2889236"/>
              <a:gd name="connsiteY99" fmla="*/ 354013 h 6858000"/>
              <a:gd name="connsiteX100" fmla="*/ 1592248 w 2889236"/>
              <a:gd name="connsiteY100" fmla="*/ 263525 h 6858000"/>
              <a:gd name="connsiteX101" fmla="*/ 1566848 w 2889236"/>
              <a:gd name="connsiteY101" fmla="*/ 174625 h 6858000"/>
              <a:gd name="connsiteX102" fmla="*/ 1541448 w 2889236"/>
              <a:gd name="connsiteY102" fmla="*/ 873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89236" h="6858000">
                <a:moveTo>
                  <a:pt x="1514461" y="0"/>
                </a:moveTo>
                <a:lnTo>
                  <a:pt x="1291796" y="0"/>
                </a:lnTo>
                <a:lnTo>
                  <a:pt x="1242998" y="0"/>
                </a:lnTo>
                <a:lnTo>
                  <a:pt x="303177" y="0"/>
                </a:lnTo>
                <a:lnTo>
                  <a:pt x="235415" y="0"/>
                </a:lnTo>
                <a:lnTo>
                  <a:pt x="0" y="0"/>
                </a:lnTo>
                <a:lnTo>
                  <a:pt x="0" y="6858000"/>
                </a:lnTo>
                <a:lnTo>
                  <a:pt x="235415" y="6858000"/>
                </a:lnTo>
                <a:lnTo>
                  <a:pt x="303177" y="6858000"/>
                </a:lnTo>
                <a:lnTo>
                  <a:pt x="1242998" y="6858000"/>
                </a:lnTo>
                <a:lnTo>
                  <a:pt x="1291795" y="6858000"/>
                </a:lnTo>
                <a:lnTo>
                  <a:pt x="1514461" y="6858000"/>
                </a:lnTo>
                <a:lnTo>
                  <a:pt x="1541448" y="6770688"/>
                </a:lnTo>
                <a:lnTo>
                  <a:pt x="1566848" y="6683375"/>
                </a:lnTo>
                <a:lnTo>
                  <a:pt x="1592248" y="6594475"/>
                </a:lnTo>
                <a:lnTo>
                  <a:pt x="1614473" y="6503988"/>
                </a:lnTo>
                <a:lnTo>
                  <a:pt x="1641461" y="6416675"/>
                </a:lnTo>
                <a:lnTo>
                  <a:pt x="1670036" y="6332538"/>
                </a:lnTo>
                <a:lnTo>
                  <a:pt x="1706548" y="6253163"/>
                </a:lnTo>
                <a:lnTo>
                  <a:pt x="1749411" y="6180138"/>
                </a:lnTo>
                <a:lnTo>
                  <a:pt x="1797036" y="6118225"/>
                </a:lnTo>
                <a:lnTo>
                  <a:pt x="1849423" y="6059488"/>
                </a:lnTo>
                <a:lnTo>
                  <a:pt x="1909748" y="6005513"/>
                </a:lnTo>
                <a:lnTo>
                  <a:pt x="1973248" y="5951538"/>
                </a:lnTo>
                <a:lnTo>
                  <a:pt x="2039923" y="5900738"/>
                </a:lnTo>
                <a:lnTo>
                  <a:pt x="2106598" y="5849938"/>
                </a:lnTo>
                <a:lnTo>
                  <a:pt x="2174861" y="5797550"/>
                </a:lnTo>
                <a:lnTo>
                  <a:pt x="2239948" y="5746750"/>
                </a:lnTo>
                <a:lnTo>
                  <a:pt x="2301861" y="5692775"/>
                </a:lnTo>
                <a:lnTo>
                  <a:pt x="2359011" y="5634038"/>
                </a:lnTo>
                <a:lnTo>
                  <a:pt x="2411398" y="5575300"/>
                </a:lnTo>
                <a:lnTo>
                  <a:pt x="2454261" y="5511800"/>
                </a:lnTo>
                <a:lnTo>
                  <a:pt x="2490773" y="5440363"/>
                </a:lnTo>
                <a:lnTo>
                  <a:pt x="2512998" y="5370513"/>
                </a:lnTo>
                <a:lnTo>
                  <a:pt x="2527286" y="5292725"/>
                </a:lnTo>
                <a:lnTo>
                  <a:pt x="2533636" y="5216525"/>
                </a:lnTo>
                <a:lnTo>
                  <a:pt x="2532048" y="5135563"/>
                </a:lnTo>
                <a:lnTo>
                  <a:pt x="2525698" y="5054600"/>
                </a:lnTo>
                <a:lnTo>
                  <a:pt x="2517761" y="4970463"/>
                </a:lnTo>
                <a:lnTo>
                  <a:pt x="2506648" y="4886325"/>
                </a:lnTo>
                <a:lnTo>
                  <a:pt x="2493948" y="4802188"/>
                </a:lnTo>
                <a:lnTo>
                  <a:pt x="2484423" y="4718050"/>
                </a:lnTo>
                <a:lnTo>
                  <a:pt x="2478073" y="4633913"/>
                </a:lnTo>
                <a:lnTo>
                  <a:pt x="2473311" y="4552950"/>
                </a:lnTo>
                <a:lnTo>
                  <a:pt x="2478073" y="4473575"/>
                </a:lnTo>
                <a:lnTo>
                  <a:pt x="2487598" y="4395788"/>
                </a:lnTo>
                <a:lnTo>
                  <a:pt x="2508236" y="4314825"/>
                </a:lnTo>
                <a:lnTo>
                  <a:pt x="2539986" y="4235450"/>
                </a:lnTo>
                <a:lnTo>
                  <a:pt x="2578086" y="4156075"/>
                </a:lnTo>
                <a:lnTo>
                  <a:pt x="2620948" y="4076700"/>
                </a:lnTo>
                <a:lnTo>
                  <a:pt x="2665398" y="3998913"/>
                </a:lnTo>
                <a:lnTo>
                  <a:pt x="2713024" y="3919538"/>
                </a:lnTo>
                <a:lnTo>
                  <a:pt x="2755886" y="3840163"/>
                </a:lnTo>
                <a:lnTo>
                  <a:pt x="2798748" y="3759200"/>
                </a:lnTo>
                <a:lnTo>
                  <a:pt x="2835261" y="3678238"/>
                </a:lnTo>
                <a:lnTo>
                  <a:pt x="2863836" y="3597275"/>
                </a:lnTo>
                <a:lnTo>
                  <a:pt x="2879711" y="3514725"/>
                </a:lnTo>
                <a:lnTo>
                  <a:pt x="2889236" y="3429000"/>
                </a:lnTo>
                <a:lnTo>
                  <a:pt x="2879711" y="3343275"/>
                </a:lnTo>
                <a:lnTo>
                  <a:pt x="2863836" y="3260725"/>
                </a:lnTo>
                <a:lnTo>
                  <a:pt x="2835261" y="3179763"/>
                </a:lnTo>
                <a:lnTo>
                  <a:pt x="2798748" y="3098800"/>
                </a:lnTo>
                <a:lnTo>
                  <a:pt x="2755886" y="3017838"/>
                </a:lnTo>
                <a:lnTo>
                  <a:pt x="2713024" y="2938463"/>
                </a:lnTo>
                <a:lnTo>
                  <a:pt x="2665398" y="2859088"/>
                </a:lnTo>
                <a:lnTo>
                  <a:pt x="2620948" y="2781300"/>
                </a:lnTo>
                <a:lnTo>
                  <a:pt x="2578086" y="2701925"/>
                </a:lnTo>
                <a:lnTo>
                  <a:pt x="2539986" y="2622550"/>
                </a:lnTo>
                <a:lnTo>
                  <a:pt x="2508236" y="2543175"/>
                </a:lnTo>
                <a:lnTo>
                  <a:pt x="2487598" y="2462213"/>
                </a:lnTo>
                <a:lnTo>
                  <a:pt x="2478073" y="2384425"/>
                </a:lnTo>
                <a:lnTo>
                  <a:pt x="2473311" y="2305050"/>
                </a:lnTo>
                <a:lnTo>
                  <a:pt x="2478073" y="2224088"/>
                </a:lnTo>
                <a:lnTo>
                  <a:pt x="2484423" y="2139950"/>
                </a:lnTo>
                <a:lnTo>
                  <a:pt x="2493948" y="2055813"/>
                </a:lnTo>
                <a:lnTo>
                  <a:pt x="2506648" y="1971675"/>
                </a:lnTo>
                <a:lnTo>
                  <a:pt x="2517761" y="1887538"/>
                </a:lnTo>
                <a:lnTo>
                  <a:pt x="2525698" y="1803400"/>
                </a:lnTo>
                <a:lnTo>
                  <a:pt x="2532048" y="1722438"/>
                </a:lnTo>
                <a:lnTo>
                  <a:pt x="2533636" y="1641475"/>
                </a:lnTo>
                <a:lnTo>
                  <a:pt x="2527286" y="1565275"/>
                </a:lnTo>
                <a:lnTo>
                  <a:pt x="2512998" y="1487488"/>
                </a:lnTo>
                <a:lnTo>
                  <a:pt x="2490773" y="1417638"/>
                </a:lnTo>
                <a:lnTo>
                  <a:pt x="2454261" y="1346200"/>
                </a:lnTo>
                <a:lnTo>
                  <a:pt x="2411398" y="1282700"/>
                </a:lnTo>
                <a:lnTo>
                  <a:pt x="2359011" y="1223963"/>
                </a:lnTo>
                <a:lnTo>
                  <a:pt x="2301861" y="1165225"/>
                </a:lnTo>
                <a:lnTo>
                  <a:pt x="2239948" y="1111250"/>
                </a:lnTo>
                <a:lnTo>
                  <a:pt x="2174861" y="1060450"/>
                </a:lnTo>
                <a:lnTo>
                  <a:pt x="2106598" y="1008063"/>
                </a:lnTo>
                <a:lnTo>
                  <a:pt x="2039923" y="957263"/>
                </a:lnTo>
                <a:lnTo>
                  <a:pt x="1973248" y="906463"/>
                </a:lnTo>
                <a:lnTo>
                  <a:pt x="1909748" y="852488"/>
                </a:lnTo>
                <a:lnTo>
                  <a:pt x="1849423" y="798513"/>
                </a:lnTo>
                <a:lnTo>
                  <a:pt x="1797036" y="739775"/>
                </a:lnTo>
                <a:lnTo>
                  <a:pt x="1749411" y="677863"/>
                </a:lnTo>
                <a:lnTo>
                  <a:pt x="1706548" y="604838"/>
                </a:lnTo>
                <a:lnTo>
                  <a:pt x="1670036" y="525463"/>
                </a:lnTo>
                <a:lnTo>
                  <a:pt x="1641461" y="441325"/>
                </a:lnTo>
                <a:lnTo>
                  <a:pt x="1614473" y="354013"/>
                </a:lnTo>
                <a:lnTo>
                  <a:pt x="1592248" y="263525"/>
                </a:lnTo>
                <a:lnTo>
                  <a:pt x="1566848" y="174625"/>
                </a:lnTo>
                <a:lnTo>
                  <a:pt x="1541448" y="87313"/>
                </a:lnTo>
                <a:close/>
              </a:path>
            </a:pathLst>
          </a:custGeom>
          <a:solidFill>
            <a:srgbClr val="171624"/>
          </a:solidFill>
          <a:ln w="0">
            <a:noFill/>
            <a:prstDash val="solid"/>
            <a:round/>
            <a:headEnd/>
            <a:tailEnd/>
          </a:ln>
        </p:spPr>
      </p:sp>
    </p:spTree>
    <p:extLst>
      <p:ext uri="{BB962C8B-B14F-4D97-AF65-F5344CB8AC3E}">
        <p14:creationId xmlns:p14="http://schemas.microsoft.com/office/powerpoint/2010/main" val="25010598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B6A924-7FE7-4058-B6BB-E10FB14902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41" r="31151"/>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201"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45058" name="Rectangle 2">
            <a:extLst>
              <a:ext uri="{FF2B5EF4-FFF2-40B4-BE49-F238E27FC236}">
                <a16:creationId xmlns:a16="http://schemas.microsoft.com/office/drawing/2014/main" id="{3713338C-5ECE-41E3-87ED-CB1CF3208A04}"/>
              </a:ext>
            </a:extLst>
          </p:cNvPr>
          <p:cNvSpPr>
            <a:spLocks noGrp="1" noChangeArrowheads="1"/>
          </p:cNvSpPr>
          <p:nvPr>
            <p:ph type="title"/>
          </p:nvPr>
        </p:nvSpPr>
        <p:spPr>
          <a:xfrm>
            <a:off x="765051" y="382385"/>
            <a:ext cx="6015897" cy="1492132"/>
          </a:xfrm>
        </p:spPr>
        <p:txBody>
          <a:bodyPr>
            <a:normAutofit/>
          </a:bodyPr>
          <a:lstStyle/>
          <a:p>
            <a:pPr eaLnBrk="1" hangingPunct="1"/>
            <a:r>
              <a:rPr lang="en-US" altLang="en-US">
                <a:ln>
                  <a:noFill/>
                </a:ln>
              </a:rPr>
              <a:t>Indian Rebellion, 1857</a:t>
            </a:r>
          </a:p>
        </p:txBody>
      </p:sp>
      <p:sp>
        <p:nvSpPr>
          <p:cNvPr id="203" name="Rectangle 202">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59" name="Rectangle 3">
            <a:extLst>
              <a:ext uri="{FF2B5EF4-FFF2-40B4-BE49-F238E27FC236}">
                <a16:creationId xmlns:a16="http://schemas.microsoft.com/office/drawing/2014/main" id="{D76F4627-4A51-49CF-9E99-3068BA79B140}"/>
              </a:ext>
            </a:extLst>
          </p:cNvPr>
          <p:cNvSpPr>
            <a:spLocks noGrp="1" noChangeArrowheads="1"/>
          </p:cNvSpPr>
          <p:nvPr>
            <p:ph idx="1"/>
          </p:nvPr>
        </p:nvSpPr>
        <p:spPr>
          <a:xfrm>
            <a:off x="765051" y="2286001"/>
            <a:ext cx="6015897" cy="3593591"/>
          </a:xfrm>
        </p:spPr>
        <p:txBody>
          <a:bodyPr>
            <a:normAutofit/>
          </a:bodyPr>
          <a:lstStyle/>
          <a:p>
            <a:pPr eaLnBrk="1" hangingPunct="1"/>
            <a:r>
              <a:rPr lang="en-US" altLang="en-US" dirty="0"/>
              <a:t>Small-scale </a:t>
            </a:r>
            <a:r>
              <a:rPr lang="en-US" altLang="en-US" i="1" dirty="0"/>
              <a:t>sepoy</a:t>
            </a:r>
            <a:r>
              <a:rPr lang="en-US" altLang="en-US" dirty="0"/>
              <a:t> (Indian soldier serving under British authority) rebellion </a:t>
            </a:r>
          </a:p>
          <a:p>
            <a:pPr lvl="1"/>
            <a:r>
              <a:rPr lang="en-US" altLang="en-US" dirty="0"/>
              <a:t>Lack of respect for cultural beliefs lead to issues between British and Indian nationals. (wax paper cartridges made with animal fats)</a:t>
            </a:r>
          </a:p>
          <a:p>
            <a:pPr lvl="1"/>
            <a:r>
              <a:rPr lang="en-US" altLang="en-US" dirty="0"/>
              <a:t>ignited general anti-British revolution</a:t>
            </a:r>
          </a:p>
          <a:p>
            <a:pPr eaLnBrk="1" hangingPunct="1"/>
            <a:r>
              <a:rPr lang="en-US" altLang="en-US" dirty="0"/>
              <a:t>British gained upper hand in late 1857</a:t>
            </a:r>
          </a:p>
          <a:p>
            <a:pPr eaLnBrk="1" hangingPunct="1"/>
            <a:endParaRPr lang="en-US" altLang="en-US" dirty="0"/>
          </a:p>
          <a:p>
            <a:pPr eaLnBrk="1" hangingPunct="1"/>
            <a:endParaRPr lang="en-US" altLang="en-US" dirty="0"/>
          </a:p>
        </p:txBody>
      </p:sp>
      <p:sp>
        <p:nvSpPr>
          <p:cNvPr id="45060" name="Slide Number Placeholder 5">
            <a:extLst>
              <a:ext uri="{FF2B5EF4-FFF2-40B4-BE49-F238E27FC236}">
                <a16:creationId xmlns:a16="http://schemas.microsoft.com/office/drawing/2014/main" id="{93BAEE2F-3B24-45D0-A09D-28054F6AB9C1}"/>
              </a:ext>
            </a:extLst>
          </p:cNvPr>
          <p:cNvSpPr>
            <a:spLocks noGrp="1"/>
          </p:cNvSpPr>
          <p:nvPr>
            <p:ph type="sldNum" sz="quarter" idx="12"/>
          </p:nvPr>
        </p:nvSpPr>
        <p:spPr bwMode="auto">
          <a:xfrm>
            <a:off x="8610601" y="6375679"/>
            <a:ext cx="2819399"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1AB28A08-30F3-4DE3-ACC0-96354487DE2F}" type="slidenum">
              <a:rPr lang="en-US" altLang="en-US">
                <a:solidFill>
                  <a:srgbClr val="FFFFFF"/>
                </a:solidFill>
                <a:latin typeface="Times New Roman" panose="02020603050405020304" pitchFamily="18" charset="0"/>
                <a:ea typeface="MS PGothic" panose="020B0600070205080204" pitchFamily="34" charset="-128"/>
              </a:rPr>
              <a:pPr>
                <a:spcAft>
                  <a:spcPts val="600"/>
                </a:spcAft>
              </a:pPr>
              <a:t>10</a:t>
            </a:fld>
            <a:endParaRPr lang="en-US" altLang="en-US">
              <a:solidFill>
                <a:srgbClr val="FFFFFF"/>
              </a:solidFill>
              <a:latin typeface="Times New Roman" panose="02020603050405020304" pitchFamily="18" charset="0"/>
              <a:ea typeface="MS PGothic" panose="020B0600070205080204"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6F5F33ED-8E8F-4A24-BB58-1C1600EEAA95}"/>
              </a:ext>
            </a:extLst>
          </p:cNvPr>
          <p:cNvSpPr>
            <a:spLocks noGrp="1" noChangeArrowheads="1"/>
          </p:cNvSpPr>
          <p:nvPr>
            <p:ph type="title"/>
          </p:nvPr>
        </p:nvSpPr>
        <p:spPr>
          <a:xfrm>
            <a:off x="1251677" y="1078378"/>
            <a:ext cx="2917551" cy="4701244"/>
          </a:xfrm>
        </p:spPr>
        <p:txBody>
          <a:bodyPr anchor="ctr">
            <a:normAutofit/>
          </a:bodyPr>
          <a:lstStyle/>
          <a:p>
            <a:pPr eaLnBrk="1" hangingPunct="1"/>
            <a:r>
              <a:rPr lang="en-US" altLang="en-US" sz="3600">
                <a:ln>
                  <a:noFill/>
                </a:ln>
              </a:rPr>
              <a:t>British Imperial Rule</a:t>
            </a:r>
          </a:p>
        </p:txBody>
      </p:sp>
      <p:sp>
        <p:nvSpPr>
          <p:cNvPr id="78"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20483" name="Rectangle 3">
            <a:extLst>
              <a:ext uri="{FF2B5EF4-FFF2-40B4-BE49-F238E27FC236}">
                <a16:creationId xmlns:a16="http://schemas.microsoft.com/office/drawing/2014/main" id="{C506F77C-C0FF-40B7-B680-F0F3FE75F81D}"/>
              </a:ext>
            </a:extLst>
          </p:cNvPr>
          <p:cNvSpPr>
            <a:spLocks noGrp="1" noChangeArrowheads="1"/>
          </p:cNvSpPr>
          <p:nvPr>
            <p:ph idx="1"/>
          </p:nvPr>
        </p:nvSpPr>
        <p:spPr>
          <a:xfrm>
            <a:off x="5167062" y="1078378"/>
            <a:ext cx="6262938" cy="4701244"/>
          </a:xfrm>
        </p:spPr>
        <p:txBody>
          <a:bodyPr rtlCol="0" anchor="ctr">
            <a:normAutofit/>
          </a:bodyPr>
          <a:lstStyle/>
          <a:p>
            <a:pPr eaLnBrk="1" fontAlgn="auto" hangingPunct="1">
              <a:buFont typeface="Arial"/>
              <a:buChar char="•"/>
              <a:defRPr/>
            </a:pPr>
            <a:r>
              <a:rPr lang="en-US" altLang="en-US" dirty="0"/>
              <a:t>In response to the rebellion, Britain:</a:t>
            </a:r>
          </a:p>
          <a:p>
            <a:pPr lvl="1" eaLnBrk="1" fontAlgn="auto" hangingPunct="1">
              <a:buFont typeface="Arial"/>
              <a:buChar char="•"/>
              <a:defRPr/>
            </a:pPr>
            <a:r>
              <a:rPr lang="en-US" altLang="en-US" dirty="0">
                <a:ea typeface="Arial" panose="020B0604020202020204" pitchFamily="34" charset="0"/>
              </a:rPr>
              <a:t>Abolished Mughal empire</a:t>
            </a:r>
          </a:p>
          <a:p>
            <a:pPr lvl="1" eaLnBrk="1" fontAlgn="auto" hangingPunct="1">
              <a:buFont typeface="Arial"/>
              <a:buChar char="•"/>
              <a:defRPr/>
            </a:pPr>
            <a:r>
              <a:rPr lang="en-US" altLang="en-US" dirty="0">
                <a:ea typeface="Arial" panose="020B0604020202020204" pitchFamily="34" charset="0"/>
              </a:rPr>
              <a:t>Exiled emperor to Burma</a:t>
            </a:r>
          </a:p>
          <a:p>
            <a:pPr lvl="1" eaLnBrk="1" fontAlgn="auto" hangingPunct="1">
              <a:buFont typeface="Arial"/>
              <a:buChar char="•"/>
              <a:defRPr/>
            </a:pPr>
            <a:r>
              <a:rPr lang="en-US" altLang="en-US" dirty="0">
                <a:ea typeface="Arial" panose="020B0604020202020204" pitchFamily="34" charset="0"/>
              </a:rPr>
              <a:t>Abolished East India Company</a:t>
            </a:r>
          </a:p>
          <a:p>
            <a:pPr lvl="1" eaLnBrk="1" fontAlgn="auto" hangingPunct="1">
              <a:buFont typeface="Arial"/>
              <a:buChar char="•"/>
              <a:defRPr/>
            </a:pPr>
            <a:r>
              <a:rPr lang="en-US" altLang="en-US" dirty="0">
                <a:ea typeface="Arial" panose="020B0604020202020204" pitchFamily="34" charset="0"/>
              </a:rPr>
              <a:t>Established direct rule of India by British government</a:t>
            </a:r>
          </a:p>
          <a:p>
            <a:pPr marL="457200" lvl="1" indent="0" eaLnBrk="1" fontAlgn="auto" hangingPunct="1">
              <a:buNone/>
              <a:defRPr/>
            </a:pPr>
            <a:endParaRPr lang="en-US" altLang="en-US" dirty="0">
              <a:ea typeface="Arial" panose="020B0604020202020204" pitchFamily="34" charset="0"/>
            </a:endParaRPr>
          </a:p>
        </p:txBody>
      </p:sp>
      <p:sp>
        <p:nvSpPr>
          <p:cNvPr id="47108" name="Slide Number Placeholder 5">
            <a:extLst>
              <a:ext uri="{FF2B5EF4-FFF2-40B4-BE49-F238E27FC236}">
                <a16:creationId xmlns:a16="http://schemas.microsoft.com/office/drawing/2014/main" id="{6FF71A9E-B7EA-4B48-B975-1CCF92C26040}"/>
              </a:ext>
            </a:extLst>
          </p:cNvPr>
          <p:cNvSpPr>
            <a:spLocks noGrp="1"/>
          </p:cNvSpPr>
          <p:nvPr>
            <p:ph type="sldNum" sz="quarter" idx="12"/>
          </p:nvPr>
        </p:nvSpPr>
        <p:spPr bwMode="auto">
          <a:xfrm>
            <a:off x="10476260" y="6375679"/>
            <a:ext cx="953740"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C6287BAB-7B36-4C0E-9548-4B3E0FFB22F3}" type="slidenum">
              <a:rPr lang="en-US" altLang="en-US">
                <a:latin typeface="Times New Roman" panose="02020603050405020304" pitchFamily="18" charset="0"/>
                <a:ea typeface="MS PGothic" panose="020B0600070205080204" pitchFamily="34" charset="-128"/>
              </a:rPr>
              <a:pPr>
                <a:spcAft>
                  <a:spcPts val="600"/>
                </a:spcAft>
              </a:pPr>
              <a:t>11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Great Famine of 1876–1878 - Wikipedia">
            <a:extLst>
              <a:ext uri="{FF2B5EF4-FFF2-40B4-BE49-F238E27FC236}">
                <a16:creationId xmlns:a16="http://schemas.microsoft.com/office/drawing/2014/main" id="{2B3F1F5D-9B88-4335-9376-3AA6D88F3A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87" r="35451" b="-1"/>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43010" name="Rectangle 2">
            <a:extLst>
              <a:ext uri="{FF2B5EF4-FFF2-40B4-BE49-F238E27FC236}">
                <a16:creationId xmlns:a16="http://schemas.microsoft.com/office/drawing/2014/main" id="{284BB561-A357-43EF-A8C3-7B0838EB18EC}"/>
              </a:ext>
            </a:extLst>
          </p:cNvPr>
          <p:cNvSpPr>
            <a:spLocks noGrp="1" noChangeArrowheads="1"/>
          </p:cNvSpPr>
          <p:nvPr>
            <p:ph type="title"/>
          </p:nvPr>
        </p:nvSpPr>
        <p:spPr>
          <a:xfrm>
            <a:off x="765051" y="382385"/>
            <a:ext cx="6015897" cy="1492132"/>
          </a:xfrm>
        </p:spPr>
        <p:txBody>
          <a:bodyPr rtlCol="0">
            <a:normAutofit/>
          </a:bodyPr>
          <a:lstStyle/>
          <a:p>
            <a:pPr>
              <a:defRPr/>
            </a:pPr>
            <a:r>
              <a:rPr lang="en-US" altLang="en-US" sz="3600"/>
              <a:t>Nationalism and </a:t>
            </a:r>
            <a:br>
              <a:rPr lang="en-US" altLang="en-US" sz="3600"/>
            </a:br>
            <a:r>
              <a:rPr lang="en-US" altLang="en-US" sz="3600"/>
              <a:t>Anticolonial Movements</a:t>
            </a:r>
          </a:p>
        </p:txBody>
      </p:sp>
      <p:sp>
        <p:nvSpPr>
          <p:cNvPr id="139" name="Rectangle 138">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259" name="Rectangle 3">
            <a:extLst>
              <a:ext uri="{FF2B5EF4-FFF2-40B4-BE49-F238E27FC236}">
                <a16:creationId xmlns:a16="http://schemas.microsoft.com/office/drawing/2014/main" id="{6B1B0F15-0582-406A-B4B6-91E4394D44CF}"/>
              </a:ext>
            </a:extLst>
          </p:cNvPr>
          <p:cNvSpPr>
            <a:spLocks noGrp="1" noChangeArrowheads="1"/>
          </p:cNvSpPr>
          <p:nvPr>
            <p:ph idx="1"/>
          </p:nvPr>
        </p:nvSpPr>
        <p:spPr>
          <a:xfrm>
            <a:off x="765051" y="2286001"/>
            <a:ext cx="6015897" cy="3593591"/>
          </a:xfrm>
        </p:spPr>
        <p:txBody>
          <a:bodyPr>
            <a:normAutofit/>
          </a:bodyPr>
          <a:lstStyle/>
          <a:p>
            <a:pPr eaLnBrk="1" hangingPunct="1"/>
            <a:r>
              <a:rPr lang="en-US" altLang="en-US" dirty="0"/>
              <a:t>Indian National Congress formed, 1885</a:t>
            </a:r>
          </a:p>
          <a:p>
            <a:pPr lvl="1" eaLnBrk="1" hangingPunct="1"/>
            <a:r>
              <a:rPr lang="en-US" altLang="en-US" dirty="0">
                <a:cs typeface="Arial" panose="020B0604020202020204" pitchFamily="34" charset="0"/>
              </a:rPr>
              <a:t>Operated alongside the British colonial government </a:t>
            </a:r>
          </a:p>
          <a:p>
            <a:pPr lvl="1" eaLnBrk="1" hangingPunct="1"/>
            <a:r>
              <a:rPr lang="en-US" altLang="en-US" dirty="0">
                <a:cs typeface="Arial" panose="020B0604020202020204" pitchFamily="34" charset="0"/>
              </a:rPr>
              <a:t>1916, joined with All-India Muslim League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 name="Freeform 6">
            <a:extLst>
              <a:ext uri="{FF2B5EF4-FFF2-40B4-BE49-F238E27FC236}">
                <a16:creationId xmlns:a16="http://schemas.microsoft.com/office/drawing/2014/main" id="{9FFD09A9-7BD2-476F-A541-22272F24B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0" name="Rectangle 139">
            <a:extLst>
              <a:ext uri="{FF2B5EF4-FFF2-40B4-BE49-F238E27FC236}">
                <a16:creationId xmlns:a16="http://schemas.microsoft.com/office/drawing/2014/main" id="{6F423AE9-A278-401D-8089-34519DF5A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54" name="Rectangle 2">
            <a:extLst>
              <a:ext uri="{FF2B5EF4-FFF2-40B4-BE49-F238E27FC236}">
                <a16:creationId xmlns:a16="http://schemas.microsoft.com/office/drawing/2014/main" id="{F52E30A5-FF16-4C0A-9896-0A9DB84CBE7D}"/>
              </a:ext>
            </a:extLst>
          </p:cNvPr>
          <p:cNvSpPr>
            <a:spLocks noGrp="1" noChangeArrowheads="1"/>
          </p:cNvSpPr>
          <p:nvPr>
            <p:ph type="title"/>
          </p:nvPr>
        </p:nvSpPr>
        <p:spPr>
          <a:xfrm>
            <a:off x="5195727" y="382385"/>
            <a:ext cx="6335338" cy="1492132"/>
          </a:xfrm>
        </p:spPr>
        <p:txBody>
          <a:bodyPr vert="horz" lIns="91440" tIns="45720" rIns="91440" bIns="45720" rtlCol="0" anchor="t">
            <a:normAutofit/>
          </a:bodyPr>
          <a:lstStyle/>
          <a:p>
            <a:r>
              <a:rPr lang="en-US" altLang="en-US">
                <a:ln>
                  <a:noFill/>
                </a:ln>
              </a:rPr>
              <a:t>Imperialism in Central Asia</a:t>
            </a:r>
          </a:p>
        </p:txBody>
      </p:sp>
      <p:pic>
        <p:nvPicPr>
          <p:cNvPr id="49157" name="Picture 7" descr="Image result for political cartoon &quot;Great Game&quot;">
            <a:extLst>
              <a:ext uri="{FF2B5EF4-FFF2-40B4-BE49-F238E27FC236}">
                <a16:creationId xmlns:a16="http://schemas.microsoft.com/office/drawing/2014/main" id="{2FEA5546-5C23-40D8-9802-1F3DD286D8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21" r="25923" b="2"/>
          <a:stretch/>
        </p:blipFill>
        <p:spPr bwMode="auto">
          <a:xfrm>
            <a:off x="688434" y="-9525"/>
            <a:ext cx="4129822" cy="6867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Freeform 6">
            <a:extLst>
              <a:ext uri="{FF2B5EF4-FFF2-40B4-BE49-F238E27FC236}">
                <a16:creationId xmlns:a16="http://schemas.microsoft.com/office/drawing/2014/main" id="{18E8C5BB-A90A-496B-A745-79A49F35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1507" name="Rectangle 3">
            <a:extLst>
              <a:ext uri="{FF2B5EF4-FFF2-40B4-BE49-F238E27FC236}">
                <a16:creationId xmlns:a16="http://schemas.microsoft.com/office/drawing/2014/main" id="{9F133D65-2069-40B3-A312-EF5520D6D212}"/>
              </a:ext>
            </a:extLst>
          </p:cNvPr>
          <p:cNvSpPr>
            <a:spLocks noGrp="1" noChangeArrowheads="1"/>
          </p:cNvSpPr>
          <p:nvPr>
            <p:ph sz="half" idx="1"/>
          </p:nvPr>
        </p:nvSpPr>
        <p:spPr>
          <a:xfrm>
            <a:off x="5195727" y="2286001"/>
            <a:ext cx="6335338" cy="3593591"/>
          </a:xfrm>
        </p:spPr>
        <p:txBody>
          <a:bodyPr vert="horz" lIns="91440" tIns="45720" rIns="91440" bIns="45720" rtlCol="0">
            <a:normAutofit/>
          </a:bodyPr>
          <a:lstStyle/>
          <a:p>
            <a:pPr marL="0" indent="0" fontAlgn="auto">
              <a:buNone/>
              <a:defRPr/>
            </a:pPr>
            <a:r>
              <a:rPr lang="en-US" altLang="en-US" dirty="0"/>
              <a:t>British, French, Russians in competition for central Asia</a:t>
            </a:r>
          </a:p>
          <a:p>
            <a:pPr marL="0" indent="0" fontAlgn="auto">
              <a:buNone/>
              <a:defRPr/>
            </a:pPr>
            <a:endParaRPr lang="en-US" altLang="en-US" dirty="0"/>
          </a:p>
          <a:p>
            <a:pPr marL="0" indent="0" fontAlgn="auto">
              <a:buNone/>
              <a:defRPr/>
            </a:pPr>
            <a:r>
              <a:rPr lang="en-US" altLang="en-US" dirty="0"/>
              <a:t>The </a:t>
            </a:r>
            <a:r>
              <a:rPr lang="en-US" altLang="ja-JP" dirty="0"/>
              <a:t>“</a:t>
            </a:r>
            <a:r>
              <a:rPr lang="en-US" altLang="ja-JP" b="1" dirty="0"/>
              <a:t>Great Game</a:t>
            </a:r>
            <a:r>
              <a:rPr lang="en-US" altLang="ja-JP" dirty="0"/>
              <a:t>”: Russian vs. British intrigue in Afghanistan</a:t>
            </a:r>
          </a:p>
          <a:p>
            <a:pPr lvl="1" fontAlgn="auto">
              <a:buFont typeface="Arial"/>
              <a:buChar char="•"/>
              <a:defRPr/>
            </a:pPr>
            <a:r>
              <a:rPr lang="en-US" altLang="en-US" dirty="0"/>
              <a:t>Preparation for imperialist war</a:t>
            </a:r>
          </a:p>
          <a:p>
            <a:pPr lvl="1" fontAlgn="auto">
              <a:buFont typeface="Arial"/>
              <a:buChar char="•"/>
              <a:defRPr/>
            </a:pPr>
            <a:r>
              <a:rPr lang="en-US" altLang="en-US" dirty="0"/>
              <a:t>Russian revolution of 1917 forestalled war</a:t>
            </a:r>
          </a:p>
        </p:txBody>
      </p:sp>
      <p:sp>
        <p:nvSpPr>
          <p:cNvPr id="49156" name="Slide Number Placeholder 5">
            <a:extLst>
              <a:ext uri="{FF2B5EF4-FFF2-40B4-BE49-F238E27FC236}">
                <a16:creationId xmlns:a16="http://schemas.microsoft.com/office/drawing/2014/main" id="{225E2D1E-3EDD-4ACA-B39F-E2FBD31411D0}"/>
              </a:ext>
            </a:extLst>
          </p:cNvPr>
          <p:cNvSpPr>
            <a:spLocks noGrp="1"/>
          </p:cNvSpPr>
          <p:nvPr>
            <p:ph type="sldNum" sz="quarter" idx="12"/>
          </p:nvPr>
        </p:nvSpPr>
        <p:spPr bwMode="auto">
          <a:xfrm>
            <a:off x="9945278" y="6375679"/>
            <a:ext cx="1484722"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defTabSz="914400">
              <a:spcAft>
                <a:spcPts val="600"/>
              </a:spcAft>
            </a:pPr>
            <a:fld id="{2277532F-6CDA-46E7-945A-7DD10B893899}" type="slidenum">
              <a:rPr lang="en-US" altLang="en-US">
                <a:solidFill>
                  <a:schemeClr val="tx1">
                    <a:lumMod val="65000"/>
                    <a:lumOff val="35000"/>
                  </a:schemeClr>
                </a:solidFill>
                <a:latin typeface="+mn-lt"/>
              </a:rPr>
              <a:pPr defTabSz="914400">
                <a:spcAft>
                  <a:spcPts val="600"/>
                </a:spcAft>
              </a:pPr>
              <a:t>13</a:t>
            </a:fld>
            <a:endParaRPr lang="en-US" altLang="en-US">
              <a:solidFill>
                <a:schemeClr val="tx1">
                  <a:lumMod val="65000"/>
                  <a:lumOff val="35000"/>
                </a:schemeClr>
              </a:solidFill>
              <a:latin typeface="+mn-lt"/>
            </a:endParaRPr>
          </a:p>
        </p:txBody>
      </p:sp>
      <p:sp>
        <p:nvSpPr>
          <p:cNvPr id="144" name="Rectangle 143">
            <a:extLst>
              <a:ext uri="{FF2B5EF4-FFF2-40B4-BE49-F238E27FC236}">
                <a16:creationId xmlns:a16="http://schemas.microsoft.com/office/drawing/2014/main" id="{BCD63B47-914A-418A-BA06-1B760F27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75" name="Rectangle 74">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60439A44-261B-46C0-8CF0-C1EA0DA9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39060"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Title 8">
            <a:extLst>
              <a:ext uri="{FF2B5EF4-FFF2-40B4-BE49-F238E27FC236}">
                <a16:creationId xmlns:a16="http://schemas.microsoft.com/office/drawing/2014/main" id="{311E0824-15A0-4B05-9B27-E8546563A9A2}"/>
              </a:ext>
            </a:extLst>
          </p:cNvPr>
          <p:cNvSpPr>
            <a:spLocks noGrp="1"/>
          </p:cNvSpPr>
          <p:nvPr>
            <p:ph type="title"/>
          </p:nvPr>
        </p:nvSpPr>
        <p:spPr>
          <a:xfrm>
            <a:off x="5671909" y="1245983"/>
            <a:ext cx="5875694" cy="4369951"/>
          </a:xfrm>
        </p:spPr>
        <p:txBody>
          <a:bodyPr vert="horz" lIns="91440" tIns="45720" rIns="91440" bIns="45720" rtlCol="0" anchor="ctr">
            <a:normAutofit/>
          </a:bodyPr>
          <a:lstStyle/>
          <a:p>
            <a:r>
              <a:rPr lang="en-US" altLang="en-US" sz="7000" spc="800"/>
              <a:t>East Asia in the Long Nineteenth Century</a:t>
            </a:r>
          </a:p>
        </p:txBody>
      </p:sp>
      <p:sp>
        <p:nvSpPr>
          <p:cNvPr id="79" name="Freeform 14">
            <a:extLst>
              <a:ext uri="{FF2B5EF4-FFF2-40B4-BE49-F238E27FC236}">
                <a16:creationId xmlns:a16="http://schemas.microsoft.com/office/drawing/2014/main" id="{C53C9684-61A3-4C3D-AA67-27CD34200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1026" name="Picture 2">
            <a:extLst>
              <a:ext uri="{FF2B5EF4-FFF2-40B4-BE49-F238E27FC236}">
                <a16:creationId xmlns:a16="http://schemas.microsoft.com/office/drawing/2014/main" id="{87BCC1B1-BA4F-41B5-BDD5-53A87806FA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3815" y="694254"/>
            <a:ext cx="3995589" cy="5473409"/>
          </a:xfrm>
          <a:prstGeom prst="rect">
            <a:avLst/>
          </a:prstGeom>
          <a:noFill/>
          <a:extLst>
            <a:ext uri="{909E8E84-426E-40DD-AFC4-6F175D3DCCD1}">
              <a14:hiddenFill xmlns:a14="http://schemas.microsoft.com/office/drawing/2010/main">
                <a:solidFill>
                  <a:srgbClr val="FFFFFF"/>
                </a:solidFill>
              </a14:hiddenFill>
            </a:ext>
          </a:extLst>
        </p:spPr>
      </p:pic>
      <p:sp>
        <p:nvSpPr>
          <p:cNvPr id="44035" name="Slide Number Placeholder 5">
            <a:extLst>
              <a:ext uri="{FF2B5EF4-FFF2-40B4-BE49-F238E27FC236}">
                <a16:creationId xmlns:a16="http://schemas.microsoft.com/office/drawing/2014/main" id="{5A756953-DEB8-4B80-BBE8-4272D31D7719}"/>
              </a:ext>
            </a:extLst>
          </p:cNvPr>
          <p:cNvSpPr>
            <a:spLocks noGrp="1"/>
          </p:cNvSpPr>
          <p:nvPr>
            <p:ph type="sldNum" sz="quarter" idx="11"/>
          </p:nvPr>
        </p:nvSpPr>
        <p:spPr>
          <a:xfrm>
            <a:off x="10815782" y="6375679"/>
            <a:ext cx="581159"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gn="r" defTabSz="914400">
              <a:spcBef>
                <a:spcPct val="0"/>
              </a:spcBef>
              <a:spcAft>
                <a:spcPts val="600"/>
              </a:spcAft>
              <a:buClrTx/>
              <a:buSzTx/>
              <a:buFontTx/>
              <a:buNone/>
            </a:pPr>
            <a:fld id="{34464A74-303C-4D27-BF7B-B67830926AB7}" type="slidenum">
              <a:rPr lang="en-US" altLang="en-US" sz="1200">
                <a:solidFill>
                  <a:schemeClr val="accent1">
                    <a:lumMod val="50000"/>
                  </a:schemeClr>
                </a:solidFill>
                <a:latin typeface="+mn-lt"/>
                <a:ea typeface="+mn-ea"/>
                <a:cs typeface="+mn-cs"/>
              </a:rPr>
              <a:pPr algn="r" defTabSz="914400">
                <a:spcBef>
                  <a:spcPct val="0"/>
                </a:spcBef>
                <a:spcAft>
                  <a:spcPts val="600"/>
                </a:spcAft>
                <a:buClrTx/>
                <a:buSzTx/>
                <a:buFontTx/>
                <a:buNone/>
              </a:pPr>
              <a:t>14</a:t>
            </a:fld>
            <a:endParaRPr lang="en-US" altLang="en-US" sz="1200">
              <a:solidFill>
                <a:schemeClr val="accent1">
                  <a:lumMod val="50000"/>
                </a:schemeClr>
              </a:solidFill>
              <a:latin typeface="+mn-lt"/>
              <a:ea typeface="+mn-ea"/>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5" name="Rectangle 74">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Rectangle 2">
            <a:extLst>
              <a:ext uri="{FF2B5EF4-FFF2-40B4-BE49-F238E27FC236}">
                <a16:creationId xmlns:a16="http://schemas.microsoft.com/office/drawing/2014/main" id="{600BCBB5-7201-495C-A5AD-293BE1823AA2}"/>
              </a:ext>
            </a:extLst>
          </p:cNvPr>
          <p:cNvSpPr>
            <a:spLocks noGrp="1" noChangeArrowheads="1"/>
          </p:cNvSpPr>
          <p:nvPr>
            <p:ph type="title" idx="4294967295"/>
          </p:nvPr>
        </p:nvSpPr>
        <p:spPr>
          <a:xfrm>
            <a:off x="761996" y="382385"/>
            <a:ext cx="10668004" cy="1113295"/>
          </a:xfrm>
        </p:spPr>
        <p:txBody>
          <a:bodyPr vert="horz" lIns="91440" tIns="45720" rIns="91440" bIns="45720" rtlCol="0" anchor="b">
            <a:normAutofit/>
          </a:bodyPr>
          <a:lstStyle/>
          <a:p>
            <a:pPr algn="ctr"/>
            <a:r>
              <a:rPr lang="en-US" altLang="en-US">
                <a:ln>
                  <a:noFill/>
                </a:ln>
              </a:rPr>
              <a:t>Imperialism in Southeast Asia</a:t>
            </a:r>
          </a:p>
        </p:txBody>
      </p:sp>
      <p:sp>
        <p:nvSpPr>
          <p:cNvPr id="51204" name="Rectangle 3">
            <a:extLst>
              <a:ext uri="{FF2B5EF4-FFF2-40B4-BE49-F238E27FC236}">
                <a16:creationId xmlns:a16="http://schemas.microsoft.com/office/drawing/2014/main" id="{E9D69E8C-48F7-46AC-BE7F-D53EFA4B82C2}"/>
              </a:ext>
            </a:extLst>
          </p:cNvPr>
          <p:cNvSpPr>
            <a:spLocks noGrp="1" noChangeArrowheads="1"/>
          </p:cNvSpPr>
          <p:nvPr>
            <p:ph idx="4294967295"/>
          </p:nvPr>
        </p:nvSpPr>
        <p:spPr>
          <a:xfrm>
            <a:off x="761996" y="1708730"/>
            <a:ext cx="10668004" cy="3440539"/>
          </a:xfrm>
        </p:spPr>
        <p:txBody>
          <a:bodyPr vert="horz" lIns="91440" tIns="45720" rIns="91440" bIns="45720" rtlCol="0">
            <a:normAutofit lnSpcReduction="10000"/>
          </a:bodyPr>
          <a:lstStyle/>
          <a:p>
            <a:pPr>
              <a:lnSpc>
                <a:spcPct val="100000"/>
              </a:lnSpc>
            </a:pPr>
            <a:r>
              <a:rPr lang="en-US" altLang="en-US" sz="2400" dirty="0"/>
              <a:t>Spanish: Philippines, maintained influence from the 1500s-1898</a:t>
            </a:r>
          </a:p>
          <a:p>
            <a:pPr>
              <a:lnSpc>
                <a:spcPct val="100000"/>
              </a:lnSpc>
            </a:pPr>
            <a:r>
              <a:rPr lang="en-US" altLang="en-US" sz="2400" dirty="0"/>
              <a:t>Dutch: Indonesia (Dutch East Indies), maintained influence from 1600s</a:t>
            </a:r>
          </a:p>
          <a:p>
            <a:pPr>
              <a:lnSpc>
                <a:spcPct val="100000"/>
              </a:lnSpc>
            </a:pPr>
            <a:r>
              <a:rPr lang="en-US" altLang="en-US" sz="2400" dirty="0"/>
              <a:t>British: Burma (established colonial authority by 1880s)</a:t>
            </a:r>
          </a:p>
          <a:p>
            <a:pPr>
              <a:lnSpc>
                <a:spcPct val="100000"/>
              </a:lnSpc>
            </a:pPr>
            <a:r>
              <a:rPr lang="en-US" altLang="en-US" sz="2400" dirty="0"/>
              <a:t>French: Vietnam, Cambodia, Laos, 1859–1893</a:t>
            </a:r>
          </a:p>
          <a:p>
            <a:pPr>
              <a:lnSpc>
                <a:spcPct val="100000"/>
              </a:lnSpc>
            </a:pPr>
            <a:r>
              <a:rPr lang="en-US" altLang="en-US" sz="2400" dirty="0"/>
              <a:t>United States: Philippines, post 1898</a:t>
            </a:r>
          </a:p>
          <a:p>
            <a:pPr>
              <a:lnSpc>
                <a:spcPct val="100000"/>
              </a:lnSpc>
            </a:pPr>
            <a:endParaRPr lang="en-US" altLang="en-US" sz="2400" dirty="0"/>
          </a:p>
          <a:p>
            <a:pPr>
              <a:lnSpc>
                <a:spcPct val="100000"/>
              </a:lnSpc>
            </a:pPr>
            <a:endParaRPr lang="en-US" altLang="en-US" sz="2400" dirty="0"/>
          </a:p>
          <a:p>
            <a:pPr marL="0" indent="0">
              <a:lnSpc>
                <a:spcPct val="100000"/>
              </a:lnSpc>
              <a:buNone/>
            </a:pPr>
            <a:r>
              <a:rPr lang="en-US" altLang="en-US" sz="2400" dirty="0"/>
              <a:t>Other locations, such as China and Japan, suffered from economic exploitation</a:t>
            </a:r>
          </a:p>
        </p:txBody>
      </p:sp>
      <p:sp>
        <p:nvSpPr>
          <p:cNvPr id="79" name="Freeform: Shape 78">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02" name="Slide Number Placeholder 5">
            <a:extLst>
              <a:ext uri="{FF2B5EF4-FFF2-40B4-BE49-F238E27FC236}">
                <a16:creationId xmlns:a16="http://schemas.microsoft.com/office/drawing/2014/main" id="{8A9A3885-2598-4B18-AD46-E93EF3220B6F}"/>
              </a:ext>
            </a:extLst>
          </p:cNvPr>
          <p:cNvSpPr>
            <a:spLocks noGrp="1"/>
          </p:cNvSpPr>
          <p:nvPr>
            <p:ph type="sldNum" sz="quarter" idx="12"/>
          </p:nvPr>
        </p:nvSpPr>
        <p:spPr bwMode="auto">
          <a:xfrm>
            <a:off x="10395857" y="6375679"/>
            <a:ext cx="1034143"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FED9C230-859F-4C56-9B81-283A3DCC57BE}" type="slidenum">
              <a:rPr lang="en-US" altLang="en-US" kern="1200" dirty="0">
                <a:solidFill>
                  <a:schemeClr val="tx1">
                    <a:lumMod val="65000"/>
                    <a:lumOff val="35000"/>
                  </a:schemeClr>
                </a:solidFill>
                <a:latin typeface="+mn-lt"/>
                <a:ea typeface="+mn-ea"/>
                <a:cs typeface="+mn-cs"/>
              </a:rPr>
              <a:pPr>
                <a:spcAft>
                  <a:spcPts val="600"/>
                </a:spcAft>
              </a:pPr>
              <a:t>15</a:t>
            </a:fld>
            <a:endParaRPr lang="en-US" altLang="en-US" kern="1200" dirty="0">
              <a:solidFill>
                <a:schemeClr val="tx1">
                  <a:lumMod val="65000"/>
                  <a:lumOff val="35000"/>
                </a:schemeClr>
              </a:solidFill>
              <a:latin typeface="+mn-lt"/>
              <a:ea typeface="+mn-ea"/>
              <a:cs typeface="+mn-c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 result for opium war">
            <a:extLst>
              <a:ext uri="{FF2B5EF4-FFF2-40B4-BE49-F238E27FC236}">
                <a16:creationId xmlns:a16="http://schemas.microsoft.com/office/drawing/2014/main" id="{E8619477-BD79-44F9-A804-B31EEDB933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1" r="14274" b="1"/>
          <a:stretch/>
        </p:blipFill>
        <p:spPr bwMode="auto">
          <a:xfrm>
            <a:off x="797205" y="786117"/>
            <a:ext cx="4809744" cy="4956048"/>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39939" name="Rectangle 3">
            <a:extLst>
              <a:ext uri="{FF2B5EF4-FFF2-40B4-BE49-F238E27FC236}">
                <a16:creationId xmlns:a16="http://schemas.microsoft.com/office/drawing/2014/main" id="{74D18293-AA1F-4F3E-8E9C-8D1BDB30FBE5}"/>
              </a:ext>
            </a:extLst>
          </p:cNvPr>
          <p:cNvSpPr>
            <a:spLocks noGrp="1" noChangeArrowheads="1"/>
          </p:cNvSpPr>
          <p:nvPr>
            <p:ph idx="1"/>
          </p:nvPr>
        </p:nvSpPr>
        <p:spPr>
          <a:xfrm>
            <a:off x="5960826" y="1337807"/>
            <a:ext cx="5226659" cy="3615267"/>
          </a:xfrm>
        </p:spPr>
        <p:txBody>
          <a:bodyPr>
            <a:normAutofit/>
          </a:bodyPr>
          <a:lstStyle/>
          <a:p>
            <a:r>
              <a:rPr lang="en-US" altLang="en-US" dirty="0"/>
              <a:t>British East India Company heavily involved in opium trade</a:t>
            </a:r>
          </a:p>
          <a:p>
            <a:pPr lvl="1"/>
            <a:r>
              <a:rPr lang="en-US" altLang="en-US" dirty="0">
                <a:ea typeface="Arial" panose="020B0604020202020204" pitchFamily="34" charset="0"/>
              </a:rPr>
              <a:t>Opium grown in India, sold in China for silver; </a:t>
            </a:r>
            <a:br>
              <a:rPr lang="en-US" altLang="en-US" dirty="0">
                <a:ea typeface="Arial" panose="020B0604020202020204" pitchFamily="34" charset="0"/>
              </a:rPr>
            </a:br>
            <a:r>
              <a:rPr lang="en-US" altLang="en-US" dirty="0">
                <a:ea typeface="Arial" panose="020B0604020202020204" pitchFamily="34" charset="0"/>
              </a:rPr>
              <a:t>silver used to buy other Chinese products</a:t>
            </a:r>
          </a:p>
          <a:p>
            <a:pPr lvl="1"/>
            <a:r>
              <a:rPr lang="en-US" altLang="en-US" sz="1800" dirty="0"/>
              <a:t>Opium technically illegal, however, ban was poorly enforced</a:t>
            </a:r>
          </a:p>
          <a:p>
            <a:pPr eaLnBrk="1" hangingPunct="1"/>
            <a:r>
              <a:rPr lang="en-US" altLang="en-US" sz="1800" dirty="0"/>
              <a:t>Chinese moved to enforce ban in the late 1830s</a:t>
            </a:r>
            <a:br>
              <a:rPr lang="en-US" altLang="en-US" sz="1800" dirty="0"/>
            </a:br>
            <a:r>
              <a:rPr lang="en-US" altLang="en-US" sz="1800" dirty="0">
                <a:sym typeface="Wingdings" panose="05000000000000000000" pitchFamily="2" charset="2"/>
              </a:rPr>
              <a:t></a:t>
            </a:r>
            <a:r>
              <a:rPr lang="en-US" altLang="en-US" sz="1800" dirty="0"/>
              <a:t>the Opium War (1839–1842)</a:t>
            </a:r>
          </a:p>
          <a:p>
            <a:pPr eaLnBrk="1" hangingPunct="1"/>
            <a:r>
              <a:rPr lang="en-US" altLang="en-US" sz="1800" dirty="0"/>
              <a:t>Chinese defeated by British</a:t>
            </a:r>
          </a:p>
        </p:txBody>
      </p:sp>
      <p:sp>
        <p:nvSpPr>
          <p:cNvPr id="39940" name="Slide Number Placeholder 5">
            <a:extLst>
              <a:ext uri="{FF2B5EF4-FFF2-40B4-BE49-F238E27FC236}">
                <a16:creationId xmlns:a16="http://schemas.microsoft.com/office/drawing/2014/main" id="{5D8F449D-495E-4B31-82FB-D61DBEE822DC}"/>
              </a:ext>
            </a:extLst>
          </p:cNvPr>
          <p:cNvSpPr>
            <a:spLocks noGrp="1"/>
          </p:cNvSpPr>
          <p:nvPr>
            <p:ph type="sldNum" sz="quarter" idx="11"/>
          </p:nvPr>
        </p:nvSpPr>
        <p:spPr>
          <a:xfrm>
            <a:off x="10363200" y="5578475"/>
            <a:ext cx="1142245" cy="669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spcAft>
                <a:spcPts val="600"/>
              </a:spcAft>
              <a:buClrTx/>
              <a:buSzTx/>
              <a:buFontTx/>
              <a:buNone/>
            </a:pPr>
            <a:fld id="{16FA4D7D-F991-4404-BCD5-57405311924C}" type="slidenum">
              <a:rPr lang="en-US" altLang="en-US"/>
              <a:pPr>
                <a:spcBef>
                  <a:spcPct val="0"/>
                </a:spcBef>
                <a:spcAft>
                  <a:spcPts val="600"/>
                </a:spcAft>
                <a:buClrTx/>
                <a:buSzTx/>
                <a:buFontTx/>
                <a:buNone/>
              </a:pPr>
              <a:t>16</a:t>
            </a:fld>
            <a:endParaRPr lang="en-US" altLang="en-US"/>
          </a:p>
        </p:txBody>
      </p:sp>
      <p:sp>
        <p:nvSpPr>
          <p:cNvPr id="14" name="Rectangle 2">
            <a:extLst>
              <a:ext uri="{FF2B5EF4-FFF2-40B4-BE49-F238E27FC236}">
                <a16:creationId xmlns:a16="http://schemas.microsoft.com/office/drawing/2014/main" id="{8579C6C1-34D5-4FE3-BA18-56CF75F6C811}"/>
              </a:ext>
            </a:extLst>
          </p:cNvPr>
          <p:cNvSpPr txBox="1">
            <a:spLocks noChangeArrowheads="1"/>
          </p:cNvSpPr>
          <p:nvPr/>
        </p:nvSpPr>
        <p:spPr>
          <a:xfrm>
            <a:off x="1068798" y="5994399"/>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altLang="en-US" dirty="0"/>
              <a:t>The Chinese Empire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a:extLst>
              <a:ext uri="{FF2B5EF4-FFF2-40B4-BE49-F238E27FC236}">
                <a16:creationId xmlns:a16="http://schemas.microsoft.com/office/drawing/2014/main" id="{D8815ED1-7EB0-446A-89B8-A4D69AD06D49}"/>
              </a:ext>
            </a:extLst>
          </p:cNvPr>
          <p:cNvSpPr>
            <a:spLocks noGrp="1" noChangeArrowheads="1"/>
          </p:cNvSpPr>
          <p:nvPr>
            <p:ph type="title"/>
          </p:nvPr>
        </p:nvSpPr>
        <p:spPr>
          <a:xfrm>
            <a:off x="761996" y="1153287"/>
            <a:ext cx="3570566" cy="4551426"/>
          </a:xfrm>
        </p:spPr>
        <p:txBody>
          <a:bodyPr anchor="ctr">
            <a:normAutofit/>
          </a:bodyPr>
          <a:lstStyle/>
          <a:p>
            <a:pPr algn="r" eaLnBrk="1" hangingPunct="1"/>
            <a:r>
              <a:rPr lang="en-US" altLang="en-US" sz="3200" dirty="0"/>
              <a:t>Unequal Treaties</a:t>
            </a:r>
          </a:p>
        </p:txBody>
      </p:sp>
      <p:cxnSp>
        <p:nvCxnSpPr>
          <p:cNvPr id="75" name="Straight Connector 74">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41987" name="Rectangle 3">
            <a:extLst>
              <a:ext uri="{FF2B5EF4-FFF2-40B4-BE49-F238E27FC236}">
                <a16:creationId xmlns:a16="http://schemas.microsoft.com/office/drawing/2014/main" id="{90F42FEE-F064-48DD-8331-5B9A26820938}"/>
              </a:ext>
            </a:extLst>
          </p:cNvPr>
          <p:cNvSpPr>
            <a:spLocks noGrp="1" noChangeArrowheads="1"/>
          </p:cNvSpPr>
          <p:nvPr>
            <p:ph idx="1"/>
          </p:nvPr>
        </p:nvSpPr>
        <p:spPr>
          <a:xfrm>
            <a:off x="4976031" y="1153287"/>
            <a:ext cx="6453969" cy="4551426"/>
          </a:xfrm>
        </p:spPr>
        <p:txBody>
          <a:bodyPr anchor="ctr">
            <a:normAutofit/>
          </a:bodyPr>
          <a:lstStyle/>
          <a:p>
            <a:pPr eaLnBrk="1" hangingPunct="1"/>
            <a:r>
              <a:rPr lang="en-US" altLang="en-US" dirty="0"/>
              <a:t>China forced into a series of disadvantageous treaties aka “Unequal Treaties”</a:t>
            </a:r>
          </a:p>
          <a:p>
            <a:r>
              <a:rPr lang="en-US" altLang="en-US" dirty="0"/>
              <a:t>“Treaty Ports”</a:t>
            </a:r>
          </a:p>
          <a:p>
            <a:pPr lvl="1"/>
            <a:r>
              <a:rPr lang="en-US" altLang="en-US" sz="2000" dirty="0"/>
              <a:t>Hong Kong ceded to British in Treaty of Nanjing (1842), ports opened to British traders </a:t>
            </a:r>
          </a:p>
          <a:p>
            <a:pPr eaLnBrk="1" hangingPunct="1"/>
            <a:r>
              <a:rPr lang="en-US" altLang="en-US" dirty="0"/>
              <a:t>Later, other countries concluded similar treaties</a:t>
            </a:r>
          </a:p>
          <a:p>
            <a:pPr eaLnBrk="1" hangingPunct="1"/>
            <a:endParaRPr lang="en-US" altLang="en-US" dirty="0"/>
          </a:p>
          <a:p>
            <a:r>
              <a:rPr lang="en-US" dirty="0"/>
              <a:t>By the late 1800s, China is said to be “carved up like a melon” by foreign powers competing for “spheres of influence” on Chinese soil.</a:t>
            </a:r>
            <a:endParaRPr lang="en-US" altLang="en-US" dirty="0"/>
          </a:p>
        </p:txBody>
      </p:sp>
      <p:sp>
        <p:nvSpPr>
          <p:cNvPr id="77" name="Rectangle 76">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988" name="Slide Number Placeholder 5">
            <a:extLst>
              <a:ext uri="{FF2B5EF4-FFF2-40B4-BE49-F238E27FC236}">
                <a16:creationId xmlns:a16="http://schemas.microsoft.com/office/drawing/2014/main" id="{4B9E9372-7C10-4879-B0F1-3980568901C5}"/>
              </a:ext>
            </a:extLst>
          </p:cNvPr>
          <p:cNvSpPr>
            <a:spLocks noGrp="1"/>
          </p:cNvSpPr>
          <p:nvPr>
            <p:ph type="sldNum" sz="quarter" idx="11"/>
          </p:nvPr>
        </p:nvSpPr>
        <p:spPr>
          <a:xfrm>
            <a:off x="8610601" y="6375679"/>
            <a:ext cx="2819399"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90000"/>
              </a:lnSpc>
              <a:spcBef>
                <a:spcPct val="0"/>
              </a:spcBef>
              <a:spcAft>
                <a:spcPts val="600"/>
              </a:spcAft>
              <a:buClrTx/>
              <a:buSzTx/>
              <a:buFontTx/>
              <a:buNone/>
            </a:pPr>
            <a:fld id="{768D0ED7-3211-4C58-81A9-F699E9B28202}" type="slidenum">
              <a:rPr lang="en-US" altLang="en-US" sz="1700"/>
              <a:pPr>
                <a:lnSpc>
                  <a:spcPct val="90000"/>
                </a:lnSpc>
                <a:spcBef>
                  <a:spcPct val="0"/>
                </a:spcBef>
                <a:spcAft>
                  <a:spcPts val="600"/>
                </a:spcAft>
                <a:buClrTx/>
                <a:buSzTx/>
                <a:buFontTx/>
                <a:buNone/>
              </a:pPr>
              <a:t>17</a:t>
            </a:fld>
            <a:endParaRPr lang="en-US" altLang="en-US" sz="17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B2A5C758-55DE-45CD-A9CF-7FA857EB88E8}"/>
              </a:ext>
            </a:extLst>
          </p:cNvPr>
          <p:cNvSpPr>
            <a:spLocks noGrp="1" noChangeArrowheads="1"/>
          </p:cNvSpPr>
          <p:nvPr>
            <p:ph type="title"/>
          </p:nvPr>
        </p:nvSpPr>
        <p:spPr>
          <a:xfrm>
            <a:off x="1251677" y="1078378"/>
            <a:ext cx="2917551" cy="4701244"/>
          </a:xfrm>
        </p:spPr>
        <p:txBody>
          <a:bodyPr anchor="ctr">
            <a:normAutofit/>
          </a:bodyPr>
          <a:lstStyle/>
          <a:p>
            <a:pPr eaLnBrk="1" hangingPunct="1"/>
            <a:r>
              <a:rPr lang="en-US" altLang="en-US" sz="3600"/>
              <a:t>Rebellion’s Threaten the Qing</a:t>
            </a:r>
          </a:p>
        </p:txBody>
      </p:sp>
      <p:sp>
        <p:nvSpPr>
          <p:cNvPr id="77"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46083" name="Rectangle 3">
            <a:extLst>
              <a:ext uri="{FF2B5EF4-FFF2-40B4-BE49-F238E27FC236}">
                <a16:creationId xmlns:a16="http://schemas.microsoft.com/office/drawing/2014/main" id="{FD1D1A60-7EC5-4468-9AB2-3BC0CE8853F1}"/>
              </a:ext>
            </a:extLst>
          </p:cNvPr>
          <p:cNvSpPr>
            <a:spLocks noGrp="1" noChangeArrowheads="1"/>
          </p:cNvSpPr>
          <p:nvPr>
            <p:ph idx="1"/>
          </p:nvPr>
        </p:nvSpPr>
        <p:spPr>
          <a:xfrm>
            <a:off x="5167062" y="1078378"/>
            <a:ext cx="6262938" cy="4701244"/>
          </a:xfrm>
        </p:spPr>
        <p:txBody>
          <a:bodyPr anchor="ctr">
            <a:normAutofit/>
          </a:bodyPr>
          <a:lstStyle/>
          <a:p>
            <a:pPr marL="0" indent="0" eaLnBrk="1" hangingPunct="1">
              <a:buNone/>
            </a:pPr>
            <a:r>
              <a:rPr lang="en-US" altLang="en-US" dirty="0"/>
              <a:t>Large-scale rebellions in later reflected poverty, discontent of Chinese peasantry signaled the loss of the Mandate of Heaven</a:t>
            </a:r>
          </a:p>
          <a:p>
            <a:pPr eaLnBrk="1" hangingPunct="1"/>
            <a:endParaRPr lang="en-US" altLang="en-US" dirty="0"/>
          </a:p>
          <a:p>
            <a:pPr eaLnBrk="1" hangingPunct="1"/>
            <a:r>
              <a:rPr lang="en-US" altLang="en-US" dirty="0"/>
              <a:t>Nian rebellion (1851–1868), Muslim rebellion (1855–1873), Tungan rebellion (1862–1878)</a:t>
            </a:r>
          </a:p>
          <a:p>
            <a:pPr eaLnBrk="1" hangingPunct="1"/>
            <a:r>
              <a:rPr lang="en-US" altLang="en-US" dirty="0"/>
              <a:t>Taiping rebellion(1850-1864); called for destruction of Qing dynasty massive in scale</a:t>
            </a:r>
          </a:p>
          <a:p>
            <a:pPr eaLnBrk="1" hangingPunct="1"/>
            <a:endParaRPr lang="en-US" altLang="en-US" dirty="0"/>
          </a:p>
        </p:txBody>
      </p:sp>
      <p:sp>
        <p:nvSpPr>
          <p:cNvPr id="46084" name="Slide Number Placeholder 5">
            <a:extLst>
              <a:ext uri="{FF2B5EF4-FFF2-40B4-BE49-F238E27FC236}">
                <a16:creationId xmlns:a16="http://schemas.microsoft.com/office/drawing/2014/main" id="{74A83BD2-7ABC-4A1E-9BC1-DAAFA139EAAB}"/>
              </a:ext>
            </a:extLst>
          </p:cNvPr>
          <p:cNvSpPr>
            <a:spLocks noGrp="1"/>
          </p:cNvSpPr>
          <p:nvPr>
            <p:ph type="sldNum" sz="quarter" idx="11"/>
          </p:nvPr>
        </p:nvSpPr>
        <p:spPr>
          <a:xfrm>
            <a:off x="10476260" y="6375679"/>
            <a:ext cx="953740"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90000"/>
              </a:lnSpc>
              <a:spcBef>
                <a:spcPct val="0"/>
              </a:spcBef>
              <a:spcAft>
                <a:spcPts val="600"/>
              </a:spcAft>
              <a:buClrTx/>
              <a:buSzTx/>
              <a:buFontTx/>
              <a:buNone/>
            </a:pPr>
            <a:fld id="{79301E14-1158-4096-8BA1-A1C3B33287F2}" type="slidenum">
              <a:rPr lang="en-US" altLang="en-US" sz="1700"/>
              <a:pPr>
                <a:lnSpc>
                  <a:spcPct val="90000"/>
                </a:lnSpc>
                <a:spcBef>
                  <a:spcPct val="0"/>
                </a:spcBef>
                <a:spcAft>
                  <a:spcPts val="600"/>
                </a:spcAft>
                <a:buClrTx/>
                <a:buSzTx/>
                <a:buFontTx/>
                <a:buNone/>
              </a:pPr>
              <a:t>18</a:t>
            </a:fld>
            <a:endParaRPr lang="en-US" altLang="en-US" sz="17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E5B428A-C193-4FB5-AB55-65A013C9E4CB}"/>
              </a:ext>
            </a:extLst>
          </p:cNvPr>
          <p:cNvSpPr>
            <a:spLocks noGrp="1" noChangeArrowheads="1"/>
          </p:cNvSpPr>
          <p:nvPr>
            <p:ph type="title"/>
          </p:nvPr>
        </p:nvSpPr>
        <p:spPr>
          <a:xfrm>
            <a:off x="5195727" y="382385"/>
            <a:ext cx="6335338" cy="1492132"/>
          </a:xfrm>
        </p:spPr>
        <p:txBody>
          <a:bodyPr>
            <a:normAutofit/>
          </a:bodyPr>
          <a:lstStyle/>
          <a:p>
            <a:pPr eaLnBrk="1" hangingPunct="1"/>
            <a:r>
              <a:rPr lang="en-US" altLang="en-US"/>
              <a:t>Taiping Defeat</a:t>
            </a:r>
          </a:p>
        </p:txBody>
      </p:sp>
      <p:pic>
        <p:nvPicPr>
          <p:cNvPr id="94210" name="Picture 2" descr="Image result for 100,000 Taipings massacred">
            <a:extLst>
              <a:ext uri="{FF2B5EF4-FFF2-40B4-BE49-F238E27FC236}">
                <a16:creationId xmlns:a16="http://schemas.microsoft.com/office/drawing/2014/main" id="{0711D362-CD18-4F33-927B-49E3E094E5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98" r="29305" b="2"/>
          <a:stretch/>
        </p:blipFill>
        <p:spPr bwMode="auto">
          <a:xfrm>
            <a:off x="688434" y="-9525"/>
            <a:ext cx="4129822" cy="6867525"/>
          </a:xfrm>
          <a:prstGeom prst="rect">
            <a:avLst/>
          </a:prstGeom>
          <a:noFill/>
          <a:extLst>
            <a:ext uri="{909E8E84-426E-40DD-AFC4-6F175D3DCCD1}">
              <a14:hiddenFill xmlns:a14="http://schemas.microsoft.com/office/drawing/2010/main">
                <a:solidFill>
                  <a:srgbClr val="FFFFFF"/>
                </a:solidFill>
              </a14:hiddenFill>
            </a:ext>
          </a:extLst>
        </p:spPr>
      </p:pic>
      <p:sp>
        <p:nvSpPr>
          <p:cNvPr id="135" name="Freeform 6">
            <a:extLst>
              <a:ext uri="{FF2B5EF4-FFF2-40B4-BE49-F238E27FC236}">
                <a16:creationId xmlns:a16="http://schemas.microsoft.com/office/drawing/2014/main" id="{18E8C5BB-A90A-496B-A745-79A49F35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50179" name="Rectangle 3">
            <a:extLst>
              <a:ext uri="{FF2B5EF4-FFF2-40B4-BE49-F238E27FC236}">
                <a16:creationId xmlns:a16="http://schemas.microsoft.com/office/drawing/2014/main" id="{7DC57934-C6E2-4096-BD02-E89BF89AC9B5}"/>
              </a:ext>
            </a:extLst>
          </p:cNvPr>
          <p:cNvSpPr>
            <a:spLocks noGrp="1" noChangeArrowheads="1"/>
          </p:cNvSpPr>
          <p:nvPr>
            <p:ph idx="1"/>
          </p:nvPr>
        </p:nvSpPr>
        <p:spPr>
          <a:xfrm>
            <a:off x="5195727" y="2286001"/>
            <a:ext cx="6335338" cy="3593591"/>
          </a:xfrm>
        </p:spPr>
        <p:txBody>
          <a:bodyPr>
            <a:normAutofit/>
          </a:bodyPr>
          <a:lstStyle/>
          <a:p>
            <a:pPr eaLnBrk="1" hangingPunct="1"/>
            <a:r>
              <a:rPr lang="en-US" altLang="en-US" dirty="0"/>
              <a:t>Nanjing captured in 1858, made into capital</a:t>
            </a:r>
          </a:p>
          <a:p>
            <a:pPr eaLnBrk="1" hangingPunct="1"/>
            <a:r>
              <a:rPr lang="en-US" altLang="en-US" dirty="0"/>
              <a:t>Attack on Beijing with force of 1 million, but turned back</a:t>
            </a:r>
          </a:p>
          <a:p>
            <a:pPr eaLnBrk="1" hangingPunct="1"/>
            <a:r>
              <a:rPr lang="en-US" altLang="en-US" dirty="0"/>
              <a:t>Imperial army unable to contain </a:t>
            </a:r>
            <a:r>
              <a:rPr lang="en-US" altLang="en-US" dirty="0" err="1"/>
              <a:t>Taipings</a:t>
            </a:r>
            <a:r>
              <a:rPr lang="en-US" altLang="en-US" dirty="0"/>
              <a:t>, so regional armies created with Manchu soldiers and outfitted with European weaponry</a:t>
            </a:r>
          </a:p>
          <a:p>
            <a:pPr eaLnBrk="1" hangingPunct="1"/>
            <a:r>
              <a:rPr lang="en-US" altLang="en-US" dirty="0"/>
              <a:t>Hong committed suicide in 1864; Nanjing recaptured</a:t>
            </a:r>
          </a:p>
          <a:p>
            <a:pPr lvl="1" eaLnBrk="1" hangingPunct="1"/>
            <a:r>
              <a:rPr lang="en-US" altLang="en-US" dirty="0">
                <a:ea typeface="Arial" panose="020B0604020202020204" pitchFamily="34" charset="0"/>
              </a:rPr>
              <a:t>100,000 </a:t>
            </a:r>
            <a:r>
              <a:rPr lang="en-US" altLang="en-US" dirty="0" err="1">
                <a:ea typeface="Arial" panose="020B0604020202020204" pitchFamily="34" charset="0"/>
              </a:rPr>
              <a:t>Taipings</a:t>
            </a:r>
            <a:r>
              <a:rPr lang="en-US" altLang="en-US" dirty="0">
                <a:ea typeface="Arial" panose="020B0604020202020204" pitchFamily="34" charset="0"/>
              </a:rPr>
              <a:t> massacred</a:t>
            </a:r>
          </a:p>
          <a:p>
            <a:pPr lvl="1" eaLnBrk="1" hangingPunct="1"/>
            <a:r>
              <a:rPr lang="en-US" altLang="en-US" b="1" dirty="0">
                <a:ea typeface="Arial" panose="020B0604020202020204" pitchFamily="34" charset="0"/>
              </a:rPr>
              <a:t>In total 20+ million deaths associated with the Taiping Rebellion</a:t>
            </a:r>
            <a:r>
              <a:rPr lang="en-US" altLang="en-US" dirty="0">
                <a:ea typeface="Arial" panose="020B0604020202020204" pitchFamily="34" charset="0"/>
              </a:rPr>
              <a:t>. </a:t>
            </a:r>
          </a:p>
          <a:p>
            <a:pPr eaLnBrk="1" hangingPunct="1"/>
            <a:endParaRPr lang="en-US" altLang="en-US" dirty="0"/>
          </a:p>
        </p:txBody>
      </p:sp>
      <p:sp>
        <p:nvSpPr>
          <p:cNvPr id="50180" name="Slide Number Placeholder 5">
            <a:extLst>
              <a:ext uri="{FF2B5EF4-FFF2-40B4-BE49-F238E27FC236}">
                <a16:creationId xmlns:a16="http://schemas.microsoft.com/office/drawing/2014/main" id="{3C218C79-2FCA-4EAE-B660-62BACEE24904}"/>
              </a:ext>
            </a:extLst>
          </p:cNvPr>
          <p:cNvSpPr>
            <a:spLocks noGrp="1"/>
          </p:cNvSpPr>
          <p:nvPr>
            <p:ph type="sldNum" sz="quarter" idx="11"/>
          </p:nvPr>
        </p:nvSpPr>
        <p:spPr>
          <a:xfrm>
            <a:off x="9945278" y="6375679"/>
            <a:ext cx="1484722"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lnSpc>
                <a:spcPct val="90000"/>
              </a:lnSpc>
              <a:spcBef>
                <a:spcPct val="0"/>
              </a:spcBef>
              <a:spcAft>
                <a:spcPts val="600"/>
              </a:spcAft>
              <a:buClrTx/>
              <a:buSzTx/>
              <a:buFontTx/>
              <a:buNone/>
            </a:pPr>
            <a:fld id="{5B2271E6-B917-4553-982D-23CC566F510D}" type="slidenum">
              <a:rPr lang="en-US" altLang="en-US" sz="1700"/>
              <a:pPr>
                <a:lnSpc>
                  <a:spcPct val="90000"/>
                </a:lnSpc>
                <a:spcBef>
                  <a:spcPct val="0"/>
                </a:spcBef>
                <a:spcAft>
                  <a:spcPts val="600"/>
                </a:spcAft>
                <a:buClrTx/>
                <a:buSzTx/>
                <a:buFontTx/>
                <a:buNone/>
              </a:pPr>
              <a:t>19</a:t>
            </a:fld>
            <a:endParaRPr lang="en-US" altLang="en-US" sz="1700"/>
          </a:p>
        </p:txBody>
      </p:sp>
      <p:sp>
        <p:nvSpPr>
          <p:cNvPr id="137" name="Rectangle 136">
            <a:extLst>
              <a:ext uri="{FF2B5EF4-FFF2-40B4-BE49-F238E27FC236}">
                <a16:creationId xmlns:a16="http://schemas.microsoft.com/office/drawing/2014/main" id="{BCD63B47-914A-418A-BA06-1B760F27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B0C7-A5C3-4E38-80F4-2E6B3D94ED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CFE2ED-7555-4CC8-91BF-64AEF2AEC089}"/>
              </a:ext>
            </a:extLst>
          </p:cNvPr>
          <p:cNvSpPr>
            <a:spLocks noGrp="1"/>
          </p:cNvSpPr>
          <p:nvPr>
            <p:ph idx="1"/>
          </p:nvPr>
        </p:nvSpPr>
        <p:spPr/>
        <p:txBody>
          <a:bodyPr/>
          <a:lstStyle/>
          <a:p>
            <a:pPr marL="514350" indent="-514350">
              <a:buAutoNum type="romanUcPeriod"/>
            </a:pPr>
            <a:r>
              <a:rPr lang="en-US" dirty="0"/>
              <a:t>Motivations for imperialism</a:t>
            </a:r>
          </a:p>
          <a:p>
            <a:pPr marL="514350" indent="-514350">
              <a:buAutoNum type="romanUcPeriod"/>
            </a:pPr>
            <a:r>
              <a:rPr lang="en-US" dirty="0"/>
              <a:t>Asian Imperialism</a:t>
            </a:r>
          </a:p>
          <a:p>
            <a:pPr marL="514350" indent="-514350">
              <a:buAutoNum type="romanUcPeriod"/>
            </a:pPr>
            <a:r>
              <a:rPr lang="en-US" dirty="0"/>
              <a:t>African Imperialism</a:t>
            </a:r>
          </a:p>
          <a:p>
            <a:pPr marL="514350" indent="-514350">
              <a:buAutoNum type="romanUcPeriod"/>
            </a:pPr>
            <a:r>
              <a:rPr lang="en-US" dirty="0"/>
              <a:t>US Imperialism</a:t>
            </a:r>
          </a:p>
        </p:txBody>
      </p:sp>
    </p:spTree>
    <p:extLst>
      <p:ext uri="{BB962C8B-B14F-4D97-AF65-F5344CB8AC3E}">
        <p14:creationId xmlns:p14="http://schemas.microsoft.com/office/powerpoint/2010/main" val="1943701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1AE8-0228-4E8A-970B-A52A2B442A60}"/>
              </a:ext>
            </a:extLst>
          </p:cNvPr>
          <p:cNvSpPr>
            <a:spLocks noGrp="1"/>
          </p:cNvSpPr>
          <p:nvPr>
            <p:ph type="title"/>
          </p:nvPr>
        </p:nvSpPr>
        <p:spPr/>
        <p:txBody>
          <a:bodyPr/>
          <a:lstStyle/>
          <a:p>
            <a:r>
              <a:rPr lang="en-US" dirty="0"/>
              <a:t>Boxer Rebellion</a:t>
            </a:r>
          </a:p>
        </p:txBody>
      </p:sp>
      <p:sp>
        <p:nvSpPr>
          <p:cNvPr id="3" name="Content Placeholder 2">
            <a:extLst>
              <a:ext uri="{FF2B5EF4-FFF2-40B4-BE49-F238E27FC236}">
                <a16:creationId xmlns:a16="http://schemas.microsoft.com/office/drawing/2014/main" id="{DB493725-DF69-4FD7-AF73-CDA80EB223D9}"/>
              </a:ext>
            </a:extLst>
          </p:cNvPr>
          <p:cNvSpPr>
            <a:spLocks noGrp="1"/>
          </p:cNvSpPr>
          <p:nvPr>
            <p:ph idx="1"/>
          </p:nvPr>
        </p:nvSpPr>
        <p:spPr/>
        <p:txBody>
          <a:bodyPr>
            <a:normAutofit/>
          </a:bodyPr>
          <a:lstStyle/>
          <a:p>
            <a:r>
              <a:rPr lang="en-US" dirty="0"/>
              <a:t>The well-known “Boxer Rebellion” of 1898-1900 began as an anti-Qing uprising but was  redirected by the Qing Dowager Empress </a:t>
            </a:r>
            <a:r>
              <a:rPr lang="en-US" dirty="0" err="1"/>
              <a:t>Cixi</a:t>
            </a:r>
            <a:r>
              <a:rPr lang="en-US" dirty="0"/>
              <a:t> in opposition of Western influence in China (including anti-Christianity)</a:t>
            </a:r>
          </a:p>
          <a:p>
            <a:r>
              <a:rPr lang="en-US" altLang="en-US" dirty="0"/>
              <a:t>Boxers were led to believe European weapons would not harm them, crushed by coalition of European and United States troops</a:t>
            </a:r>
          </a:p>
          <a:p>
            <a:pPr marL="0" indent="0">
              <a:buNone/>
            </a:pPr>
            <a:endParaRPr lang="en-US" altLang="en-US" dirty="0"/>
          </a:p>
          <a:p>
            <a:pPr marL="0" indent="0">
              <a:buNone/>
            </a:pPr>
            <a:r>
              <a:rPr lang="en-US" altLang="en-US" dirty="0">
                <a:sym typeface="Wingdings" panose="05000000000000000000" pitchFamily="2" charset="2"/>
              </a:rPr>
              <a:t></a:t>
            </a:r>
            <a:r>
              <a:rPr lang="en-US" altLang="en-US" dirty="0"/>
              <a:t>China forced to accept stationing of foreign troops</a:t>
            </a:r>
          </a:p>
          <a:p>
            <a:pPr marL="0" indent="0">
              <a:buNone/>
            </a:pPr>
            <a:endParaRPr lang="en-US" altLang="en-US" dirty="0"/>
          </a:p>
          <a:p>
            <a:pPr marL="0" indent="0">
              <a:buNone/>
            </a:pPr>
            <a:r>
              <a:rPr lang="en-US" altLang="en-US" dirty="0"/>
              <a:t>In 1908, Empress </a:t>
            </a:r>
            <a:r>
              <a:rPr lang="en-US" altLang="en-US" dirty="0" err="1"/>
              <a:t>Cixi</a:t>
            </a:r>
            <a:r>
              <a:rPr lang="en-US" altLang="en-US" dirty="0"/>
              <a:t> died spelling the end of the Qing Dynasty</a:t>
            </a:r>
          </a:p>
          <a:p>
            <a:endParaRPr lang="en-US" dirty="0"/>
          </a:p>
        </p:txBody>
      </p:sp>
    </p:spTree>
    <p:extLst>
      <p:ext uri="{BB962C8B-B14F-4D97-AF65-F5344CB8AC3E}">
        <p14:creationId xmlns:p14="http://schemas.microsoft.com/office/powerpoint/2010/main" val="37033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029AE7-A0FF-4050-8EC3-38AD038031FF}"/>
              </a:ext>
            </a:extLst>
          </p:cNvPr>
          <p:cNvPicPr>
            <a:picLocks noChangeAspect="1"/>
          </p:cNvPicPr>
          <p:nvPr/>
        </p:nvPicPr>
        <p:blipFill rotWithShape="1">
          <a:blip r:embed="rId2">
            <a:alphaModFix amt="40000"/>
          </a:blip>
          <a:srcRect l="898" r="8879" b="-1"/>
          <a:stretch/>
        </p:blipFill>
        <p:spPr>
          <a:xfrm>
            <a:off x="-3175" y="10"/>
            <a:ext cx="12192000" cy="6857990"/>
          </a:xfrm>
          <a:prstGeom prst="rect">
            <a:avLst/>
          </a:prstGeom>
        </p:spPr>
      </p:pic>
      <p:sp>
        <p:nvSpPr>
          <p:cNvPr id="2" name="Title 1">
            <a:extLst>
              <a:ext uri="{FF2B5EF4-FFF2-40B4-BE49-F238E27FC236}">
                <a16:creationId xmlns:a16="http://schemas.microsoft.com/office/drawing/2014/main" id="{B60BAAD0-0EB8-4244-B793-A7B5F0E20D61}"/>
              </a:ext>
            </a:extLst>
          </p:cNvPr>
          <p:cNvSpPr>
            <a:spLocks noGrp="1"/>
          </p:cNvSpPr>
          <p:nvPr>
            <p:ph type="title"/>
          </p:nvPr>
        </p:nvSpPr>
        <p:spPr>
          <a:xfrm>
            <a:off x="4874472" y="774576"/>
            <a:ext cx="8001000" cy="2971801"/>
          </a:xfrm>
        </p:spPr>
        <p:txBody>
          <a:bodyPr vert="horz" lIns="91440" tIns="45720" rIns="91440" bIns="45720" rtlCol="0" anchor="b">
            <a:normAutofit/>
          </a:bodyPr>
          <a:lstStyle/>
          <a:p>
            <a:r>
              <a:rPr lang="en-US" sz="4800" dirty="0"/>
              <a:t>Japan</a:t>
            </a:r>
          </a:p>
        </p:txBody>
      </p:sp>
    </p:spTree>
    <p:extLst>
      <p:ext uri="{BB962C8B-B14F-4D97-AF65-F5344CB8AC3E}">
        <p14:creationId xmlns:p14="http://schemas.microsoft.com/office/powerpoint/2010/main" val="228915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32F34D7-CA27-4C5C-AC78-973F50C2915F}"/>
              </a:ext>
            </a:extLst>
          </p:cNvPr>
          <p:cNvSpPr>
            <a:spLocks noGrp="1" noChangeArrowheads="1"/>
          </p:cNvSpPr>
          <p:nvPr>
            <p:ph type="title"/>
          </p:nvPr>
        </p:nvSpPr>
        <p:spPr/>
        <p:txBody>
          <a:bodyPr/>
          <a:lstStyle/>
          <a:p>
            <a:r>
              <a:rPr lang="en-US" altLang="en-US"/>
              <a:t>Foreign Pressure</a:t>
            </a:r>
          </a:p>
        </p:txBody>
      </p:sp>
      <p:sp>
        <p:nvSpPr>
          <p:cNvPr id="64515" name="Rectangle 3">
            <a:extLst>
              <a:ext uri="{FF2B5EF4-FFF2-40B4-BE49-F238E27FC236}">
                <a16:creationId xmlns:a16="http://schemas.microsoft.com/office/drawing/2014/main" id="{9AB489AA-2D40-4442-9830-7FA30D8CC788}"/>
              </a:ext>
            </a:extLst>
          </p:cNvPr>
          <p:cNvSpPr>
            <a:spLocks noGrp="1" noChangeArrowheads="1"/>
          </p:cNvSpPr>
          <p:nvPr>
            <p:ph idx="1"/>
          </p:nvPr>
        </p:nvSpPr>
        <p:spPr/>
        <p:txBody>
          <a:bodyPr/>
          <a:lstStyle/>
          <a:p>
            <a:r>
              <a:rPr lang="en-US" altLang="en-US" dirty="0"/>
              <a:t>Europeans, Americans attempting to establish relations</a:t>
            </a:r>
          </a:p>
          <a:p>
            <a:r>
              <a:rPr lang="en-US" altLang="en-US" dirty="0"/>
              <a:t>U.S. looking for Pacific ports for whalers, merchants</a:t>
            </a:r>
          </a:p>
          <a:p>
            <a:r>
              <a:rPr lang="en-US" altLang="en-US" dirty="0"/>
              <a:t>1853, Matthew Perry sailed gunship up to Edo (Tokyo), forced Japanese to open port</a:t>
            </a:r>
          </a:p>
          <a:p>
            <a:pPr lvl="1"/>
            <a:r>
              <a:rPr lang="en-US" altLang="en-US" dirty="0"/>
              <a:t>Sparked conservative Japanese reaction against shogun, rally around emperor in Kyoto</a:t>
            </a:r>
          </a:p>
          <a:p>
            <a:pPr lvl="1"/>
            <a:r>
              <a:rPr lang="en-US" altLang="en-US" dirty="0"/>
              <a:t>Leads to the 1868 </a:t>
            </a:r>
            <a:r>
              <a:rPr lang="en-US" b="1" dirty="0"/>
              <a:t>Meiji Restoration </a:t>
            </a:r>
            <a:r>
              <a:rPr lang="en-US" dirty="0"/>
              <a:t>of the emperor</a:t>
            </a:r>
            <a:endParaRPr lang="en-US" altLang="en-US" dirty="0"/>
          </a:p>
        </p:txBody>
      </p:sp>
      <p:sp>
        <p:nvSpPr>
          <p:cNvPr id="64516" name="Slide Number Placeholder 5">
            <a:extLst>
              <a:ext uri="{FF2B5EF4-FFF2-40B4-BE49-F238E27FC236}">
                <a16:creationId xmlns:a16="http://schemas.microsoft.com/office/drawing/2014/main" id="{8FDFA6B1-497B-4DD4-8AA1-435330A420A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ClrTx/>
              <a:buSzTx/>
              <a:buFontTx/>
              <a:buNone/>
            </a:pPr>
            <a:fld id="{9DADFDD8-28EE-42B1-8F52-143E9967DD17}" type="slidenum">
              <a:rPr lang="en-US" altLang="en-US" sz="1200"/>
              <a:pPr>
                <a:spcBef>
                  <a:spcPct val="0"/>
                </a:spcBef>
                <a:buClrTx/>
                <a:buSzTx/>
                <a:buFontTx/>
                <a:buNone/>
              </a:pPr>
              <a:t>22</a:t>
            </a:fld>
            <a:endParaRPr lang="en-US" altLang="en-US" sz="12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1357E28-8359-444C-813F-4846CB06E410}"/>
              </a:ext>
            </a:extLst>
          </p:cNvPr>
          <p:cNvSpPr>
            <a:spLocks noGrp="1" noChangeArrowheads="1"/>
          </p:cNvSpPr>
          <p:nvPr>
            <p:ph type="title"/>
          </p:nvPr>
        </p:nvSpPr>
        <p:spPr/>
        <p:txBody>
          <a:bodyPr/>
          <a:lstStyle/>
          <a:p>
            <a:pPr eaLnBrk="1" hangingPunct="1"/>
            <a:r>
              <a:rPr lang="en-US" altLang="en-US" dirty="0"/>
              <a:t>Modern government</a:t>
            </a:r>
            <a:br>
              <a:rPr lang="en-US" altLang="en-US" dirty="0"/>
            </a:br>
            <a:r>
              <a:rPr lang="en-US" altLang="en-US" dirty="0"/>
              <a:t>&amp; Imperial Ambitions</a:t>
            </a:r>
          </a:p>
        </p:txBody>
      </p:sp>
      <p:sp>
        <p:nvSpPr>
          <p:cNvPr id="70659" name="Rectangle 3">
            <a:extLst>
              <a:ext uri="{FF2B5EF4-FFF2-40B4-BE49-F238E27FC236}">
                <a16:creationId xmlns:a16="http://schemas.microsoft.com/office/drawing/2014/main" id="{3DD2AF55-BA50-4EC9-8D0E-1C431C05207B}"/>
              </a:ext>
            </a:extLst>
          </p:cNvPr>
          <p:cNvSpPr>
            <a:spLocks noGrp="1" noChangeArrowheads="1"/>
          </p:cNvSpPr>
          <p:nvPr>
            <p:ph idx="1"/>
          </p:nvPr>
        </p:nvSpPr>
        <p:spPr>
          <a:xfrm>
            <a:off x="1679360" y="2249690"/>
            <a:ext cx="8229600" cy="4225925"/>
          </a:xfrm>
        </p:spPr>
        <p:txBody>
          <a:bodyPr/>
          <a:lstStyle/>
          <a:p>
            <a:pPr eaLnBrk="1" hangingPunct="1"/>
            <a:r>
              <a:rPr lang="en-US" altLang="en-US" dirty="0"/>
              <a:t>1889 constitution </a:t>
            </a:r>
          </a:p>
          <a:p>
            <a:pPr lvl="1"/>
            <a:r>
              <a:rPr lang="en-US" altLang="en-US" dirty="0">
                <a:ea typeface="Arial" panose="020B0604020202020204" pitchFamily="34" charset="0"/>
              </a:rPr>
              <a:t>Conservative; only 5% of male population allowed to vote in 1890 election</a:t>
            </a:r>
          </a:p>
          <a:p>
            <a:pPr eaLnBrk="1" hangingPunct="1"/>
            <a:r>
              <a:rPr lang="en-US" altLang="en-US" dirty="0"/>
              <a:t>Economic reforms promoted rapid industrialization</a:t>
            </a:r>
          </a:p>
          <a:p>
            <a:pPr eaLnBrk="1" hangingPunct="1"/>
            <a:r>
              <a:rPr lang="en-US" altLang="en-US" dirty="0"/>
              <a:t>Dramatic improvement in literacy rates and public school instituted</a:t>
            </a:r>
          </a:p>
          <a:p>
            <a:pPr eaLnBrk="1" hangingPunct="1"/>
            <a:r>
              <a:rPr lang="en-US" altLang="en-US" dirty="0"/>
              <a:t>Growing imperial goals </a:t>
            </a:r>
          </a:p>
          <a:p>
            <a:pPr lvl="1"/>
            <a:r>
              <a:rPr lang="en-US" altLang="en-US" dirty="0"/>
              <a:t>Japanese victory in the </a:t>
            </a:r>
            <a:r>
              <a:rPr lang="en-US" altLang="en-US" b="1" dirty="0"/>
              <a:t>Russo-Japanese War </a:t>
            </a:r>
          </a:p>
          <a:p>
            <a:pPr lvl="1"/>
            <a:r>
              <a:rPr lang="en-US" dirty="0"/>
              <a:t>fought (1904-1905) between the Russian Empire and the Empire of Japan over rival imperial ambitions in Manchuria and Korea</a:t>
            </a:r>
            <a:endParaRPr lang="en-US" altLang="en-US" dirty="0"/>
          </a:p>
        </p:txBody>
      </p:sp>
      <p:sp>
        <p:nvSpPr>
          <p:cNvPr id="70660" name="Slide Number Placeholder 5">
            <a:extLst>
              <a:ext uri="{FF2B5EF4-FFF2-40B4-BE49-F238E27FC236}">
                <a16:creationId xmlns:a16="http://schemas.microsoft.com/office/drawing/2014/main" id="{5BCD0BEF-B384-4F7B-A37B-8312C2558D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ClrTx/>
              <a:buSzTx/>
              <a:buFontTx/>
              <a:buNone/>
            </a:pPr>
            <a:fld id="{E2537B83-66C8-46B8-8CAE-A65BD3469402}" type="slidenum">
              <a:rPr lang="en-US" altLang="en-US" sz="1200"/>
              <a:pPr>
                <a:spcBef>
                  <a:spcPct val="0"/>
                </a:spcBef>
                <a:buClrTx/>
                <a:buSzTx/>
                <a:buFontTx/>
                <a:buNone/>
              </a:pPr>
              <a:t>23</a:t>
            </a:fld>
            <a:endParaRPr lang="en-US" altLang="en-US" sz="12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orea's Political Situation in 1905 and Japan's Annexation of ...">
            <a:extLst>
              <a:ext uri="{FF2B5EF4-FFF2-40B4-BE49-F238E27FC236}">
                <a16:creationId xmlns:a16="http://schemas.microsoft.com/office/drawing/2014/main" id="{5886F3D6-077E-400B-B7BD-9DB94D625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0"/>
            <a:ext cx="9429750" cy="707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89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CF8C96-719F-4D6C-AE6A-3C950627B8DE}"/>
              </a:ext>
            </a:extLst>
          </p:cNvPr>
          <p:cNvSpPr>
            <a:spLocks noGrp="1"/>
          </p:cNvSpPr>
          <p:nvPr>
            <p:ph type="title"/>
          </p:nvPr>
        </p:nvSpPr>
        <p:spPr/>
        <p:txBody>
          <a:bodyPr/>
          <a:lstStyle/>
          <a:p>
            <a:r>
              <a:rPr lang="en-US" dirty="0"/>
              <a:t>African Imperialism</a:t>
            </a:r>
          </a:p>
        </p:txBody>
      </p:sp>
      <p:sp>
        <p:nvSpPr>
          <p:cNvPr id="5" name="Text Placeholder 4">
            <a:extLst>
              <a:ext uri="{FF2B5EF4-FFF2-40B4-BE49-F238E27FC236}">
                <a16:creationId xmlns:a16="http://schemas.microsoft.com/office/drawing/2014/main" id="{4716FB3D-D0BE-48BD-93B5-B2C64971D4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515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790F2E2-B681-4AD8-9566-503DAD1B3E64}"/>
              </a:ext>
            </a:extLst>
          </p:cNvPr>
          <p:cNvSpPr>
            <a:spLocks noGrp="1" noChangeArrowheads="1"/>
          </p:cNvSpPr>
          <p:nvPr>
            <p:ph type="title"/>
          </p:nvPr>
        </p:nvSpPr>
        <p:spPr/>
        <p:txBody>
          <a:bodyPr/>
          <a:lstStyle/>
          <a:p>
            <a:pPr eaLnBrk="1" hangingPunct="1"/>
            <a:r>
              <a:rPr lang="en-US" altLang="en-US">
                <a:ln>
                  <a:noFill/>
                </a:ln>
              </a:rPr>
              <a:t>The Scramble for Africa </a:t>
            </a:r>
            <a:br>
              <a:rPr lang="en-US" altLang="en-US">
                <a:ln>
                  <a:noFill/>
                </a:ln>
              </a:rPr>
            </a:br>
            <a:r>
              <a:rPr lang="en-US" altLang="en-US" sz="3200"/>
              <a:t>(1875–1900)</a:t>
            </a:r>
            <a:endParaRPr lang="en-US" altLang="en-US">
              <a:ln>
                <a:noFill/>
              </a:ln>
            </a:endParaRPr>
          </a:p>
        </p:txBody>
      </p:sp>
      <p:sp>
        <p:nvSpPr>
          <p:cNvPr id="55299" name="Rectangle 3">
            <a:extLst>
              <a:ext uri="{FF2B5EF4-FFF2-40B4-BE49-F238E27FC236}">
                <a16:creationId xmlns:a16="http://schemas.microsoft.com/office/drawing/2014/main" id="{B6D28E6B-B870-47CC-94BA-21464A0DDD13}"/>
              </a:ext>
            </a:extLst>
          </p:cNvPr>
          <p:cNvSpPr>
            <a:spLocks noGrp="1" noChangeArrowheads="1"/>
          </p:cNvSpPr>
          <p:nvPr>
            <p:ph idx="1"/>
          </p:nvPr>
        </p:nvSpPr>
        <p:spPr>
          <a:xfrm>
            <a:off x="1332355" y="2443081"/>
            <a:ext cx="4081462" cy="3749675"/>
          </a:xfrm>
        </p:spPr>
        <p:txBody>
          <a:bodyPr/>
          <a:lstStyle/>
          <a:p>
            <a:pPr eaLnBrk="1" hangingPunct="1"/>
            <a:r>
              <a:rPr lang="en-US" altLang="en-US" dirty="0"/>
              <a:t>French, Portuguese, Belgians, and British competed for Africa, later Germany and Italy make attempts</a:t>
            </a:r>
          </a:p>
          <a:p>
            <a:pPr eaLnBrk="1" hangingPunct="1"/>
            <a:r>
              <a:rPr lang="en-US" altLang="en-US" dirty="0"/>
              <a:t>Britain established strong presence in Egypt, Rhodesia</a:t>
            </a:r>
          </a:p>
          <a:p>
            <a:pPr marL="457200" lvl="1" indent="0" eaLnBrk="1" hangingPunct="1">
              <a:buNone/>
            </a:pPr>
            <a:r>
              <a:rPr lang="en-US" altLang="en-US" dirty="0">
                <a:cs typeface="Arial" panose="020B0604020202020204" pitchFamily="34" charset="0"/>
              </a:rPr>
              <a:t>-Egypt/Suez Canal, from waning Ottoman control</a:t>
            </a:r>
          </a:p>
          <a:p>
            <a:pPr marL="457200" lvl="1" indent="0" eaLnBrk="1" hangingPunct="1">
              <a:buNone/>
            </a:pPr>
            <a:r>
              <a:rPr lang="en-US" altLang="en-US" dirty="0">
                <a:cs typeface="Arial" panose="020B0604020202020204" pitchFamily="34" charset="0"/>
              </a:rPr>
              <a:t>-Rhodesia for gold, diamonds</a:t>
            </a:r>
          </a:p>
        </p:txBody>
      </p:sp>
      <p:sp>
        <p:nvSpPr>
          <p:cNvPr id="55300" name="Slide Number Placeholder 5">
            <a:extLst>
              <a:ext uri="{FF2B5EF4-FFF2-40B4-BE49-F238E27FC236}">
                <a16:creationId xmlns:a16="http://schemas.microsoft.com/office/drawing/2014/main" id="{69BAE3A2-579D-4EB4-A73F-9C2AF11E3A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4ABF2178-50F1-429D-A70C-7FD238F7E309}" type="slidenum">
              <a:rPr lang="en-US" altLang="en-US">
                <a:latin typeface="Times New Roman" panose="02020603050405020304" pitchFamily="18" charset="0"/>
                <a:ea typeface="MS PGothic" panose="020B0600070205080204" pitchFamily="34" charset="-128"/>
              </a:rPr>
              <a:pPr/>
              <a:t>26</a:t>
            </a:fld>
            <a:endParaRPr lang="en-US" altLang="en-US">
              <a:latin typeface="Times New Roman" panose="02020603050405020304" pitchFamily="18" charset="0"/>
              <a:ea typeface="MS PGothic" panose="020B0600070205080204" pitchFamily="34" charset="-128"/>
            </a:endParaRPr>
          </a:p>
        </p:txBody>
      </p:sp>
      <p:pic>
        <p:nvPicPr>
          <p:cNvPr id="55301" name="Picture 1">
            <a:extLst>
              <a:ext uri="{FF2B5EF4-FFF2-40B4-BE49-F238E27FC236}">
                <a16:creationId xmlns:a16="http://schemas.microsoft.com/office/drawing/2014/main" id="{6A653ADD-27DA-4937-9364-E750EC8C8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99"/>
          <a:stretch>
            <a:fillRect/>
          </a:stretch>
        </p:blipFill>
        <p:spPr bwMode="auto">
          <a:xfrm>
            <a:off x="5943600" y="2603500"/>
            <a:ext cx="51196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8674" name="Rectangle 2">
            <a:extLst>
              <a:ext uri="{FF2B5EF4-FFF2-40B4-BE49-F238E27FC236}">
                <a16:creationId xmlns:a16="http://schemas.microsoft.com/office/drawing/2014/main" id="{E5C6DDB2-5C4C-4B0D-B92C-B3042913A75D}"/>
              </a:ext>
            </a:extLst>
          </p:cNvPr>
          <p:cNvSpPr>
            <a:spLocks noGrp="1" noChangeArrowheads="1"/>
          </p:cNvSpPr>
          <p:nvPr>
            <p:ph type="title"/>
          </p:nvPr>
        </p:nvSpPr>
        <p:spPr>
          <a:xfrm>
            <a:off x="612989" y="776175"/>
            <a:ext cx="3990455" cy="5305650"/>
          </a:xfrm>
        </p:spPr>
        <p:txBody>
          <a:bodyPr rtlCol="0" anchor="b">
            <a:normAutofit/>
          </a:bodyPr>
          <a:lstStyle/>
          <a:p>
            <a:pPr>
              <a:defRPr/>
            </a:pPr>
            <a:r>
              <a:rPr lang="en-US" altLang="en-US"/>
              <a:t>The Berlin West Africa Conference (1884–1885)</a:t>
            </a:r>
          </a:p>
        </p:txBody>
      </p:sp>
      <p:sp>
        <p:nvSpPr>
          <p:cNvPr id="63491" name="Rectangle 3">
            <a:extLst>
              <a:ext uri="{FF2B5EF4-FFF2-40B4-BE49-F238E27FC236}">
                <a16:creationId xmlns:a16="http://schemas.microsoft.com/office/drawing/2014/main" id="{2E3A9BFB-78F6-4C1F-B434-0735E05A998D}"/>
              </a:ext>
            </a:extLst>
          </p:cNvPr>
          <p:cNvSpPr>
            <a:spLocks noGrp="1" noChangeArrowheads="1"/>
          </p:cNvSpPr>
          <p:nvPr>
            <p:ph idx="1"/>
          </p:nvPr>
        </p:nvSpPr>
        <p:spPr>
          <a:xfrm>
            <a:off x="5246914" y="870113"/>
            <a:ext cx="6183086" cy="5117775"/>
          </a:xfrm>
        </p:spPr>
        <p:txBody>
          <a:bodyPr anchor="ctr">
            <a:normAutofit/>
          </a:bodyPr>
          <a:lstStyle/>
          <a:p>
            <a:pPr eaLnBrk="1" hangingPunct="1"/>
            <a:r>
              <a:rPr lang="en-US" altLang="en-US" dirty="0"/>
              <a:t>Fourteen European nations, United States</a:t>
            </a:r>
          </a:p>
          <a:p>
            <a:pPr lvl="1" eaLnBrk="1" hangingPunct="1"/>
            <a:r>
              <a:rPr lang="en-US" altLang="en-US" dirty="0">
                <a:cs typeface="Arial" panose="020B0604020202020204" pitchFamily="34" charset="0"/>
              </a:rPr>
              <a:t>No African states present</a:t>
            </a:r>
          </a:p>
          <a:p>
            <a:pPr lvl="1" eaLnBrk="1" hangingPunct="1"/>
            <a:r>
              <a:rPr lang="en-US" altLang="en-US" dirty="0">
                <a:cs typeface="Arial" panose="020B0604020202020204" pitchFamily="34" charset="0"/>
              </a:rPr>
              <a:t>Decide that any European state can take </a:t>
            </a:r>
            <a:r>
              <a:rPr lang="ja-JP" altLang="en-US" dirty="0">
                <a:ea typeface="MS PGothic" panose="020B0600070205080204" pitchFamily="34" charset="-128"/>
              </a:rPr>
              <a:t>“</a:t>
            </a:r>
            <a:r>
              <a:rPr lang="en-US" altLang="ja-JP" dirty="0">
                <a:ea typeface="MS PGothic" panose="020B0600070205080204" pitchFamily="34" charset="-128"/>
              </a:rPr>
              <a:t>unoccupied</a:t>
            </a:r>
            <a:r>
              <a:rPr lang="ja-JP" altLang="en-US" dirty="0">
                <a:ea typeface="MS PGothic" panose="020B0600070205080204" pitchFamily="34" charset="-128"/>
              </a:rPr>
              <a:t>”</a:t>
            </a:r>
            <a:r>
              <a:rPr lang="en-US" altLang="ja-JP" dirty="0">
                <a:ea typeface="MS PGothic" panose="020B0600070205080204" pitchFamily="34" charset="-128"/>
              </a:rPr>
              <a:t> territory after informing other European powers</a:t>
            </a:r>
          </a:p>
          <a:p>
            <a:pPr eaLnBrk="1" hangingPunct="1"/>
            <a:r>
              <a:rPr lang="en-US" altLang="en-US" dirty="0"/>
              <a:t>European firepower dominated Africa, quickly the vast majority of Africa was claimed by European nations.</a:t>
            </a:r>
          </a:p>
          <a:p>
            <a:pPr marL="0" indent="0" eaLnBrk="1" hangingPunct="1">
              <a:buNone/>
            </a:pPr>
            <a:r>
              <a:rPr lang="en-US" altLang="en-US" dirty="0">
                <a:cs typeface="Arial" panose="020B0604020202020204" pitchFamily="34" charset="0"/>
              </a:rPr>
              <a:t>	Exceptions: Ethiopia fought off Italy (1896); 	Liberia a U.S. dependency </a:t>
            </a:r>
          </a:p>
        </p:txBody>
      </p:sp>
      <p:sp>
        <p:nvSpPr>
          <p:cNvPr id="63492" name="Slide Number Placeholder 5">
            <a:extLst>
              <a:ext uri="{FF2B5EF4-FFF2-40B4-BE49-F238E27FC236}">
                <a16:creationId xmlns:a16="http://schemas.microsoft.com/office/drawing/2014/main" id="{E037F5AE-F628-4AE0-92BB-F1EF53502E76}"/>
              </a:ext>
            </a:extLst>
          </p:cNvPr>
          <p:cNvSpPr>
            <a:spLocks noGrp="1"/>
          </p:cNvSpPr>
          <p:nvPr>
            <p:ph type="sldNum" sz="quarter" idx="12"/>
          </p:nvPr>
        </p:nvSpPr>
        <p:spPr bwMode="auto">
          <a:xfrm>
            <a:off x="10319657" y="6375679"/>
            <a:ext cx="1110343"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B8764D7D-8C10-4988-91EC-87EC22E44ABD}" type="slidenum">
              <a:rPr lang="en-US" altLang="en-US">
                <a:latin typeface="Times New Roman" panose="02020603050405020304" pitchFamily="18" charset="0"/>
                <a:ea typeface="MS PGothic" panose="020B0600070205080204" pitchFamily="34" charset="-128"/>
              </a:rPr>
              <a:pPr>
                <a:spcAft>
                  <a:spcPts val="600"/>
                </a:spcAft>
              </a:pPr>
              <a:t>27</a:t>
            </a:fld>
            <a:endParaRPr lang="en-US" altLang="en-US">
              <a:latin typeface="Times New Roman" panose="02020603050405020304" pitchFamily="18" charset="0"/>
              <a:ea typeface="MS PGothic" panose="020B0600070205080204" pitchFamily="34" charset="-128"/>
            </a:endParaRPr>
          </a:p>
        </p:txBody>
      </p:sp>
    </p:spTree>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3377-D984-47B1-B572-DB6CF4CDFA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440528-9F96-44A1-873D-7A34CDA01BF5}"/>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E42D012-6869-4EA2-9B37-FC676ACF7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12192000" cy="602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a:extLst>
              <a:ext uri="{FF2B5EF4-FFF2-40B4-BE49-F238E27FC236}">
                <a16:creationId xmlns:a16="http://schemas.microsoft.com/office/drawing/2014/main" id="{A8FDF53F-EC2C-4662-ABEC-4517022DB958}"/>
              </a:ext>
            </a:extLst>
          </p:cNvPr>
          <p:cNvSpPr>
            <a:spLocks noGrp="1" noChangeArrowheads="1"/>
          </p:cNvSpPr>
          <p:nvPr>
            <p:ph type="title"/>
          </p:nvPr>
        </p:nvSpPr>
        <p:spPr>
          <a:xfrm>
            <a:off x="2895600" y="382385"/>
            <a:ext cx="8534399" cy="1413758"/>
          </a:xfrm>
        </p:spPr>
        <p:txBody>
          <a:bodyPr anchor="b">
            <a:normAutofit/>
          </a:bodyPr>
          <a:lstStyle/>
          <a:p>
            <a:pPr algn="ctr" eaLnBrk="1" hangingPunct="1"/>
            <a:r>
              <a:rPr lang="en-US" altLang="en-US" sz="4400">
                <a:ln>
                  <a:noFill/>
                </a:ln>
              </a:rPr>
              <a:t>U.S. Imperialism</a:t>
            </a:r>
          </a:p>
        </p:txBody>
      </p:sp>
      <p:sp>
        <p:nvSpPr>
          <p:cNvPr id="75" name="Freeform: Shape 74">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77" name="Rectangle 76">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27" name="Rectangle 3">
            <a:extLst>
              <a:ext uri="{FF2B5EF4-FFF2-40B4-BE49-F238E27FC236}">
                <a16:creationId xmlns:a16="http://schemas.microsoft.com/office/drawing/2014/main" id="{F51C71E8-8526-457F-A2DE-97CFF9CF3907}"/>
              </a:ext>
            </a:extLst>
          </p:cNvPr>
          <p:cNvSpPr>
            <a:spLocks noGrp="1" noChangeArrowheads="1"/>
          </p:cNvSpPr>
          <p:nvPr>
            <p:ph idx="1"/>
          </p:nvPr>
        </p:nvSpPr>
        <p:spPr>
          <a:xfrm>
            <a:off x="2895600" y="2178528"/>
            <a:ext cx="8534400" cy="3701065"/>
          </a:xfrm>
        </p:spPr>
        <p:txBody>
          <a:bodyPr>
            <a:normAutofit/>
          </a:bodyPr>
          <a:lstStyle/>
          <a:p>
            <a:pPr eaLnBrk="1" hangingPunct="1"/>
            <a:r>
              <a:rPr lang="en-US" altLang="en-US" dirty="0"/>
              <a:t>The Monroe Doctrine: President James Monroe warned Europeans not to engage in imperialism in western hemisphere (1823)</a:t>
            </a:r>
          </a:p>
          <a:p>
            <a:pPr lvl="1" eaLnBrk="1" hangingPunct="1"/>
            <a:r>
              <a:rPr lang="en-US" altLang="en-US" dirty="0">
                <a:cs typeface="Arial" panose="020B0604020202020204" pitchFamily="34" charset="0"/>
              </a:rPr>
              <a:t>All Americas a U.S. “protectorate”</a:t>
            </a:r>
          </a:p>
          <a:p>
            <a:pPr eaLnBrk="1" hangingPunct="1"/>
            <a:r>
              <a:rPr lang="en-US" altLang="en-US" dirty="0"/>
              <a:t>1867: purchased Alaska from Russia</a:t>
            </a:r>
          </a:p>
          <a:p>
            <a:pPr eaLnBrk="1" hangingPunct="1"/>
            <a:r>
              <a:rPr lang="en-US" altLang="en-US" dirty="0"/>
              <a:t>1875: established “protectorate” over Hawai`i</a:t>
            </a:r>
          </a:p>
          <a:p>
            <a:pPr lvl="1" eaLnBrk="1" hangingPunct="1"/>
            <a:r>
              <a:rPr lang="en-US" altLang="en-US" dirty="0">
                <a:cs typeface="Arial" panose="020B0604020202020204" pitchFamily="34" charset="0"/>
              </a:rPr>
              <a:t>European and American businessmen overthrew Hawaiian monarchy in 1893, persuaded U.S. to acquire islands in 1898</a:t>
            </a:r>
          </a:p>
        </p:txBody>
      </p:sp>
      <p:sp>
        <p:nvSpPr>
          <p:cNvPr id="77828" name="Slide Number Placeholder 5">
            <a:extLst>
              <a:ext uri="{FF2B5EF4-FFF2-40B4-BE49-F238E27FC236}">
                <a16:creationId xmlns:a16="http://schemas.microsoft.com/office/drawing/2014/main" id="{C84326D0-F74C-4770-B3AA-4471F3DE09E4}"/>
              </a:ext>
            </a:extLst>
          </p:cNvPr>
          <p:cNvSpPr>
            <a:spLocks noGrp="1"/>
          </p:cNvSpPr>
          <p:nvPr>
            <p:ph type="sldNum" sz="quarter" idx="12"/>
          </p:nvPr>
        </p:nvSpPr>
        <p:spPr bwMode="auto">
          <a:xfrm>
            <a:off x="10047514" y="6375679"/>
            <a:ext cx="1382486"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6B588B39-38D2-4119-AA55-14D7D6BF855C}" type="slidenum">
              <a:rPr lang="en-US" altLang="en-US">
                <a:latin typeface="Times New Roman" panose="02020603050405020304" pitchFamily="18" charset="0"/>
                <a:ea typeface="MS PGothic" panose="020B0600070205080204" pitchFamily="34" charset="-128"/>
              </a:rPr>
              <a:pPr>
                <a:spcAft>
                  <a:spcPts val="600"/>
                </a:spcAft>
              </a:pPr>
              <a:t>29</a:t>
            </a:fld>
            <a:endParaRPr lang="en-US" altLang="en-US">
              <a:latin typeface="Times New Roman" panose="02020603050405020304" pitchFamily="18" charset="0"/>
              <a:ea typeface="MS PGothic" panose="020B0600070205080204" pitchFamily="34" charset="-12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2530" name="Rectangle 2">
            <a:extLst>
              <a:ext uri="{FF2B5EF4-FFF2-40B4-BE49-F238E27FC236}">
                <a16:creationId xmlns:a16="http://schemas.microsoft.com/office/drawing/2014/main" id="{62412B2A-6CAC-46E3-B9DA-3F151EED4888}"/>
              </a:ext>
            </a:extLst>
          </p:cNvPr>
          <p:cNvSpPr>
            <a:spLocks noGrp="1" noChangeArrowheads="1"/>
          </p:cNvSpPr>
          <p:nvPr>
            <p:ph type="title"/>
          </p:nvPr>
        </p:nvSpPr>
        <p:spPr>
          <a:xfrm>
            <a:off x="931933" y="1162940"/>
            <a:ext cx="4515598" cy="4532120"/>
          </a:xfrm>
        </p:spPr>
        <p:txBody>
          <a:bodyPr anchor="ctr">
            <a:normAutofit/>
          </a:bodyPr>
          <a:lstStyle/>
          <a:p>
            <a:pPr eaLnBrk="1" hangingPunct="1"/>
            <a:r>
              <a:rPr lang="en-US" altLang="en-US" sz="4400" dirty="0">
                <a:ln>
                  <a:noFill/>
                </a:ln>
                <a:solidFill>
                  <a:srgbClr val="2A1A00"/>
                </a:solidFill>
              </a:rPr>
              <a:t>Motivations for Imperialism</a:t>
            </a:r>
          </a:p>
        </p:txBody>
      </p:sp>
      <p:sp>
        <p:nvSpPr>
          <p:cNvPr id="78" name="Rectangle 77">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5" name="Rectangle 3">
            <a:extLst>
              <a:ext uri="{FF2B5EF4-FFF2-40B4-BE49-F238E27FC236}">
                <a16:creationId xmlns:a16="http://schemas.microsoft.com/office/drawing/2014/main" id="{24A63BCE-0ECA-4CDB-BF32-CC217D5A11BE}"/>
              </a:ext>
            </a:extLst>
          </p:cNvPr>
          <p:cNvSpPr>
            <a:spLocks noGrp="1" noChangeArrowheads="1"/>
          </p:cNvSpPr>
          <p:nvPr>
            <p:ph idx="1"/>
          </p:nvPr>
        </p:nvSpPr>
        <p:spPr>
          <a:xfrm>
            <a:off x="6749271" y="1128451"/>
            <a:ext cx="4680729" cy="4566609"/>
          </a:xfrm>
        </p:spPr>
        <p:txBody>
          <a:bodyPr rtlCol="0" anchor="ctr">
            <a:normAutofit fontScale="85000" lnSpcReduction="20000"/>
          </a:bodyPr>
          <a:lstStyle/>
          <a:p>
            <a:pPr eaLnBrk="1" fontAlgn="auto" hangingPunct="1">
              <a:buFont typeface="Arial"/>
              <a:buChar char="•"/>
              <a:defRPr/>
            </a:pPr>
            <a:r>
              <a:rPr lang="en-US" altLang="en-US" sz="3200" dirty="0"/>
              <a:t>Military/Defense</a:t>
            </a:r>
          </a:p>
          <a:p>
            <a:pPr eaLnBrk="1" fontAlgn="auto" hangingPunct="1">
              <a:buFont typeface="Arial"/>
              <a:buChar char="•"/>
              <a:defRPr/>
            </a:pPr>
            <a:r>
              <a:rPr lang="en-US" altLang="en-US" sz="3200" dirty="0"/>
              <a:t>Political</a:t>
            </a:r>
          </a:p>
          <a:p>
            <a:pPr lvl="1">
              <a:buFont typeface="Arial"/>
              <a:buChar char="•"/>
              <a:defRPr/>
            </a:pPr>
            <a:r>
              <a:rPr lang="en-US" altLang="en-US" sz="2600" dirty="0">
                <a:cs typeface="Arial" panose="020B0604020202020204" pitchFamily="34" charset="0"/>
              </a:rPr>
              <a:t>Cecil Rhodes: imperialism alternative to civil war</a:t>
            </a:r>
            <a:endParaRPr lang="en-US" altLang="en-US" sz="2300" dirty="0"/>
          </a:p>
          <a:p>
            <a:pPr eaLnBrk="1" fontAlgn="auto" hangingPunct="1">
              <a:buFont typeface="Arial"/>
              <a:buChar char="•"/>
              <a:defRPr/>
            </a:pPr>
            <a:r>
              <a:rPr lang="en-US" altLang="en-US" sz="3200" dirty="0"/>
              <a:t>Economic</a:t>
            </a:r>
          </a:p>
          <a:p>
            <a:pPr lvl="1" eaLnBrk="1" fontAlgn="auto" hangingPunct="1">
              <a:buFont typeface="Arial"/>
              <a:buChar char="•"/>
              <a:defRPr/>
            </a:pPr>
            <a:r>
              <a:rPr lang="en-US" altLang="en-US" sz="2600" dirty="0">
                <a:ea typeface="Arial" panose="020B0604020202020204" pitchFamily="34" charset="0"/>
              </a:rPr>
              <a:t>Industrial capitalism</a:t>
            </a:r>
          </a:p>
          <a:p>
            <a:pPr lvl="1" eaLnBrk="1" fontAlgn="auto" hangingPunct="1">
              <a:buFont typeface="Arial"/>
              <a:buChar char="•"/>
              <a:defRPr/>
            </a:pPr>
            <a:r>
              <a:rPr lang="en-US" altLang="en-US" sz="2600" dirty="0">
                <a:ea typeface="Arial" panose="020B0604020202020204" pitchFamily="34" charset="0"/>
              </a:rPr>
              <a:t>Exporting goods</a:t>
            </a:r>
          </a:p>
          <a:p>
            <a:pPr eaLnBrk="1" fontAlgn="auto" hangingPunct="1">
              <a:buFont typeface="Arial"/>
              <a:buChar char="•"/>
              <a:defRPr/>
            </a:pPr>
            <a:r>
              <a:rPr lang="en-US" altLang="en-US" sz="3200" dirty="0"/>
              <a:t>Religious</a:t>
            </a:r>
          </a:p>
          <a:p>
            <a:pPr eaLnBrk="1" fontAlgn="auto" hangingPunct="1">
              <a:buFont typeface="Arial"/>
              <a:buChar char="•"/>
              <a:defRPr/>
            </a:pPr>
            <a:r>
              <a:rPr lang="en-US" altLang="en-US" sz="3200" dirty="0"/>
              <a:t>Geopolitical</a:t>
            </a:r>
          </a:p>
          <a:p>
            <a:pPr lvl="1">
              <a:buFont typeface="Arial"/>
              <a:buChar char="•"/>
              <a:defRPr/>
            </a:pPr>
            <a:r>
              <a:rPr lang="en-US" altLang="en-US" sz="2800" dirty="0"/>
              <a:t>Controlling important waterways, etc.</a:t>
            </a:r>
          </a:p>
          <a:p>
            <a:pPr eaLnBrk="1" fontAlgn="auto" hangingPunct="1">
              <a:buFont typeface="Arial"/>
              <a:buChar char="•"/>
              <a:defRPr/>
            </a:pPr>
            <a:endParaRPr lang="en-US" altLang="en-US" dirty="0"/>
          </a:p>
        </p:txBody>
      </p:sp>
      <p:sp>
        <p:nvSpPr>
          <p:cNvPr id="22532" name="Slide Number Placeholder 5">
            <a:extLst>
              <a:ext uri="{FF2B5EF4-FFF2-40B4-BE49-F238E27FC236}">
                <a16:creationId xmlns:a16="http://schemas.microsoft.com/office/drawing/2014/main" id="{DDC2562B-ADE7-4211-AAC9-A689227EBAC3}"/>
              </a:ext>
            </a:extLst>
          </p:cNvPr>
          <p:cNvSpPr>
            <a:spLocks noGrp="1"/>
          </p:cNvSpPr>
          <p:nvPr>
            <p:ph type="sldNum" sz="quarter" idx="12"/>
          </p:nvPr>
        </p:nvSpPr>
        <p:spPr bwMode="auto">
          <a:xfrm>
            <a:off x="10049164" y="6375679"/>
            <a:ext cx="1380836"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6E37C5FC-DB5E-419F-8BDF-60C2E94749C7}" type="slidenum">
              <a:rPr lang="en-US" altLang="en-US">
                <a:latin typeface="Times New Roman" panose="02020603050405020304" pitchFamily="18" charset="0"/>
                <a:ea typeface="MS PGothic" panose="020B0600070205080204" pitchFamily="34" charset="-128"/>
              </a:rPr>
              <a:pPr>
                <a:spcAft>
                  <a:spcPts val="600"/>
                </a:spcAft>
              </a:pPr>
              <a:t>3</a:t>
            </a:fld>
            <a:endParaRPr lang="en-US" altLang="en-US">
              <a:latin typeface="Times New Roman" panose="02020603050405020304" pitchFamily="18" charset="0"/>
              <a:ea typeface="MS PGothic" panose="020B0600070205080204" pitchFamily="34" charset="-128"/>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a:extLst>
              <a:ext uri="{FF2B5EF4-FFF2-40B4-BE49-F238E27FC236}">
                <a16:creationId xmlns:a16="http://schemas.microsoft.com/office/drawing/2014/main" id="{3CF947F8-83E0-4447-9EAB-8C039DF2C418}"/>
              </a:ext>
            </a:extLst>
          </p:cNvPr>
          <p:cNvSpPr>
            <a:spLocks noGrp="1" noChangeArrowheads="1"/>
          </p:cNvSpPr>
          <p:nvPr>
            <p:ph type="title"/>
          </p:nvPr>
        </p:nvSpPr>
        <p:spPr>
          <a:xfrm>
            <a:off x="1251677" y="1078378"/>
            <a:ext cx="2917551" cy="4701244"/>
          </a:xfrm>
        </p:spPr>
        <p:txBody>
          <a:bodyPr rtlCol="0" anchor="ctr">
            <a:normAutofit/>
          </a:bodyPr>
          <a:lstStyle/>
          <a:p>
            <a:pPr>
              <a:defRPr/>
            </a:pPr>
            <a:r>
              <a:rPr lang="en-US" altLang="en-US" sz="3600" dirty="0"/>
              <a:t>The Spanish-American War </a:t>
            </a:r>
            <a:br>
              <a:rPr lang="en-US" altLang="en-US" sz="3600" dirty="0"/>
            </a:br>
            <a:r>
              <a:rPr lang="en-US" altLang="en-US" sz="3600" dirty="0"/>
              <a:t>(1898–1899)</a:t>
            </a:r>
          </a:p>
        </p:txBody>
      </p:sp>
      <p:sp>
        <p:nvSpPr>
          <p:cNvPr id="141"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80899" name="Rectangle 3">
            <a:extLst>
              <a:ext uri="{FF2B5EF4-FFF2-40B4-BE49-F238E27FC236}">
                <a16:creationId xmlns:a16="http://schemas.microsoft.com/office/drawing/2014/main" id="{DD2CAE99-468F-453E-9FA4-08C4CF95FA6F}"/>
              </a:ext>
            </a:extLst>
          </p:cNvPr>
          <p:cNvSpPr>
            <a:spLocks noGrp="1" noChangeArrowheads="1"/>
          </p:cNvSpPr>
          <p:nvPr>
            <p:ph idx="1"/>
          </p:nvPr>
        </p:nvSpPr>
        <p:spPr>
          <a:xfrm>
            <a:off x="5167062" y="1078378"/>
            <a:ext cx="6262938" cy="4701244"/>
          </a:xfrm>
        </p:spPr>
        <p:txBody>
          <a:bodyPr anchor="ctr">
            <a:normAutofit/>
          </a:bodyPr>
          <a:lstStyle/>
          <a:p>
            <a:pPr eaLnBrk="1" hangingPunct="1"/>
            <a:r>
              <a:rPr lang="en-US" altLang="en-US" dirty="0"/>
              <a:t>U.S. declared war on Spain after battleship </a:t>
            </a:r>
            <a:r>
              <a:rPr lang="en-US" altLang="en-US" i="1" dirty="0"/>
              <a:t>Maine</a:t>
            </a:r>
            <a:r>
              <a:rPr lang="en-US" altLang="en-US" dirty="0"/>
              <a:t> sunk in Havana harbor, 1898</a:t>
            </a:r>
          </a:p>
          <a:p>
            <a:pPr lvl="1" eaLnBrk="1" hangingPunct="1"/>
            <a:r>
              <a:rPr lang="en-US" altLang="en-US" dirty="0">
                <a:cs typeface="Arial" panose="020B0604020202020204" pitchFamily="34" charset="0"/>
              </a:rPr>
              <a:t>Took possession of Cuba, Puerto Rico, Guam, Philippines</a:t>
            </a:r>
          </a:p>
          <a:p>
            <a:pPr eaLnBrk="1" hangingPunct="1"/>
            <a:r>
              <a:rPr lang="en-US" altLang="en-US" dirty="0"/>
              <a:t>Filipinos revolted against Spanish rule, later against U.S. rule</a:t>
            </a:r>
          </a:p>
          <a:p>
            <a:r>
              <a:rPr lang="en-US" altLang="en-US" dirty="0">
                <a:cs typeface="Arial" panose="020B0604020202020204" pitchFamily="34" charset="0"/>
              </a:rPr>
              <a:t>U.S. intervened in other Caribbean and Central American lands including supporting Panamanian independence to build Canal.</a:t>
            </a:r>
            <a:endParaRPr lang="en-US" altLang="en-US" dirty="0"/>
          </a:p>
        </p:txBody>
      </p:sp>
      <p:sp>
        <p:nvSpPr>
          <p:cNvPr id="80900" name="Slide Number Placeholder 5">
            <a:extLst>
              <a:ext uri="{FF2B5EF4-FFF2-40B4-BE49-F238E27FC236}">
                <a16:creationId xmlns:a16="http://schemas.microsoft.com/office/drawing/2014/main" id="{188280E2-7919-4CB7-BA49-F9E34C51FB88}"/>
              </a:ext>
            </a:extLst>
          </p:cNvPr>
          <p:cNvSpPr>
            <a:spLocks noGrp="1"/>
          </p:cNvSpPr>
          <p:nvPr>
            <p:ph type="sldNum" sz="quarter" idx="12"/>
          </p:nvPr>
        </p:nvSpPr>
        <p:spPr bwMode="auto">
          <a:xfrm>
            <a:off x="10476260" y="6375679"/>
            <a:ext cx="953740"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3E3145FF-1523-4266-BD36-212649C57BE3}" type="slidenum">
              <a:rPr lang="en-US" altLang="en-US">
                <a:latin typeface="Times New Roman" panose="02020603050405020304" pitchFamily="18" charset="0"/>
                <a:ea typeface="MS PGothic" panose="020B0600070205080204" pitchFamily="34" charset="-128"/>
              </a:rPr>
              <a:pPr>
                <a:spcAft>
                  <a:spcPts val="600"/>
                </a:spcAft>
              </a:pPr>
              <a:t>30</a:t>
            </a:fld>
            <a:endParaRPr lang="en-US" altLang="en-US">
              <a:latin typeface="Times New Roman" panose="02020603050405020304" pitchFamily="18" charset="0"/>
              <a:ea typeface="MS PGothic" panose="020B0600070205080204" pitchFamily="34" charset="-128"/>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76"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ctangle 77">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5" name="Picture 4" descr="Related image">
            <a:extLst>
              <a:ext uri="{FF2B5EF4-FFF2-40B4-BE49-F238E27FC236}">
                <a16:creationId xmlns:a16="http://schemas.microsoft.com/office/drawing/2014/main" id="{566C392D-55B1-47F1-A092-FEC4F6D36C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4013" y="780798"/>
            <a:ext cx="10513508" cy="52567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Slide Number Placeholder 2">
            <a:extLst>
              <a:ext uri="{FF2B5EF4-FFF2-40B4-BE49-F238E27FC236}">
                <a16:creationId xmlns:a16="http://schemas.microsoft.com/office/drawing/2014/main" id="{ECE0110B-A526-4926-BB96-554EDF79A165}"/>
              </a:ext>
            </a:extLst>
          </p:cNvPr>
          <p:cNvSpPr>
            <a:spLocks noGrp="1" noChangeArrowheads="1"/>
          </p:cNvSpPr>
          <p:nvPr>
            <p:ph type="sldNum" sz="quarter" idx="12"/>
          </p:nvPr>
        </p:nvSpPr>
        <p:spPr bwMode="auto">
          <a:xfrm>
            <a:off x="8445851" y="6375679"/>
            <a:ext cx="2819399"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F8D4E669-F93F-4B5A-813F-F772003B634C}" type="slidenum">
              <a:rPr lang="en-US" altLang="en-US">
                <a:solidFill>
                  <a:schemeClr val="tx2"/>
                </a:solidFill>
              </a:rPr>
              <a:pPr>
                <a:spcAft>
                  <a:spcPts val="600"/>
                </a:spcAft>
              </a:pPr>
              <a:t>31</a:t>
            </a:fld>
            <a:endParaRPr lang="en-US" altLang="en-US">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BE083D9-389A-4ED8-939B-AD05ECDEFDC3}"/>
              </a:ext>
            </a:extLst>
          </p:cNvPr>
          <p:cNvSpPr>
            <a:spLocks noGrp="1" noChangeArrowheads="1"/>
          </p:cNvSpPr>
          <p:nvPr>
            <p:ph type="title"/>
          </p:nvPr>
        </p:nvSpPr>
        <p:spPr>
          <a:xfrm>
            <a:off x="1172165" y="576555"/>
            <a:ext cx="10178322" cy="952166"/>
          </a:xfrm>
        </p:spPr>
        <p:txBody>
          <a:bodyPr>
            <a:normAutofit/>
          </a:bodyPr>
          <a:lstStyle/>
          <a:p>
            <a:pPr eaLnBrk="1" hangingPunct="1"/>
            <a:r>
              <a:rPr lang="en-US" altLang="en-US" sz="4000" dirty="0">
                <a:ln>
                  <a:noFill/>
                </a:ln>
              </a:rPr>
              <a:t>Primary Source Tie In: Motivations</a:t>
            </a:r>
          </a:p>
        </p:txBody>
      </p:sp>
      <p:sp>
        <p:nvSpPr>
          <p:cNvPr id="3" name="Content Placeholder 2">
            <a:extLst>
              <a:ext uri="{FF2B5EF4-FFF2-40B4-BE49-F238E27FC236}">
                <a16:creationId xmlns:a16="http://schemas.microsoft.com/office/drawing/2014/main" id="{673097BB-64BB-4BF1-9308-7BC46EB9305E}"/>
              </a:ext>
            </a:extLst>
          </p:cNvPr>
          <p:cNvSpPr>
            <a:spLocks noGrp="1"/>
          </p:cNvSpPr>
          <p:nvPr>
            <p:ph idx="1"/>
          </p:nvPr>
        </p:nvSpPr>
        <p:spPr>
          <a:xfrm>
            <a:off x="1545540" y="2115047"/>
            <a:ext cx="9100920" cy="4936493"/>
          </a:xfrm>
        </p:spPr>
        <p:txBody>
          <a:bodyPr rtlCol="0">
            <a:normAutofit fontScale="85000" lnSpcReduction="10000"/>
          </a:bodyPr>
          <a:lstStyle/>
          <a:p>
            <a:pPr marL="0" indent="0" eaLnBrk="1" fontAlgn="auto" hangingPunct="1">
              <a:buNone/>
              <a:defRPr/>
            </a:pPr>
            <a:r>
              <a:rPr lang="en-US" sz="2400" dirty="0">
                <a:solidFill>
                  <a:schemeClr val="tx1">
                    <a:lumMod val="85000"/>
                    <a:lumOff val="15000"/>
                  </a:schemeClr>
                </a:solidFill>
              </a:rPr>
              <a:t>When I next realized that the Philippines had dropped into our laps I confess I did not know what to do with them. . . And one night late it came to me this way:</a:t>
            </a:r>
          </a:p>
          <a:p>
            <a:pPr marL="514350" indent="-514350">
              <a:buFont typeface="Arial"/>
              <a:buAutoNum type="arabicParenR"/>
              <a:defRPr/>
            </a:pPr>
            <a:r>
              <a:rPr lang="en-US" sz="2400" dirty="0">
                <a:solidFill>
                  <a:schemeClr val="tx1">
                    <a:lumMod val="85000"/>
                    <a:lumOff val="15000"/>
                  </a:schemeClr>
                </a:solidFill>
              </a:rPr>
              <a:t>That we could not give them back to Spain- that would be cowardly and dishonorable; </a:t>
            </a:r>
          </a:p>
          <a:p>
            <a:pPr marL="514350" indent="-514350">
              <a:buFont typeface="Arial"/>
              <a:buAutoNum type="arabicParenR"/>
              <a:defRPr/>
            </a:pPr>
            <a:r>
              <a:rPr lang="en-US" sz="2400" dirty="0">
                <a:solidFill>
                  <a:schemeClr val="tx1">
                    <a:lumMod val="85000"/>
                    <a:lumOff val="15000"/>
                  </a:schemeClr>
                </a:solidFill>
              </a:rPr>
              <a:t>that we could not turn them over to France and Germany-our commercial rivals in the Orient-that would be bad business and discreditable;</a:t>
            </a:r>
          </a:p>
          <a:p>
            <a:pPr marL="514350" indent="-514350">
              <a:buFont typeface="Arial"/>
              <a:buAutoNum type="arabicParenR"/>
              <a:defRPr/>
            </a:pPr>
            <a:r>
              <a:rPr lang="en-US" sz="2400" dirty="0">
                <a:solidFill>
                  <a:schemeClr val="tx1">
                    <a:lumMod val="85000"/>
                    <a:lumOff val="15000"/>
                  </a:schemeClr>
                </a:solidFill>
              </a:rPr>
              <a:t>that we not leave them to themselves-they are unfit for self-government-and they would soon have anarchy and misrule over there worse than Spain's wars; and </a:t>
            </a:r>
          </a:p>
          <a:p>
            <a:pPr marL="514350" indent="-514350">
              <a:buFont typeface="Arial"/>
              <a:buAutoNum type="arabicParenR"/>
              <a:defRPr/>
            </a:pPr>
            <a:r>
              <a:rPr lang="en-US" sz="2400" dirty="0">
                <a:solidFill>
                  <a:schemeClr val="tx1">
                    <a:lumMod val="85000"/>
                    <a:lumOff val="15000"/>
                  </a:schemeClr>
                </a:solidFill>
              </a:rPr>
              <a:t>that there was nothing left for us to do but to take them all, and to educate the Filipinos, and uplift and civilize and Christianize them, and by God's grace do the very best we could by them, as our fellow-men for whom Christ also died.</a:t>
            </a:r>
          </a:p>
          <a:p>
            <a:pPr marL="0" indent="0" eaLnBrk="1" fontAlgn="auto" hangingPunct="1">
              <a:buNone/>
              <a:defRPr/>
            </a:pPr>
            <a:r>
              <a:rPr lang="en-US" sz="1600" dirty="0">
                <a:solidFill>
                  <a:schemeClr val="tx1">
                    <a:lumMod val="85000"/>
                    <a:lumOff val="15000"/>
                  </a:schemeClr>
                </a:solidFill>
              </a:rPr>
              <a:t>					</a:t>
            </a:r>
            <a:r>
              <a:rPr lang="en-US" sz="1800" dirty="0">
                <a:solidFill>
                  <a:schemeClr val="tx1">
                    <a:lumMod val="85000"/>
                    <a:lumOff val="15000"/>
                  </a:schemeClr>
                </a:solidFill>
              </a:rPr>
              <a:t>-William McKinley, US President, 1903</a:t>
            </a:r>
            <a:endParaRPr lang="en-US" sz="1600" dirty="0">
              <a:solidFill>
                <a:schemeClr val="tx1">
                  <a:lumMod val="85000"/>
                  <a:lumOff val="15000"/>
                </a:schemeClr>
              </a:solidFill>
            </a:endParaRPr>
          </a:p>
        </p:txBody>
      </p:sp>
      <p:sp>
        <p:nvSpPr>
          <p:cNvPr id="24580" name="Slide Number Placeholder 4">
            <a:extLst>
              <a:ext uri="{FF2B5EF4-FFF2-40B4-BE49-F238E27FC236}">
                <a16:creationId xmlns:a16="http://schemas.microsoft.com/office/drawing/2014/main" id="{96D3386F-372B-41CA-BF7A-15F827AB3B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fld id="{4B30DACF-0FD7-423D-83AD-841B4C65B536}" type="slidenum">
              <a:rPr lang="en-US" altLang="en-US"/>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5602" name="Title 1">
            <a:extLst>
              <a:ext uri="{FF2B5EF4-FFF2-40B4-BE49-F238E27FC236}">
                <a16:creationId xmlns:a16="http://schemas.microsoft.com/office/drawing/2014/main" id="{CE03E0E5-6BF9-4273-B47A-452500735EAA}"/>
              </a:ext>
            </a:extLst>
          </p:cNvPr>
          <p:cNvSpPr>
            <a:spLocks noGrp="1" noChangeArrowheads="1"/>
          </p:cNvSpPr>
          <p:nvPr>
            <p:ph type="title"/>
          </p:nvPr>
        </p:nvSpPr>
        <p:spPr>
          <a:xfrm>
            <a:off x="612989" y="776175"/>
            <a:ext cx="3990455" cy="5305650"/>
          </a:xfrm>
        </p:spPr>
        <p:txBody>
          <a:bodyPr anchor="b">
            <a:normAutofit/>
          </a:bodyPr>
          <a:lstStyle/>
          <a:p>
            <a:pPr eaLnBrk="1" hangingPunct="1"/>
            <a:r>
              <a:rPr lang="en-US" altLang="en-US" dirty="0">
                <a:ln>
                  <a:noFill/>
                </a:ln>
              </a:rPr>
              <a:t>Theories that drive Imperialism</a:t>
            </a:r>
          </a:p>
        </p:txBody>
      </p:sp>
      <p:sp>
        <p:nvSpPr>
          <p:cNvPr id="25603" name="Content Placeholder 2">
            <a:extLst>
              <a:ext uri="{FF2B5EF4-FFF2-40B4-BE49-F238E27FC236}">
                <a16:creationId xmlns:a16="http://schemas.microsoft.com/office/drawing/2014/main" id="{7A0FCBAE-C669-4FA3-874A-7DBC3C8BC2FE}"/>
              </a:ext>
            </a:extLst>
          </p:cNvPr>
          <p:cNvSpPr>
            <a:spLocks noGrp="1" noChangeArrowheads="1"/>
          </p:cNvSpPr>
          <p:nvPr>
            <p:ph idx="1"/>
          </p:nvPr>
        </p:nvSpPr>
        <p:spPr>
          <a:xfrm>
            <a:off x="4522839" y="870113"/>
            <a:ext cx="6907161" cy="5117775"/>
          </a:xfrm>
        </p:spPr>
        <p:txBody>
          <a:bodyPr anchor="ctr">
            <a:normAutofit/>
          </a:bodyPr>
          <a:lstStyle/>
          <a:p>
            <a:pPr marL="0" indent="0" eaLnBrk="1" hangingPunct="1">
              <a:buNone/>
            </a:pPr>
            <a:r>
              <a:rPr lang="en-US" altLang="en-US" sz="2800" dirty="0"/>
              <a:t>Social Darwinism</a:t>
            </a:r>
          </a:p>
          <a:p>
            <a:pPr lvl="1" eaLnBrk="1" hangingPunct="1"/>
            <a:r>
              <a:rPr lang="en-US" altLang="en-US" sz="2400" dirty="0"/>
              <a:t>Herbert Spencer, English Sociologist</a:t>
            </a:r>
          </a:p>
          <a:p>
            <a:pPr lvl="1" eaLnBrk="1" hangingPunct="1"/>
            <a:r>
              <a:rPr lang="en-US" altLang="en-US" sz="2400" dirty="0"/>
              <a:t>“Survival of the Fittest”</a:t>
            </a:r>
          </a:p>
          <a:p>
            <a:pPr marL="0" indent="0" eaLnBrk="1" hangingPunct="1">
              <a:buNone/>
            </a:pPr>
            <a:r>
              <a:rPr lang="en-US" altLang="en-US" sz="2800" dirty="0"/>
              <a:t>Sea power = Success</a:t>
            </a:r>
          </a:p>
          <a:p>
            <a:pPr lvl="1" eaLnBrk="1" hangingPunct="1"/>
            <a:r>
              <a:rPr lang="en-US" altLang="en-US" sz="2400" dirty="0"/>
              <a:t>Alfred Mahan,  American military historian</a:t>
            </a:r>
          </a:p>
          <a:p>
            <a:pPr lvl="1" eaLnBrk="1" hangingPunct="1"/>
            <a:r>
              <a:rPr lang="en-US" altLang="en-US" sz="2400" dirty="0"/>
              <a:t>Powerful navy, and geographically dispersed naval bases are key to national success (protects trade interests, etc.)</a:t>
            </a:r>
          </a:p>
        </p:txBody>
      </p:sp>
      <p:sp>
        <p:nvSpPr>
          <p:cNvPr id="25604" name="Slide Number Placeholder 4">
            <a:extLst>
              <a:ext uri="{FF2B5EF4-FFF2-40B4-BE49-F238E27FC236}">
                <a16:creationId xmlns:a16="http://schemas.microsoft.com/office/drawing/2014/main" id="{F76CED72-D84B-4571-820A-EE85EE60573B}"/>
              </a:ext>
            </a:extLst>
          </p:cNvPr>
          <p:cNvSpPr>
            <a:spLocks noGrp="1" noChangeArrowheads="1"/>
          </p:cNvSpPr>
          <p:nvPr>
            <p:ph type="sldNum" sz="quarter" idx="12"/>
          </p:nvPr>
        </p:nvSpPr>
        <p:spPr bwMode="auto">
          <a:xfrm>
            <a:off x="10319657" y="6375679"/>
            <a:ext cx="1110343"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0EEB65D9-2DAC-4C75-A9B7-51A4D8EBEAEF}" type="slidenum">
              <a:rPr lang="en-US" altLang="en-US"/>
              <a:pPr>
                <a:spcAft>
                  <a:spcPts val="600"/>
                </a:spcAft>
              </a:pPr>
              <a:t>5</a:t>
            </a:fld>
            <a:endParaRPr lang="en-US" altLang="en-US"/>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159FBBD-1C84-4E5F-BB97-8322BDCC54E3}"/>
              </a:ext>
            </a:extLst>
          </p:cNvPr>
          <p:cNvSpPr>
            <a:spLocks noGrp="1" noChangeArrowheads="1"/>
          </p:cNvSpPr>
          <p:nvPr>
            <p:ph type="title"/>
          </p:nvPr>
        </p:nvSpPr>
        <p:spPr>
          <a:xfrm>
            <a:off x="1251679" y="645107"/>
            <a:ext cx="3384329" cy="1640894"/>
          </a:xfrm>
        </p:spPr>
        <p:txBody>
          <a:bodyPr anchor="t">
            <a:normAutofit/>
          </a:bodyPr>
          <a:lstStyle/>
          <a:p>
            <a:pPr eaLnBrk="1" hangingPunct="1"/>
            <a:r>
              <a:rPr lang="en-US" altLang="en-US" sz="3700">
                <a:ln>
                  <a:noFill/>
                </a:ln>
              </a:rPr>
              <a:t>The </a:t>
            </a:r>
            <a:r>
              <a:rPr lang="ja-JP" altLang="en-US" sz="3700">
                <a:ln>
                  <a:noFill/>
                </a:ln>
              </a:rPr>
              <a:t>“</a:t>
            </a:r>
            <a:r>
              <a:rPr lang="en-US" altLang="ja-JP" sz="3700">
                <a:ln>
                  <a:noFill/>
                </a:ln>
              </a:rPr>
              <a:t>White Man</a:t>
            </a:r>
            <a:r>
              <a:rPr lang="ja-JP" altLang="en-US" sz="3700">
                <a:ln>
                  <a:noFill/>
                </a:ln>
              </a:rPr>
              <a:t>’</a:t>
            </a:r>
            <a:r>
              <a:rPr lang="en-US" altLang="ja-JP" sz="3700">
                <a:ln>
                  <a:noFill/>
                </a:ln>
              </a:rPr>
              <a:t>s Burden</a:t>
            </a:r>
            <a:r>
              <a:rPr lang="ja-JP" altLang="en-US" sz="3700">
                <a:ln>
                  <a:noFill/>
                </a:ln>
              </a:rPr>
              <a:t>”</a:t>
            </a:r>
            <a:endParaRPr lang="en-US" altLang="en-US" sz="3700">
              <a:ln>
                <a:noFill/>
              </a:ln>
            </a:endParaRPr>
          </a:p>
        </p:txBody>
      </p:sp>
      <p:sp>
        <p:nvSpPr>
          <p:cNvPr id="28675" name="Rectangle 3">
            <a:extLst>
              <a:ext uri="{FF2B5EF4-FFF2-40B4-BE49-F238E27FC236}">
                <a16:creationId xmlns:a16="http://schemas.microsoft.com/office/drawing/2014/main" id="{DB56DB91-344A-45EA-9795-3114225DEB9F}"/>
              </a:ext>
            </a:extLst>
          </p:cNvPr>
          <p:cNvSpPr>
            <a:spLocks noGrp="1" noChangeArrowheads="1"/>
          </p:cNvSpPr>
          <p:nvPr>
            <p:ph idx="1"/>
          </p:nvPr>
        </p:nvSpPr>
        <p:spPr>
          <a:xfrm>
            <a:off x="1251679" y="2286001"/>
            <a:ext cx="3664450" cy="3940844"/>
          </a:xfrm>
        </p:spPr>
        <p:txBody>
          <a:bodyPr>
            <a:normAutofit/>
          </a:bodyPr>
          <a:lstStyle/>
          <a:p>
            <a:pPr eaLnBrk="1" hangingPunct="1"/>
            <a:r>
              <a:rPr lang="en-US" altLang="en-US" sz="2400" dirty="0"/>
              <a:t>Rudyard Kipling (1864–1936)</a:t>
            </a:r>
          </a:p>
          <a:p>
            <a:pPr lvl="1" eaLnBrk="1" hangingPunct="1"/>
            <a:r>
              <a:rPr lang="en-US" altLang="en-US" sz="2000" dirty="0">
                <a:cs typeface="Arial" panose="020B0604020202020204" pitchFamily="34" charset="0"/>
              </a:rPr>
              <a:t>Duty to bring order and enlightenment to distant lands</a:t>
            </a:r>
          </a:p>
          <a:p>
            <a:pPr eaLnBrk="1" hangingPunct="1"/>
            <a:r>
              <a:rPr lang="en-US" altLang="en-US" sz="2400" dirty="0"/>
              <a:t>French: </a:t>
            </a:r>
            <a:r>
              <a:rPr lang="en-US" altLang="en-US" sz="2400" i="1" dirty="0"/>
              <a:t>mission </a:t>
            </a:r>
            <a:r>
              <a:rPr lang="en-US" altLang="en-US" sz="2400" i="1" dirty="0" err="1"/>
              <a:t>civilisatrice</a:t>
            </a:r>
            <a:endParaRPr lang="en-US" altLang="en-US" sz="2400" i="1" dirty="0"/>
          </a:p>
        </p:txBody>
      </p:sp>
      <p:pic>
        <p:nvPicPr>
          <p:cNvPr id="28677" name="Picture 7" descr="https://upload.wikimedia.org/wikipedia/commons/3/3f/%22The_White_Man%27s_Burden%22_Judge_1899.png">
            <a:extLst>
              <a:ext uri="{FF2B5EF4-FFF2-40B4-BE49-F238E27FC236}">
                <a16:creationId xmlns:a16="http://schemas.microsoft.com/office/drawing/2014/main" id="{40621583-30BE-47DC-B08A-0E93F12071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82" r="18296" b="1"/>
          <a:stretch/>
        </p:blipFill>
        <p:spPr bwMode="auto">
          <a:xfrm>
            <a:off x="5279472" y="645107"/>
            <a:ext cx="5995465" cy="55940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5">
            <a:extLst>
              <a:ext uri="{FF2B5EF4-FFF2-40B4-BE49-F238E27FC236}">
                <a16:creationId xmlns:a16="http://schemas.microsoft.com/office/drawing/2014/main" id="{D5727CF7-8373-438D-AE90-780860147894}"/>
              </a:ext>
            </a:extLst>
          </p:cNvPr>
          <p:cNvSpPr>
            <a:spLocks noGrp="1"/>
          </p:cNvSpPr>
          <p:nvPr>
            <p:ph type="sldNum" sz="quarter" idx="12"/>
          </p:nvPr>
        </p:nvSpPr>
        <p:spPr bwMode="auto">
          <a:xfrm>
            <a:off x="8610601" y="6375679"/>
            <a:ext cx="2819399"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spcAft>
                <a:spcPts val="600"/>
              </a:spcAft>
            </a:pPr>
            <a:fld id="{8A7E3DDB-F48B-459B-978C-D98091EEF151}" type="slidenum">
              <a:rPr lang="en-US" altLang="en-US">
                <a:latin typeface="Times New Roman" panose="02020603050405020304" pitchFamily="18" charset="0"/>
                <a:ea typeface="MS PGothic" panose="020B0600070205080204" pitchFamily="34" charset="-128"/>
              </a:rPr>
              <a:pPr>
                <a:spcAft>
                  <a:spcPts val="600"/>
                </a:spcAft>
              </a:pPr>
              <a:t>6</a:t>
            </a:fld>
            <a:endParaRPr lang="en-US" altLang="en-US">
              <a:latin typeface="Times New Roman" panose="02020603050405020304" pitchFamily="18" charset="0"/>
              <a:ea typeface="MS PGothic" panose="020B0600070205080204" pitchFamily="34" charset="-128"/>
            </a:endParaRPr>
          </a:p>
        </p:txBody>
      </p:sp>
      <p:sp>
        <p:nvSpPr>
          <p:cNvPr id="28678" name="TextBox 1">
            <a:extLst>
              <a:ext uri="{FF2B5EF4-FFF2-40B4-BE49-F238E27FC236}">
                <a16:creationId xmlns:a16="http://schemas.microsoft.com/office/drawing/2014/main" id="{932C3943-C0CF-4A7F-9BB2-8202C87D0B8A}"/>
              </a:ext>
            </a:extLst>
          </p:cNvPr>
          <p:cNvSpPr txBox="1">
            <a:spLocks noChangeArrowheads="1"/>
          </p:cNvSpPr>
          <p:nvPr/>
        </p:nvSpPr>
        <p:spPr bwMode="auto">
          <a:xfrm>
            <a:off x="5279472" y="6239154"/>
            <a:ext cx="5995465" cy="559404"/>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Aft>
                <a:spcPts val="600"/>
              </a:spcAft>
            </a:pPr>
            <a:r>
              <a:rPr lang="en-US" altLang="en-US" sz="1300">
                <a:solidFill>
                  <a:srgbClr val="FFFFFF"/>
                </a:solidFill>
                <a:latin typeface="+mn-lt"/>
              </a:rPr>
              <a:t>Judge, 1899</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Title 1">
            <a:extLst>
              <a:ext uri="{FF2B5EF4-FFF2-40B4-BE49-F238E27FC236}">
                <a16:creationId xmlns:a16="http://schemas.microsoft.com/office/drawing/2014/main" id="{CBAF9096-6DD6-44E3-91AB-B2C99DE44FCA}"/>
              </a:ext>
            </a:extLst>
          </p:cNvPr>
          <p:cNvSpPr>
            <a:spLocks noGrp="1"/>
          </p:cNvSpPr>
          <p:nvPr>
            <p:ph type="title"/>
          </p:nvPr>
        </p:nvSpPr>
        <p:spPr>
          <a:xfrm>
            <a:off x="3533170" y="2300175"/>
            <a:ext cx="4824250" cy="2026019"/>
          </a:xfrm>
        </p:spPr>
        <p:txBody>
          <a:bodyPr anchor="b">
            <a:normAutofit/>
          </a:bodyPr>
          <a:lstStyle/>
          <a:p>
            <a:pPr algn="ctr"/>
            <a:r>
              <a:rPr lang="en-US" sz="6600" dirty="0"/>
              <a:t>Asian Imperialism</a:t>
            </a:r>
          </a:p>
        </p:txBody>
      </p:sp>
    </p:spTree>
    <p:extLst>
      <p:ext uri="{BB962C8B-B14F-4D97-AF65-F5344CB8AC3E}">
        <p14:creationId xmlns:p14="http://schemas.microsoft.com/office/powerpoint/2010/main" val="6160802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7"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9" name="Rectangle 18">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71AC58-6F95-4667-8722-D18D542C516D}"/>
              </a:ext>
            </a:extLst>
          </p:cNvPr>
          <p:cNvPicPr>
            <a:picLocks noChangeAspect="1"/>
          </p:cNvPicPr>
          <p:nvPr/>
        </p:nvPicPr>
        <p:blipFill>
          <a:blip r:embed="rId2"/>
          <a:stretch>
            <a:fillRect/>
          </a:stretch>
        </p:blipFill>
        <p:spPr>
          <a:xfrm>
            <a:off x="113285" y="-487591"/>
            <a:ext cx="12141391" cy="8134731"/>
          </a:xfrm>
          <a:prstGeom prst="rect">
            <a:avLst/>
          </a:prstGeom>
        </p:spPr>
      </p:pic>
      <p:sp>
        <p:nvSpPr>
          <p:cNvPr id="5" name="TextBox 4">
            <a:extLst>
              <a:ext uri="{FF2B5EF4-FFF2-40B4-BE49-F238E27FC236}">
                <a16:creationId xmlns:a16="http://schemas.microsoft.com/office/drawing/2014/main" id="{39B82970-D6C7-4FCF-998C-AD5E9F3CCD8B}"/>
              </a:ext>
            </a:extLst>
          </p:cNvPr>
          <p:cNvSpPr txBox="1"/>
          <p:nvPr/>
        </p:nvSpPr>
        <p:spPr>
          <a:xfrm>
            <a:off x="9507794" y="1896193"/>
            <a:ext cx="1965115" cy="1200329"/>
          </a:xfrm>
          <a:prstGeom prst="rect">
            <a:avLst/>
          </a:prstGeom>
          <a:noFill/>
        </p:spPr>
        <p:txBody>
          <a:bodyPr wrap="square" rtlCol="0">
            <a:spAutoFit/>
          </a:bodyPr>
          <a:lstStyle/>
          <a:p>
            <a:r>
              <a:rPr lang="en-US" sz="2400" dirty="0"/>
              <a:t>1898-</a:t>
            </a:r>
          </a:p>
          <a:p>
            <a:r>
              <a:rPr lang="en-US" sz="2400" dirty="0"/>
              <a:t>Asian</a:t>
            </a:r>
          </a:p>
          <a:p>
            <a:r>
              <a:rPr lang="en-US" sz="2400" dirty="0"/>
              <a:t>Imperialism</a:t>
            </a:r>
          </a:p>
        </p:txBody>
      </p:sp>
    </p:spTree>
    <p:extLst>
      <p:ext uri="{BB962C8B-B14F-4D97-AF65-F5344CB8AC3E}">
        <p14:creationId xmlns:p14="http://schemas.microsoft.com/office/powerpoint/2010/main" val="147502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dian Rebellion of 1857 - Wikipedia">
            <a:extLst>
              <a:ext uri="{FF2B5EF4-FFF2-40B4-BE49-F238E27FC236}">
                <a16:creationId xmlns:a16="http://schemas.microsoft.com/office/drawing/2014/main" id="{C0630D32-4B33-473D-839D-53C48CC7E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091" y="-308122"/>
            <a:ext cx="9654231" cy="747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6155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1614</Words>
  <Application>Microsoft Office PowerPoint</Application>
  <PresentationFormat>Widescreen</PresentationFormat>
  <Paragraphs>240</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Garamond</vt:lpstr>
      <vt:lpstr>Gill Sans MT</vt:lpstr>
      <vt:lpstr>Impact</vt:lpstr>
      <vt:lpstr>Times New Roman</vt:lpstr>
      <vt:lpstr>Badge</vt:lpstr>
      <vt:lpstr>Age of Imperialism</vt:lpstr>
      <vt:lpstr>PowerPoint Presentation</vt:lpstr>
      <vt:lpstr>Motivations for Imperialism</vt:lpstr>
      <vt:lpstr>Primary Source Tie In: Motivations</vt:lpstr>
      <vt:lpstr>Theories that drive Imperialism</vt:lpstr>
      <vt:lpstr>The “White Man’s Burden”</vt:lpstr>
      <vt:lpstr>Asian Imperialism</vt:lpstr>
      <vt:lpstr>PowerPoint Presentation</vt:lpstr>
      <vt:lpstr>PowerPoint Presentation</vt:lpstr>
      <vt:lpstr>Indian Rebellion, 1857</vt:lpstr>
      <vt:lpstr>British Imperial Rule</vt:lpstr>
      <vt:lpstr>Nationalism and  Anticolonial Movements</vt:lpstr>
      <vt:lpstr>Imperialism in Central Asia</vt:lpstr>
      <vt:lpstr>East Asia in the Long Nineteenth Century</vt:lpstr>
      <vt:lpstr>Imperialism in Southeast Asia</vt:lpstr>
      <vt:lpstr>PowerPoint Presentation</vt:lpstr>
      <vt:lpstr>Unequal Treaties</vt:lpstr>
      <vt:lpstr>Rebellion’s Threaten the Qing</vt:lpstr>
      <vt:lpstr>Taiping Defeat</vt:lpstr>
      <vt:lpstr>Boxer Rebellion</vt:lpstr>
      <vt:lpstr>Japan</vt:lpstr>
      <vt:lpstr>Foreign Pressure</vt:lpstr>
      <vt:lpstr>Modern government &amp; Imperial Ambitions</vt:lpstr>
      <vt:lpstr>PowerPoint Presentation</vt:lpstr>
      <vt:lpstr>African Imperialism</vt:lpstr>
      <vt:lpstr>The Scramble for Africa  (1875–1900)</vt:lpstr>
      <vt:lpstr>The Berlin West Africa Conference (1884–1885)</vt:lpstr>
      <vt:lpstr>PowerPoint Presentation</vt:lpstr>
      <vt:lpstr>U.S. Imperialism</vt:lpstr>
      <vt:lpstr>The Spanish-American War  (1898–1899)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Imperialism</dc:title>
  <dc:creator>Linden-Brooks, Sarah</dc:creator>
  <cp:lastModifiedBy>Linden-Brooks, Sarah</cp:lastModifiedBy>
  <cp:revision>7</cp:revision>
  <dcterms:created xsi:type="dcterms:W3CDTF">2020-08-01T13:07:40Z</dcterms:created>
  <dcterms:modified xsi:type="dcterms:W3CDTF">2020-08-01T14:14:36Z</dcterms:modified>
</cp:coreProperties>
</file>