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sldIdLst>
    <p:sldId id="256" r:id="rId2"/>
    <p:sldId id="338" r:id="rId3"/>
    <p:sldId id="329" r:id="rId4"/>
    <p:sldId id="332" r:id="rId5"/>
    <p:sldId id="258" r:id="rId6"/>
    <p:sldId id="328" r:id="rId7"/>
    <p:sldId id="333" r:id="rId8"/>
    <p:sldId id="315" r:id="rId9"/>
    <p:sldId id="330" r:id="rId10"/>
    <p:sldId id="331" r:id="rId11"/>
    <p:sldId id="316" r:id="rId12"/>
    <p:sldId id="325" r:id="rId13"/>
    <p:sldId id="326" r:id="rId14"/>
    <p:sldId id="334" r:id="rId15"/>
    <p:sldId id="336" r:id="rId16"/>
    <p:sldId id="265" r:id="rId17"/>
    <p:sldId id="266" r:id="rId18"/>
    <p:sldId id="335" r:id="rId19"/>
    <p:sldId id="339" r:id="rId20"/>
    <p:sldId id="282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0" r:id="rId29"/>
    <p:sldId id="270" r:id="rId30"/>
    <p:sldId id="284" r:id="rId31"/>
    <p:sldId id="311" r:id="rId32"/>
    <p:sldId id="271" r:id="rId33"/>
    <p:sldId id="337" r:id="rId34"/>
    <p:sldId id="340" r:id="rId35"/>
    <p:sldId id="272" r:id="rId36"/>
    <p:sldId id="34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D8530-A056-4487-AC73-F444EC6E2D5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95FF7A-DEE6-4B4F-BF79-C980744EAC91}">
      <dgm:prSet/>
      <dgm:spPr/>
      <dgm:t>
        <a:bodyPr/>
        <a:lstStyle/>
        <a:p>
          <a:r>
            <a:rPr lang="en-US" dirty="0"/>
            <a:t>Conservatism</a:t>
          </a:r>
        </a:p>
      </dgm:t>
    </dgm:pt>
    <dgm:pt modelId="{078EFEF5-B105-481D-B287-6543C6B9D22E}" type="parTrans" cxnId="{2A5C18AA-4D1E-45DF-8B0C-788E3C116214}">
      <dgm:prSet/>
      <dgm:spPr/>
      <dgm:t>
        <a:bodyPr/>
        <a:lstStyle/>
        <a:p>
          <a:endParaRPr lang="en-US"/>
        </a:p>
      </dgm:t>
    </dgm:pt>
    <dgm:pt modelId="{7EF1C0C6-1F99-448E-AE80-2C4801B63572}" type="sibTrans" cxnId="{2A5C18AA-4D1E-45DF-8B0C-788E3C116214}">
      <dgm:prSet/>
      <dgm:spPr/>
      <dgm:t>
        <a:bodyPr/>
        <a:lstStyle/>
        <a:p>
          <a:endParaRPr lang="en-US"/>
        </a:p>
      </dgm:t>
    </dgm:pt>
    <dgm:pt modelId="{1B51F6B3-428A-421D-9B34-E2271D32A83C}">
      <dgm:prSet/>
      <dgm:spPr/>
      <dgm:t>
        <a:bodyPr/>
        <a:lstStyle/>
        <a:p>
          <a:endParaRPr lang="en-US" dirty="0"/>
        </a:p>
      </dgm:t>
    </dgm:pt>
    <dgm:pt modelId="{C17FC4AC-3E53-4512-B12B-1E0200283A63}" type="parTrans" cxnId="{5ADC9397-8CCF-4877-B988-6C4812384265}">
      <dgm:prSet/>
      <dgm:spPr/>
      <dgm:t>
        <a:bodyPr/>
        <a:lstStyle/>
        <a:p>
          <a:endParaRPr lang="en-US"/>
        </a:p>
      </dgm:t>
    </dgm:pt>
    <dgm:pt modelId="{013DE6EA-B6F3-4542-B1A7-E9F6A3D1FDAF}" type="sibTrans" cxnId="{5ADC9397-8CCF-4877-B988-6C4812384265}">
      <dgm:prSet/>
      <dgm:spPr/>
      <dgm:t>
        <a:bodyPr/>
        <a:lstStyle/>
        <a:p>
          <a:endParaRPr lang="en-US"/>
        </a:p>
      </dgm:t>
    </dgm:pt>
    <dgm:pt modelId="{E1ED1EF7-36BA-4E7A-BECB-352BE3FDEDAD}">
      <dgm:prSet/>
      <dgm:spPr/>
      <dgm:t>
        <a:bodyPr/>
        <a:lstStyle/>
        <a:p>
          <a:r>
            <a:rPr lang="en-US" dirty="0"/>
            <a:t>Disavowed rapid revolutionary change</a:t>
          </a:r>
        </a:p>
      </dgm:t>
    </dgm:pt>
    <dgm:pt modelId="{A8E06935-E65C-4B6D-856C-8E77B4DF0D10}" type="parTrans" cxnId="{10D59F97-73A9-41CF-9D9A-3990C3564500}">
      <dgm:prSet/>
      <dgm:spPr/>
      <dgm:t>
        <a:bodyPr/>
        <a:lstStyle/>
        <a:p>
          <a:endParaRPr lang="en-US"/>
        </a:p>
      </dgm:t>
    </dgm:pt>
    <dgm:pt modelId="{67CD994E-D297-474F-BD00-43779168D73F}" type="sibTrans" cxnId="{10D59F97-73A9-41CF-9D9A-3990C3564500}">
      <dgm:prSet/>
      <dgm:spPr/>
      <dgm:t>
        <a:bodyPr/>
        <a:lstStyle/>
        <a:p>
          <a:endParaRPr lang="en-US"/>
        </a:p>
      </dgm:t>
    </dgm:pt>
    <dgm:pt modelId="{D5BAAA21-A630-40A8-A04A-FCAE0019EEC3}">
      <dgm:prSet/>
      <dgm:spPr/>
      <dgm:t>
        <a:bodyPr/>
        <a:lstStyle/>
        <a:p>
          <a:r>
            <a:rPr lang="en-US" dirty="0"/>
            <a:t>Favored slow evolution of society</a:t>
          </a:r>
        </a:p>
      </dgm:t>
    </dgm:pt>
    <dgm:pt modelId="{B3ADDD06-B1B6-44D5-9EDC-F3E90D5A1ECC}" type="parTrans" cxnId="{5AAA337B-FF61-4E8B-A0AA-E9AB94E0F080}">
      <dgm:prSet/>
      <dgm:spPr/>
      <dgm:t>
        <a:bodyPr/>
        <a:lstStyle/>
        <a:p>
          <a:endParaRPr lang="en-US"/>
        </a:p>
      </dgm:t>
    </dgm:pt>
    <dgm:pt modelId="{D7BB76BB-BBE4-4443-A831-4123DDF81D58}" type="sibTrans" cxnId="{5AAA337B-FF61-4E8B-A0AA-E9AB94E0F080}">
      <dgm:prSet/>
      <dgm:spPr/>
      <dgm:t>
        <a:bodyPr/>
        <a:lstStyle/>
        <a:p>
          <a:endParaRPr lang="en-US"/>
        </a:p>
      </dgm:t>
    </dgm:pt>
    <dgm:pt modelId="{E5C1346B-B6C8-4112-8E18-13532CB8FDCD}">
      <dgm:prSet/>
      <dgm:spPr/>
      <dgm:t>
        <a:bodyPr/>
        <a:lstStyle/>
        <a:p>
          <a:r>
            <a:rPr lang="en-US" dirty="0"/>
            <a:t>Liberalism</a:t>
          </a:r>
        </a:p>
      </dgm:t>
    </dgm:pt>
    <dgm:pt modelId="{E8BE8983-23CA-426E-806B-D898330EBFD7}" type="parTrans" cxnId="{F0BBAE7A-0D9F-4064-86F4-D6BDEFAD1448}">
      <dgm:prSet/>
      <dgm:spPr/>
      <dgm:t>
        <a:bodyPr/>
        <a:lstStyle/>
        <a:p>
          <a:endParaRPr lang="en-US"/>
        </a:p>
      </dgm:t>
    </dgm:pt>
    <dgm:pt modelId="{89873FFC-583E-445E-B9F8-73DDCCD1E632}" type="sibTrans" cxnId="{F0BBAE7A-0D9F-4064-86F4-D6BDEFAD1448}">
      <dgm:prSet/>
      <dgm:spPr/>
      <dgm:t>
        <a:bodyPr/>
        <a:lstStyle/>
        <a:p>
          <a:endParaRPr lang="en-US"/>
        </a:p>
      </dgm:t>
    </dgm:pt>
    <dgm:pt modelId="{AF32E596-3DC5-4B08-9B61-15EEAC4A6ECD}">
      <dgm:prSet/>
      <dgm:spPr/>
      <dgm:t>
        <a:bodyPr/>
        <a:lstStyle/>
        <a:p>
          <a:r>
            <a:rPr lang="en-US" dirty="0"/>
            <a:t>Viewed conservatives as defenders of illegitimate status quo</a:t>
          </a:r>
        </a:p>
      </dgm:t>
    </dgm:pt>
    <dgm:pt modelId="{AE557696-3E2C-46D9-BAC3-B63D8051C132}" type="parTrans" cxnId="{AACCA4D0-11FD-4DDC-BEA5-1404BFD6780A}">
      <dgm:prSet/>
      <dgm:spPr/>
      <dgm:t>
        <a:bodyPr/>
        <a:lstStyle/>
        <a:p>
          <a:endParaRPr lang="en-US"/>
        </a:p>
      </dgm:t>
    </dgm:pt>
    <dgm:pt modelId="{E9C56F57-EAED-482F-9BFD-AE3A35E3C139}" type="sibTrans" cxnId="{AACCA4D0-11FD-4DDC-BEA5-1404BFD6780A}">
      <dgm:prSet/>
      <dgm:spPr/>
      <dgm:t>
        <a:bodyPr/>
        <a:lstStyle/>
        <a:p>
          <a:endParaRPr lang="en-US"/>
        </a:p>
      </dgm:t>
    </dgm:pt>
    <dgm:pt modelId="{EA71291F-5918-444C-B6BD-1705E5032CF4}">
      <dgm:prSet/>
      <dgm:spPr/>
      <dgm:t>
        <a:bodyPr/>
        <a:lstStyle/>
        <a:p>
          <a:r>
            <a:rPr lang="en-US" dirty="0"/>
            <a:t>Manage, not stifle, social change</a:t>
          </a:r>
        </a:p>
      </dgm:t>
    </dgm:pt>
    <dgm:pt modelId="{F722F3D5-FABD-477A-9735-A04FED5D3CD9}" type="parTrans" cxnId="{35DD6940-0508-4EB2-9386-C78DB0FCBF44}">
      <dgm:prSet/>
      <dgm:spPr/>
      <dgm:t>
        <a:bodyPr/>
        <a:lstStyle/>
        <a:p>
          <a:endParaRPr lang="en-US"/>
        </a:p>
      </dgm:t>
    </dgm:pt>
    <dgm:pt modelId="{F047EFBA-7D00-4D36-976B-C8FC6B0A05EB}" type="sibTrans" cxnId="{35DD6940-0508-4EB2-9386-C78DB0FCBF44}">
      <dgm:prSet/>
      <dgm:spPr/>
      <dgm:t>
        <a:bodyPr/>
        <a:lstStyle/>
        <a:p>
          <a:endParaRPr lang="en-US"/>
        </a:p>
      </dgm:t>
    </dgm:pt>
    <dgm:pt modelId="{4A68AB06-C3D6-432F-B30E-0AC458930990}" type="pres">
      <dgm:prSet presAssocID="{10FD8530-A056-4487-AC73-F444EC6E2D59}" presName="Name0" presStyleCnt="0">
        <dgm:presLayoutVars>
          <dgm:dir/>
          <dgm:animLvl val="lvl"/>
          <dgm:resizeHandles val="exact"/>
        </dgm:presLayoutVars>
      </dgm:prSet>
      <dgm:spPr/>
    </dgm:pt>
    <dgm:pt modelId="{45FB4FE6-4295-41D3-8383-D321178764E8}" type="pres">
      <dgm:prSet presAssocID="{D495FF7A-DEE6-4B4F-BF79-C980744EAC91}" presName="linNode" presStyleCnt="0"/>
      <dgm:spPr/>
    </dgm:pt>
    <dgm:pt modelId="{F63A6D32-E780-45DD-8012-7B7FAF91553C}" type="pres">
      <dgm:prSet presAssocID="{D495FF7A-DEE6-4B4F-BF79-C980744EAC9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98BF469-BB1E-454C-A7B2-7273B7DB6B65}" type="pres">
      <dgm:prSet presAssocID="{D495FF7A-DEE6-4B4F-BF79-C980744EAC91}" presName="descendantText" presStyleLbl="alignAccFollowNode1" presStyleIdx="0" presStyleCnt="2">
        <dgm:presLayoutVars>
          <dgm:bulletEnabled val="1"/>
        </dgm:presLayoutVars>
      </dgm:prSet>
      <dgm:spPr/>
    </dgm:pt>
    <dgm:pt modelId="{CEAAB224-4176-4395-A6AA-36CEAF660614}" type="pres">
      <dgm:prSet presAssocID="{7EF1C0C6-1F99-448E-AE80-2C4801B63572}" presName="sp" presStyleCnt="0"/>
      <dgm:spPr/>
    </dgm:pt>
    <dgm:pt modelId="{F7B1B04E-392A-40DD-BC9A-7AE348B55A86}" type="pres">
      <dgm:prSet presAssocID="{E5C1346B-B6C8-4112-8E18-13532CB8FDCD}" presName="linNode" presStyleCnt="0"/>
      <dgm:spPr/>
    </dgm:pt>
    <dgm:pt modelId="{907278A4-E8D3-4874-B5B2-9D1628BF5531}" type="pres">
      <dgm:prSet presAssocID="{E5C1346B-B6C8-4112-8E18-13532CB8FDC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53E4CC7-B423-4C01-839E-80A7771E1318}" type="pres">
      <dgm:prSet presAssocID="{E5C1346B-B6C8-4112-8E18-13532CB8FDC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B13B604-8CD7-4C4E-A714-A27F05AD893F}" type="presOf" srcId="{1B51F6B3-428A-421D-9B34-E2271D32A83C}" destId="{998BF469-BB1E-454C-A7B2-7273B7DB6B65}" srcOrd="0" destOrd="0" presId="urn:microsoft.com/office/officeart/2005/8/layout/vList5"/>
    <dgm:cxn modelId="{4FDB291A-B3D0-459C-86CB-A03DD4659DEC}" type="presOf" srcId="{D5BAAA21-A630-40A8-A04A-FCAE0019EEC3}" destId="{998BF469-BB1E-454C-A7B2-7273B7DB6B65}" srcOrd="0" destOrd="2" presId="urn:microsoft.com/office/officeart/2005/8/layout/vList5"/>
    <dgm:cxn modelId="{35DD6940-0508-4EB2-9386-C78DB0FCBF44}" srcId="{E5C1346B-B6C8-4112-8E18-13532CB8FDCD}" destId="{EA71291F-5918-444C-B6BD-1705E5032CF4}" srcOrd="1" destOrd="0" parTransId="{F722F3D5-FABD-477A-9735-A04FED5D3CD9}" sibTransId="{F047EFBA-7D00-4D36-976B-C8FC6B0A05EB}"/>
    <dgm:cxn modelId="{50D2115C-9338-43B7-B919-C98254763200}" type="presOf" srcId="{D495FF7A-DEE6-4B4F-BF79-C980744EAC91}" destId="{F63A6D32-E780-45DD-8012-7B7FAF91553C}" srcOrd="0" destOrd="0" presId="urn:microsoft.com/office/officeart/2005/8/layout/vList5"/>
    <dgm:cxn modelId="{218D355C-A277-42EB-80F1-BD2427F37592}" type="presOf" srcId="{EA71291F-5918-444C-B6BD-1705E5032CF4}" destId="{853E4CC7-B423-4C01-839E-80A7771E1318}" srcOrd="0" destOrd="1" presId="urn:microsoft.com/office/officeart/2005/8/layout/vList5"/>
    <dgm:cxn modelId="{F0BBAE7A-0D9F-4064-86F4-D6BDEFAD1448}" srcId="{10FD8530-A056-4487-AC73-F444EC6E2D59}" destId="{E5C1346B-B6C8-4112-8E18-13532CB8FDCD}" srcOrd="1" destOrd="0" parTransId="{E8BE8983-23CA-426E-806B-D898330EBFD7}" sibTransId="{89873FFC-583E-445E-B9F8-73DDCCD1E632}"/>
    <dgm:cxn modelId="{5AAA337B-FF61-4E8B-A0AA-E9AB94E0F080}" srcId="{D495FF7A-DEE6-4B4F-BF79-C980744EAC91}" destId="{D5BAAA21-A630-40A8-A04A-FCAE0019EEC3}" srcOrd="2" destOrd="0" parTransId="{B3ADDD06-B1B6-44D5-9EDC-F3E90D5A1ECC}" sibTransId="{D7BB76BB-BBE4-4443-A831-4123DDF81D58}"/>
    <dgm:cxn modelId="{5ADC9397-8CCF-4877-B988-6C4812384265}" srcId="{D495FF7A-DEE6-4B4F-BF79-C980744EAC91}" destId="{1B51F6B3-428A-421D-9B34-E2271D32A83C}" srcOrd="0" destOrd="0" parTransId="{C17FC4AC-3E53-4512-B12B-1E0200283A63}" sibTransId="{013DE6EA-B6F3-4542-B1A7-E9F6A3D1FDAF}"/>
    <dgm:cxn modelId="{10D59F97-73A9-41CF-9D9A-3990C3564500}" srcId="{D495FF7A-DEE6-4B4F-BF79-C980744EAC91}" destId="{E1ED1EF7-36BA-4E7A-BECB-352BE3FDEDAD}" srcOrd="1" destOrd="0" parTransId="{A8E06935-E65C-4B6D-856C-8E77B4DF0D10}" sibTransId="{67CD994E-D297-474F-BD00-43779168D73F}"/>
    <dgm:cxn modelId="{2A5C18AA-4D1E-45DF-8B0C-788E3C116214}" srcId="{10FD8530-A056-4487-AC73-F444EC6E2D59}" destId="{D495FF7A-DEE6-4B4F-BF79-C980744EAC91}" srcOrd="0" destOrd="0" parTransId="{078EFEF5-B105-481D-B287-6543C6B9D22E}" sibTransId="{7EF1C0C6-1F99-448E-AE80-2C4801B63572}"/>
    <dgm:cxn modelId="{ED6100C6-D1AB-4AEA-BFA9-D639900A4ED6}" type="presOf" srcId="{E1ED1EF7-36BA-4E7A-BECB-352BE3FDEDAD}" destId="{998BF469-BB1E-454C-A7B2-7273B7DB6B65}" srcOrd="0" destOrd="1" presId="urn:microsoft.com/office/officeart/2005/8/layout/vList5"/>
    <dgm:cxn modelId="{54CF25C7-77C1-42B2-A467-116225A67708}" type="presOf" srcId="{AF32E596-3DC5-4B08-9B61-15EEAC4A6ECD}" destId="{853E4CC7-B423-4C01-839E-80A7771E1318}" srcOrd="0" destOrd="0" presId="urn:microsoft.com/office/officeart/2005/8/layout/vList5"/>
    <dgm:cxn modelId="{AACCA4D0-11FD-4DDC-BEA5-1404BFD6780A}" srcId="{E5C1346B-B6C8-4112-8E18-13532CB8FDCD}" destId="{AF32E596-3DC5-4B08-9B61-15EEAC4A6ECD}" srcOrd="0" destOrd="0" parTransId="{AE557696-3E2C-46D9-BAC3-B63D8051C132}" sibTransId="{E9C56F57-EAED-482F-9BFD-AE3A35E3C139}"/>
    <dgm:cxn modelId="{AC8495E7-7EA5-48A2-9F2A-36D720E2F888}" type="presOf" srcId="{E5C1346B-B6C8-4112-8E18-13532CB8FDCD}" destId="{907278A4-E8D3-4874-B5B2-9D1628BF5531}" srcOrd="0" destOrd="0" presId="urn:microsoft.com/office/officeart/2005/8/layout/vList5"/>
    <dgm:cxn modelId="{02849AFF-70BC-4E50-A7D8-8AC67819CB7F}" type="presOf" srcId="{10FD8530-A056-4487-AC73-F444EC6E2D59}" destId="{4A68AB06-C3D6-432F-B30E-0AC458930990}" srcOrd="0" destOrd="0" presId="urn:microsoft.com/office/officeart/2005/8/layout/vList5"/>
    <dgm:cxn modelId="{DE24847D-CA9B-4D7F-8D73-04377A43CBA3}" type="presParOf" srcId="{4A68AB06-C3D6-432F-B30E-0AC458930990}" destId="{45FB4FE6-4295-41D3-8383-D321178764E8}" srcOrd="0" destOrd="0" presId="urn:microsoft.com/office/officeart/2005/8/layout/vList5"/>
    <dgm:cxn modelId="{54DC8AD8-B554-4334-9374-ACFF70702F53}" type="presParOf" srcId="{45FB4FE6-4295-41D3-8383-D321178764E8}" destId="{F63A6D32-E780-45DD-8012-7B7FAF91553C}" srcOrd="0" destOrd="0" presId="urn:microsoft.com/office/officeart/2005/8/layout/vList5"/>
    <dgm:cxn modelId="{16584866-D455-49A6-9F4F-DBBE96013FA7}" type="presParOf" srcId="{45FB4FE6-4295-41D3-8383-D321178764E8}" destId="{998BF469-BB1E-454C-A7B2-7273B7DB6B65}" srcOrd="1" destOrd="0" presId="urn:microsoft.com/office/officeart/2005/8/layout/vList5"/>
    <dgm:cxn modelId="{423C13D6-C8FA-41F5-9803-3110D89E051D}" type="presParOf" srcId="{4A68AB06-C3D6-432F-B30E-0AC458930990}" destId="{CEAAB224-4176-4395-A6AA-36CEAF660614}" srcOrd="1" destOrd="0" presId="urn:microsoft.com/office/officeart/2005/8/layout/vList5"/>
    <dgm:cxn modelId="{F1A65BA9-6103-4A71-8912-576BD3007E9A}" type="presParOf" srcId="{4A68AB06-C3D6-432F-B30E-0AC458930990}" destId="{F7B1B04E-392A-40DD-BC9A-7AE348B55A86}" srcOrd="2" destOrd="0" presId="urn:microsoft.com/office/officeart/2005/8/layout/vList5"/>
    <dgm:cxn modelId="{62CA1B73-6AA5-4F90-B7E9-0D3D3C243325}" type="presParOf" srcId="{F7B1B04E-392A-40DD-BC9A-7AE348B55A86}" destId="{907278A4-E8D3-4874-B5B2-9D1628BF5531}" srcOrd="0" destOrd="0" presId="urn:microsoft.com/office/officeart/2005/8/layout/vList5"/>
    <dgm:cxn modelId="{223636DD-D4BE-43B1-85D6-6C57E795DB6A}" type="presParOf" srcId="{F7B1B04E-392A-40DD-BC9A-7AE348B55A86}" destId="{853E4CC7-B423-4C01-839E-80A7771E13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BF469-BB1E-454C-A7B2-7273B7DB6B65}">
      <dsp:nvSpPr>
        <dsp:cNvPr id="0" name=""/>
        <dsp:cNvSpPr/>
      </dsp:nvSpPr>
      <dsp:spPr>
        <a:xfrm rot="5400000">
          <a:off x="4262597" y="-1232202"/>
          <a:ext cx="1985248" cy="49460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Disavowed rapid revolutionary change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Favored slow evolution of society</a:t>
          </a:r>
        </a:p>
      </dsp:txBody>
      <dsp:txXfrm rot="-5400000">
        <a:off x="2782176" y="345131"/>
        <a:ext cx="4849178" cy="1791424"/>
      </dsp:txXfrm>
    </dsp:sp>
    <dsp:sp modelId="{F63A6D32-E780-45DD-8012-7B7FAF91553C}">
      <dsp:nvSpPr>
        <dsp:cNvPr id="0" name=""/>
        <dsp:cNvSpPr/>
      </dsp:nvSpPr>
      <dsp:spPr>
        <a:xfrm>
          <a:off x="0" y="62"/>
          <a:ext cx="2782176" cy="2481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Conservatism</a:t>
          </a:r>
        </a:p>
      </dsp:txBody>
      <dsp:txXfrm>
        <a:off x="121140" y="121202"/>
        <a:ext cx="2539896" cy="2239280"/>
      </dsp:txXfrm>
    </dsp:sp>
    <dsp:sp modelId="{853E4CC7-B423-4C01-839E-80A7771E1318}">
      <dsp:nvSpPr>
        <dsp:cNvPr id="0" name=""/>
        <dsp:cNvSpPr/>
      </dsp:nvSpPr>
      <dsp:spPr>
        <a:xfrm rot="5400000">
          <a:off x="4262597" y="1373436"/>
          <a:ext cx="1985248" cy="49460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Viewed conservatives as defenders of illegitimate status quo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Manage, not stifle, social change</a:t>
          </a:r>
        </a:p>
      </dsp:txBody>
      <dsp:txXfrm rot="-5400000">
        <a:off x="2782176" y="2950769"/>
        <a:ext cx="4849178" cy="1791424"/>
      </dsp:txXfrm>
    </dsp:sp>
    <dsp:sp modelId="{907278A4-E8D3-4874-B5B2-9D1628BF5531}">
      <dsp:nvSpPr>
        <dsp:cNvPr id="0" name=""/>
        <dsp:cNvSpPr/>
      </dsp:nvSpPr>
      <dsp:spPr>
        <a:xfrm>
          <a:off x="0" y="2605701"/>
          <a:ext cx="2782176" cy="2481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Liberalism</a:t>
          </a:r>
        </a:p>
      </dsp:txBody>
      <dsp:txXfrm>
        <a:off x="121140" y="2726841"/>
        <a:ext cx="2539896" cy="223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908D9-F385-4D26-A7E5-90E89E1D4AEC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826E-997A-4FA0-96BE-55784ED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B2829DC-BE84-4F3D-B278-2E101FF13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14F5E75-D0CE-46D5-8386-66F1E9B2F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CA8849A-58D7-43C1-9FA2-4F595FA1B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B5DC46-C62F-4C62-A7E5-5CFB61B3B3A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8CF91DA-59D8-401D-A4CD-2162053E4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A84B9DA-88F2-4F74-AE66-68CB6856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8C7AFD0-8943-4115-ADBA-3883AE2A9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D537F-3FB3-4E62-BDC2-EEA8677AAC9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38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3F2022C-4EC1-439E-9D84-0FDAE01134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F11BDE0-8A23-4079-B223-0801D6D9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DE572CE-4D60-4931-BC84-72551AF80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7B1B5-F402-42AB-A717-DC4EADBDE4B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1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BF2C3D4-9BD7-4AB0-BE02-8BE5D7368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FBC2BB8-6866-4D41-8DA5-83F7D4A8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F1EC64B-1E6B-4A61-BE16-FBAB46FA3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AE64E-FD27-4D60-8EAB-AFF9530B32E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61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D0B2121F-A82C-4176-AB16-B6FCCC6033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6F20558C-4B3C-472F-8A59-2361DEFD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3F44CD9E-B86E-4F67-AC32-2DFEFC003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591158-F5D6-4AFB-BBF1-E76D1E0B82C1}" type="slidenum">
              <a:rPr lang="en-US" altLang="en-US"/>
              <a:pPr eaLnBrk="1" hangingPunct="1"/>
              <a:t>28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437D4E2-6B6B-4C44-9B26-DA90499D6E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E0EEEE0-210D-4EDC-9405-92E41781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0F23B5F-D102-44E5-9909-FD68BA667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11F08-B425-4B6E-8BFB-AD39E1D04FF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B01CB326-3AA4-4EBB-A3CF-C686585F9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AB354601-E2E1-42D0-AFC4-20CB46EA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F0727BD-32A0-49B2-84C9-BABE89757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4B01BC-FE6B-4D05-8891-8D8C44EAFEB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6F4A6179-420B-448A-AAC2-1043E50FB2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EC86C49A-1BF8-4A54-8A3C-DDFF7033F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6E50A9CF-697F-4797-A795-E6311B8FB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6C3CD4A-C74A-420E-AACF-D7FD53B73D93}" type="slidenum">
              <a:rPr lang="en-US" altLang="en-US"/>
              <a:pPr eaLnBrk="1" hangingPunct="1"/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867B58B-0CAA-45B9-8634-36F0A1960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699D473-B805-45AB-ACFC-ED1881EDF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AD7B925-587E-46F8-844F-F69328E51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8B17B-4C5B-4188-A3AC-38E237044029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360B668-5210-4334-B57E-612BF851A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0369A5C-5246-4418-8396-49F78D9B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BE513C9-25DD-472D-9F25-3E8787E05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834B2C-7C19-4CE4-A19E-5E44C43AB9DA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E009B97-08A7-4961-9257-1D420A75E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706C9996-D27A-4489-B324-2FA61FC54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ED0DD00-3927-49B9-B81B-27B2081C9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4071B16-E25D-4558-A5D9-58658797E95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61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693B174-3E1A-46A0-866A-C856148FE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3118E7EC-54E1-4C11-9932-ED6459C2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99BD9A8-768F-45D5-A544-D36294ABD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0208E-397F-41FC-8E0E-ED8DACCA512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5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853EEC0-9D42-4739-89C2-EBF080F16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465E4C4-78AD-4E5B-A121-9B0D1BFC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7CA5C65-9F19-4961-9026-8BBF3CB69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BB329-EFAF-4016-928C-5C80D472989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6D128E2-C868-4844-B4FB-A34F787658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E6CD93E-DE28-4A78-9B33-7FF23524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F7D474A-A8EE-4AF8-887C-5F3A58779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0AB92-30D0-4831-890D-ACA6F043C9E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4521620-9505-4D34-A123-6A72EB3B6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C478C87-B68F-4A7C-AD08-5862EC2C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069927A-76F5-473E-97DD-1645215EF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40DE50-23AF-456A-B75A-F5E4CF1A8A5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5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0528029-715A-41E7-8E0B-6CF1DC7853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2D3991A-7A09-4287-A50C-49773481D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A28C104-CAB1-4AC8-BAC0-358A4A298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47A91-8FC2-470C-A6F8-62489D4DA9B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8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A82683F-C770-443F-8C8A-1801DC632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E130909-CD98-433C-9641-9F0BC288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44FC705-EF03-4B8F-8102-7A663BDA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D75DB0-6106-451C-B270-023B45BE423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1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45C605F-0E78-4D3A-938E-95B444C75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8BB9ABC-D69E-48EF-AC30-23FC3241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75AB0D7-267E-4047-B976-86AA0BC26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529310-866D-4593-A03F-E98FC3BABF9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2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3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1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5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2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5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7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2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4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2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3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01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3B33-F4F8-475E-8504-D83FF43EB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 </a:t>
            </a:r>
            <a:r>
              <a:rPr lang="en-US"/>
              <a:t>and Labor </a:t>
            </a:r>
            <a:br>
              <a:rPr lang="en-US"/>
            </a:br>
            <a:r>
              <a:rPr lang="en-US"/>
              <a:t>in </a:t>
            </a:r>
            <a:r>
              <a:rPr lang="en-US" dirty="0"/>
              <a:t>the Long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F6CE3-0A5A-43F7-B9DD-4CBD46ABD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8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Social Darwinism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r>
              <a:rPr lang="en-US" sz="1900" dirty="0"/>
              <a:t>Herbert Spencer, applied biological concepts of natural selection (evolution) to sociology and politics.</a:t>
            </a:r>
          </a:p>
          <a:p>
            <a:pPr>
              <a:buNone/>
            </a:pPr>
            <a:endParaRPr lang="en-US" sz="1900" dirty="0"/>
          </a:p>
          <a:p>
            <a:pPr>
              <a:buFont typeface="Wingdings"/>
              <a:buChar char="à"/>
            </a:pPr>
            <a:r>
              <a:rPr lang="en-US" sz="1900" dirty="0"/>
              <a:t>This logic in turn allows for the guilt-free accumulation of wealth. Rapidly increases towards the end of the long 19</a:t>
            </a:r>
            <a:r>
              <a:rPr lang="en-US" sz="1900" baseline="30000" dirty="0"/>
              <a:t>th</a:t>
            </a:r>
            <a:r>
              <a:rPr lang="en-US" sz="1900" dirty="0"/>
              <a:t> century. </a:t>
            </a:r>
          </a:p>
          <a:p>
            <a:pPr>
              <a:buFont typeface="Wingdings"/>
              <a:buChar char="à"/>
            </a:pPr>
            <a:endParaRPr lang="en-US" sz="1900" dirty="0"/>
          </a:p>
          <a:p>
            <a:pPr>
              <a:buFont typeface="Wingdings"/>
              <a:buChar char="à"/>
            </a:pPr>
            <a:endParaRPr lang="en-US" sz="1900" dirty="0"/>
          </a:p>
          <a:p>
            <a:pPr>
              <a:buNone/>
            </a:pPr>
            <a:r>
              <a:rPr lang="en-US" sz="1900" b="1" dirty="0"/>
              <a:t>In 1890 the richest 9% of Americans held nearly 75% of the nation’s wealth.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534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8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B692272-3C01-464C-A985-C0E4D572F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/>
              <a:t>The Socialist Challenge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149F912-96F8-44A9-AF1C-09F15089A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i="1"/>
              <a:t>Socialism</a:t>
            </a:r>
            <a:r>
              <a:rPr lang="en-US" altLang="en-US"/>
              <a:t> first used in context of utopian socialists Charles Fourier (1772–1837) and Robert Owen (1771–1858)</a:t>
            </a:r>
          </a:p>
          <a:p>
            <a:pPr eaLnBrk="1" hangingPunct="1"/>
            <a:r>
              <a:rPr lang="en-US" altLang="en-US"/>
              <a:t>Opposed competition of market system</a:t>
            </a:r>
          </a:p>
          <a:p>
            <a:pPr eaLnBrk="1" hangingPunct="1"/>
            <a:r>
              <a:rPr lang="en-US" altLang="en-US"/>
              <a:t>Attempted to create small model communities</a:t>
            </a:r>
          </a:p>
          <a:p>
            <a:pPr eaLnBrk="1" hangingPunct="1"/>
            <a:r>
              <a:rPr lang="en-US" altLang="en-US"/>
              <a:t>Inspirational for larger social units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ED4A2EAA-D7D9-404D-9DEE-DAD367320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2612" y="6400005"/>
            <a:ext cx="633127" cy="3017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5CCC2C05-6009-4DEC-A1CC-D37EC05C509A}" type="slidenum">
              <a:rPr lang="en-US" altLang="en-US">
                <a:solidFill>
                  <a:schemeClr val="accent1"/>
                </a:solidFill>
                <a:latin typeface="Times New Roman" panose="02020603050405020304" pitchFamily="18" charset="0"/>
              </a:rPr>
              <a:pPr algn="r" eaLnBrk="1" hangingPunct="1">
                <a:spcAft>
                  <a:spcPts val="600"/>
                </a:spcAft>
              </a:pPr>
              <a:t>11</a:t>
            </a:fld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628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4B92-0ED3-4FAD-AA9B-EBA66D0B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Luddites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D679-A81C-4005-9310-14E1AFF6EE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3813048" cy="4572000"/>
          </a:xfrm>
        </p:spPr>
        <p:txBody>
          <a:bodyPr>
            <a:normAutofit/>
          </a:bodyPr>
          <a:lstStyle/>
          <a:p>
            <a:r>
              <a:rPr lang="en-US" dirty="0"/>
              <a:t>Group of anti-industrialists from Great Britain, attacked machines/factories</a:t>
            </a:r>
          </a:p>
          <a:p>
            <a:r>
              <a:rPr lang="en-US" dirty="0"/>
              <a:t>Began in 1811 and was ultimately suppressed by violence and intimidation against protestors.</a:t>
            </a:r>
          </a:p>
        </p:txBody>
      </p:sp>
      <p:pic>
        <p:nvPicPr>
          <p:cNvPr id="1026" name="Picture 2" descr="Image result for Luddite Movement">
            <a:extLst>
              <a:ext uri="{FF2B5EF4-FFF2-40B4-BE49-F238E27FC236}">
                <a16:creationId xmlns:a16="http://schemas.microsoft.com/office/drawing/2014/main" id="{8AF25A89-03CB-4095-9266-A6D52A3A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7048"/>
            <a:ext cx="31981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8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A5B0DA3F-C742-47F9-B6A5-8C7754E66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50D39718-3C12-4885-8357-A24C09D33FE0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13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48A6866-3D0F-43F4-916E-F9FD9EEAA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Karl Marx (1818–1883) and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Friedrich Engels (1820–1895)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42D43E0-6E88-4821-8C9F-5346FE6C6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Two major classes: 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Capitalists, who control means of production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Proletariat, wageworkers who sell labor</a:t>
            </a:r>
          </a:p>
          <a:p>
            <a:pPr eaLnBrk="1" hangingPunct="1"/>
            <a:r>
              <a:rPr lang="en-US" altLang="en-US" dirty="0"/>
              <a:t>Exploitative nature of capitalist system</a:t>
            </a:r>
          </a:p>
          <a:p>
            <a:pPr eaLnBrk="1" hangingPunct="1"/>
            <a:r>
              <a:rPr lang="en-US" altLang="en-US" dirty="0"/>
              <a:t>Religion: </a:t>
            </a:r>
            <a:r>
              <a:rPr lang="ja-JP" altLang="en-US" dirty="0"/>
              <a:t>“</a:t>
            </a:r>
            <a:r>
              <a:rPr lang="en-US" altLang="ja-JP" dirty="0"/>
              <a:t>opiate of the masses</a:t>
            </a:r>
            <a:r>
              <a:rPr lang="ja-JP" altLang="en-US" dirty="0"/>
              <a:t>”</a:t>
            </a:r>
            <a:endParaRPr lang="en-US" altLang="ja-JP" dirty="0"/>
          </a:p>
          <a:p>
            <a:pPr eaLnBrk="1" hangingPunct="1"/>
            <a:r>
              <a:rPr lang="en-US" altLang="en-US" i="1" dirty="0"/>
              <a:t>The Communist Manifesto</a:t>
            </a:r>
            <a:r>
              <a:rPr lang="en-US" altLang="en-US" dirty="0"/>
              <a:t> </a:t>
            </a:r>
            <a:endParaRPr lang="en-US" altLang="en-US" i="1" dirty="0"/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Argued for an overthrow of capitalists in favor of a </a:t>
            </a:r>
            <a:r>
              <a:rPr lang="ja-JP" altLang="en-US" dirty="0">
                <a:ea typeface="MS PGothic" panose="020B0600070205080204" pitchFamily="34" charset="-128"/>
              </a:rPr>
              <a:t>“</a:t>
            </a:r>
            <a:r>
              <a:rPr lang="en-US" altLang="ja-JP" dirty="0">
                <a:ea typeface="MS PGothic" panose="020B0600070205080204" pitchFamily="34" charset="-128"/>
              </a:rPr>
              <a:t>dictatorship of the proletariat</a:t>
            </a:r>
            <a:r>
              <a:rPr lang="ja-JP" altLang="en-US" dirty="0">
                <a:ea typeface="MS PGothic" panose="020B0600070205080204" pitchFamily="34" charset="-128"/>
              </a:rPr>
              <a:t>”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2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75AC7-6280-4E16-94EF-8AFDAC22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94" y="1063416"/>
            <a:ext cx="6034406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/>
              <a:t>l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ong 19</a:t>
            </a:r>
            <a:r>
              <a:rPr lang="en-US" sz="6600" b="0" i="0" kern="1200" baseline="30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century </a:t>
            </a:r>
            <a:r>
              <a:rPr lang="en-US" sz="6600" dirty="0"/>
              <a:t>reform and revolution</a:t>
            </a:r>
            <a:endParaRPr lang="en-US" sz="66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596C9-0FA6-4BFB-ADA9-BD7F15BE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5882" y="1063416"/>
            <a:ext cx="2591618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United States</a:t>
            </a:r>
          </a:p>
          <a:p>
            <a:endParaRPr lang="en-US" dirty="0"/>
          </a:p>
          <a:p>
            <a:r>
              <a:rPr lang="en-US" sz="2000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Latin America</a:t>
            </a:r>
          </a:p>
          <a:p>
            <a:endParaRPr lang="en-US" dirty="0"/>
          </a:p>
          <a:p>
            <a:r>
              <a:rPr lang="en-US" sz="2000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Europe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7DDD-D69C-429D-A31C-DCEE309B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in the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35D84-1105-487F-A53B-C6B458158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1D898ECB-A453-45B3-83FC-C52973B1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34752E1-6508-4193-9ACC-BF3F8A7D58E5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FD4F593-5C1F-405B-AA8A-1927D407F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The U.S. Civil War (1861–1865)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B8F44F-C161-4E6F-8C46-64800949F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Issue of </a:t>
            </a:r>
            <a:r>
              <a:rPr lang="en-US" altLang="en-US" b="1" dirty="0"/>
              <a:t>slavery </a:t>
            </a:r>
            <a:r>
              <a:rPr lang="en-US" altLang="en-US" dirty="0"/>
              <a:t>highlighted principle of states</a:t>
            </a:r>
            <a:r>
              <a:rPr lang="ja-JP" altLang="en-US" dirty="0"/>
              <a:t>’</a:t>
            </a:r>
            <a:r>
              <a:rPr lang="en-US" altLang="ja-JP" dirty="0"/>
              <a:t> rights, scope of federal authority </a:t>
            </a:r>
          </a:p>
          <a:p>
            <a:pPr eaLnBrk="1" hangingPunct="1"/>
            <a:r>
              <a:rPr lang="en-US" altLang="en-US" dirty="0"/>
              <a:t>Eleven southern states withdrew from Union, 1860–1861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Southern economy: dependent on cotton as cash crop, used primarily enslaved laborers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Northern economy: developing industrialization, </a:t>
            </a:r>
            <a:br>
              <a:rPr lang="en-US" altLang="en-US" dirty="0">
                <a:ea typeface="Arial" panose="020B0604020202020204" pitchFamily="34" charset="0"/>
              </a:rPr>
            </a:br>
            <a:r>
              <a:rPr lang="en-US" altLang="en-US" dirty="0">
                <a:ea typeface="Arial" panose="020B0604020202020204" pitchFamily="34" charset="0"/>
              </a:rPr>
              <a:t>wage earners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11EF419-DEBA-434E-8D61-3B6D26728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Legalizing Freedom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956C4AC-512F-4EA1-A635-D6FAC1F80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1863, Lincoln signed Emancipation Proclamation, making abolition of slavery explicit goal of war</a:t>
            </a: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1865, the </a:t>
            </a:r>
            <a:r>
              <a:rPr lang="en-US" altLang="en-US" b="1" dirty="0">
                <a:solidFill>
                  <a:srgbClr val="FFFFFF"/>
                </a:solidFill>
              </a:rPr>
              <a:t>Thirteenth Amendment </a:t>
            </a:r>
            <a:r>
              <a:rPr lang="en-US" altLang="en-US" dirty="0">
                <a:solidFill>
                  <a:srgbClr val="FFFFFF"/>
                </a:solidFill>
              </a:rPr>
              <a:t>makes slavery illegal across the nation</a:t>
            </a:r>
          </a:p>
        </p:txBody>
      </p:sp>
      <p:sp>
        <p:nvSpPr>
          <p:cNvPr id="13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Abraham Lincoln and his Emancipation Proclamation">
            <a:extLst>
              <a:ext uri="{FF2B5EF4-FFF2-40B4-BE49-F238E27FC236}">
                <a16:creationId xmlns:a16="http://schemas.microsoft.com/office/drawing/2014/main" id="{B3B98CE6-16C3-43A7-B21C-BB3B025B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416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F96E6E27-708F-41D9-AD74-7BF4FBF3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0546934-5B22-45C9-8105-55B893D14EF2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4770-068C-4935-9ECB-30C57345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freed slaves?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13F4-86CE-4CEA-9EEF-DC903F5E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Republicans, such as Lincoln, did not agree with the concept of equality between the races. Many Democrats supported keeping African Americans as slaves. </a:t>
            </a:r>
          </a:p>
          <a:p>
            <a:pPr marL="0" indent="0">
              <a:buNone/>
            </a:pPr>
            <a:r>
              <a:rPr lang="en-US" b="1" dirty="0"/>
              <a:t>Reconstruction Era</a:t>
            </a:r>
          </a:p>
          <a:p>
            <a:r>
              <a:rPr lang="en-US" dirty="0"/>
              <a:t>The Fourteenth and Fifteenth Amendment made former slaves citizens of the US and provide the legal right to vote.</a:t>
            </a:r>
          </a:p>
          <a:p>
            <a:r>
              <a:rPr lang="en-US" dirty="0"/>
              <a:t>“Forty Acres and a Mule” AKA </a:t>
            </a:r>
            <a:r>
              <a:rPr lang="en-US" b="1" dirty="0"/>
              <a:t>Special Field Orders No. 15</a:t>
            </a:r>
            <a:r>
              <a:rPr lang="en-US" dirty="0"/>
              <a:t>, a wartime order allotted land to some freed families, in plots of land no larger than 40 acres. *This policy would be overturned after the war.*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1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CD19E-1EBB-4E7A-9258-682B4507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 the late 19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century…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3D29-A3D9-4B4D-AF3F-200980EB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The brief period of Reconstruction ended in 1877.</a:t>
            </a:r>
          </a:p>
          <a:p>
            <a:r>
              <a:rPr lang="en-US" i="1" dirty="0"/>
              <a:t>De facto</a:t>
            </a:r>
            <a:r>
              <a:rPr lang="en-US" dirty="0"/>
              <a:t> “Jim Crow” segregation policies became increasingly common across the US.</a:t>
            </a:r>
          </a:p>
          <a:p>
            <a:r>
              <a:rPr lang="en-US" dirty="0"/>
              <a:t>By the 1890s, segregation was </a:t>
            </a:r>
            <a:r>
              <a:rPr lang="en-US" i="1" dirty="0"/>
              <a:t>de jure </a:t>
            </a:r>
            <a:r>
              <a:rPr lang="en-US" dirty="0"/>
              <a:t>following the </a:t>
            </a:r>
            <a:r>
              <a:rPr lang="en-US" i="1" dirty="0"/>
              <a:t>Plessy v. Ferguson</a:t>
            </a:r>
            <a:r>
              <a:rPr lang="en-US" dirty="0"/>
              <a:t> Supreme Court decision.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7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DA92-16B5-48C3-9565-C7638992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C378-538E-437D-A6F9-DDE11A5F0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/>
              <a:t>Industrialization and the Market Revolution</a:t>
            </a:r>
          </a:p>
          <a:p>
            <a:pPr marL="914400" lvl="1" indent="-514350">
              <a:buAutoNum type="romanUcPeriod"/>
            </a:pPr>
            <a:r>
              <a:rPr lang="en-US" dirty="0"/>
              <a:t>Market-based economy</a:t>
            </a:r>
          </a:p>
          <a:p>
            <a:pPr marL="914400" lvl="1" indent="-514350">
              <a:buAutoNum type="romanUcPeriod"/>
            </a:pPr>
            <a:r>
              <a:rPr lang="en-US" dirty="0"/>
              <a:t>Industrial capitalism</a:t>
            </a:r>
          </a:p>
          <a:p>
            <a:pPr marL="914400" lvl="1" indent="-514350">
              <a:buAutoNum type="romanUcPeriod"/>
            </a:pPr>
            <a:r>
              <a:rPr lang="en-US" dirty="0"/>
              <a:t>Challenging the Status Quo</a:t>
            </a:r>
          </a:p>
          <a:p>
            <a:pPr marL="514350" indent="-514350">
              <a:buAutoNum type="romanUcPeriod"/>
            </a:pPr>
            <a:r>
              <a:rPr lang="en-US" dirty="0"/>
              <a:t>Long 19</a:t>
            </a:r>
            <a:r>
              <a:rPr lang="en-US" baseline="30000" dirty="0"/>
              <a:t>th</a:t>
            </a:r>
            <a:r>
              <a:rPr lang="en-US" dirty="0"/>
              <a:t> Century: Reform and Revolution</a:t>
            </a:r>
          </a:p>
          <a:p>
            <a:pPr marL="914400" lvl="1" indent="-514350">
              <a:buAutoNum type="romanUcPeriod"/>
            </a:pPr>
            <a:r>
              <a:rPr lang="en-US" dirty="0"/>
              <a:t>United States</a:t>
            </a:r>
          </a:p>
          <a:p>
            <a:pPr marL="914400" lvl="1" indent="-514350">
              <a:buAutoNum type="romanUcPeriod"/>
            </a:pPr>
            <a:r>
              <a:rPr lang="en-US" dirty="0"/>
              <a:t>Russia</a:t>
            </a:r>
          </a:p>
          <a:p>
            <a:pPr marL="914400" lvl="1" indent="-514350">
              <a:buAutoNum type="romanUcPeriod"/>
            </a:pPr>
            <a:r>
              <a:rPr lang="en-US" dirty="0"/>
              <a:t>Latin America</a:t>
            </a:r>
          </a:p>
          <a:p>
            <a:pPr marL="914400" lvl="1" indent="-514350">
              <a:buAutoNum type="romanUcPeriod"/>
            </a:pPr>
            <a:endParaRPr lang="en-US" dirty="0"/>
          </a:p>
          <a:p>
            <a:pPr marL="514350" indent="-5143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EBD1-52ED-419B-B194-213FCA2F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6" y="5211232"/>
            <a:ext cx="10816371" cy="150706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U.S. population most culturally diverse in hemisphere</a:t>
            </a:r>
            <a:r>
              <a:rPr lang="en-US" altLang="en-US" dirty="0">
                <a:sym typeface="Wingdings" panose="05000000000000000000" pitchFamily="2" charset="2"/>
              </a:rPr>
              <a:t> Nativism movement spreads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35842" name="Picture 2" descr="Image result for demographics of US in 1850">
            <a:extLst>
              <a:ext uri="{FF2B5EF4-FFF2-40B4-BE49-F238E27FC236}">
                <a16:creationId xmlns:a16="http://schemas.microsoft.com/office/drawing/2014/main" id="{E3E78DA9-3954-4A42-B6FC-24F7CB55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9267"/>
            <a:ext cx="6866699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Image result for nativism">
            <a:extLst>
              <a:ext uri="{FF2B5EF4-FFF2-40B4-BE49-F238E27FC236}">
                <a16:creationId xmlns:a16="http://schemas.microsoft.com/office/drawing/2014/main" id="{EFFCF358-2209-4860-B453-345CA760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965">
            <a:off x="7299206" y="2377211"/>
            <a:ext cx="4626463" cy="27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15DEB-2063-4338-90B1-775844A9BE86}"/>
              </a:ext>
            </a:extLst>
          </p:cNvPr>
          <p:cNvSpPr txBox="1"/>
          <p:nvPr/>
        </p:nvSpPr>
        <p:spPr>
          <a:xfrm>
            <a:off x="7359162" y="334107"/>
            <a:ext cx="3305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Anglo-Saxon Americans felt under attack in the 19</a:t>
            </a:r>
            <a:r>
              <a:rPr lang="en-US" baseline="30000" dirty="0"/>
              <a:t>th</a:t>
            </a:r>
            <a:r>
              <a:rPr lang="en-US" dirty="0"/>
              <a:t> century by high rates of immigrations which led to a rise in </a:t>
            </a:r>
            <a:r>
              <a:rPr lang="en-US" b="1" dirty="0"/>
              <a:t>nativism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22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las of Georgia - Wikimedia Commons">
            <a:extLst>
              <a:ext uri="{FF2B5EF4-FFF2-40B4-BE49-F238E27FC236}">
                <a16:creationId xmlns:a16="http://schemas.microsoft.com/office/drawing/2014/main" id="{974C5A37-3943-4F16-878A-58F973A4A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1" b="150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itle 8">
            <a:extLst>
              <a:ext uri="{FF2B5EF4-FFF2-40B4-BE49-F238E27FC236}">
                <a16:creationId xmlns:a16="http://schemas.microsoft.com/office/drawing/2014/main" id="{FBC217E8-7BCE-4043-A2D3-8A376E10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7200" dirty="0">
                <a:solidFill>
                  <a:schemeClr val="tx1"/>
                </a:solidFill>
              </a:rPr>
              <a:t>The Russian Empire, </a:t>
            </a:r>
            <a:br>
              <a:rPr lang="en-US" altLang="en-US" sz="7200" dirty="0">
                <a:solidFill>
                  <a:schemeClr val="tx1"/>
                </a:solidFill>
              </a:rPr>
            </a:br>
            <a:endParaRPr lang="en-US" altLang="en-US" sz="7200" dirty="0">
              <a:solidFill>
                <a:schemeClr val="tx1"/>
              </a:solidFill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44141F23-5BA9-4A55-B70D-E40121B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6D5D482-462C-4DC6-A730-BC03DC26DB30}" type="slidenum">
              <a:rPr lang="en-US" altLang="en-US" sz="2800">
                <a:latin typeface="+mn-lt"/>
                <a:ea typeface="+mn-ea"/>
                <a:cs typeface="+mn-cs"/>
              </a:rPr>
              <a:pPr defTabSz="914400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21</a:t>
            </a:fld>
            <a:endParaRPr lang="en-US" altLang="en-US" sz="28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801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0E9A1127-1199-4828-B450-4D1D9F9F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8924231-27C7-413F-8324-9F93F4B3CFA3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C06B6A8-F0F9-42AC-B8A2-148E2C5CF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The Russian Empire Under Pressure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CDAB037-F47F-49EC-84D7-E3A07D4C05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 the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century, Russia was a massive, multi-cultural empire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Only approximately half spoke Russian, or observed Russian Orthodox Christianity</a:t>
            </a:r>
          </a:p>
          <a:p>
            <a:pPr eaLnBrk="1" hangingPunct="1"/>
            <a:r>
              <a:rPr lang="en-US" altLang="en-US" dirty="0"/>
              <a:t>Romanov tsars ruled autocratic empire</a:t>
            </a:r>
          </a:p>
          <a:p>
            <a:pPr eaLnBrk="1" hangingPunct="1"/>
            <a:r>
              <a:rPr lang="en-US" altLang="en-US" dirty="0"/>
              <a:t>Powerful class of nobles exempt from taxation, military duty</a:t>
            </a:r>
          </a:p>
          <a:p>
            <a:pPr eaLnBrk="1" hangingPunct="1"/>
            <a:r>
              <a:rPr lang="en-US" altLang="en-US" dirty="0"/>
              <a:t>Exploitative serfdom for 20 million Russians</a:t>
            </a:r>
          </a:p>
        </p:txBody>
      </p:sp>
    </p:spTree>
    <p:extLst>
      <p:ext uri="{BB962C8B-B14F-4D97-AF65-F5344CB8AC3E}">
        <p14:creationId xmlns:p14="http://schemas.microsoft.com/office/powerpoint/2010/main" val="43306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4D773DF8-DFF4-4254-8748-272BA219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E49C2C6-FFDC-422A-964E-D6756B5651E6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D8E1DE3-BC90-407E-8027-6E4C052BA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The Crimean War (1853–1856)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7A54F9B-416E-4B8C-BEDB-EB59F4D4C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altLang="en-US" dirty="0"/>
              <a:t>Russian expansion into Caucasus in attempt to establish control over weakening Ottoman empire</a:t>
            </a:r>
          </a:p>
          <a:p>
            <a:r>
              <a:rPr lang="en-US" altLang="en-US" dirty="0"/>
              <a:t>Threatened to upset balance of power; led Europeans to become involved</a:t>
            </a:r>
          </a:p>
          <a:p>
            <a:r>
              <a:rPr lang="en-US" altLang="en-US" dirty="0"/>
              <a:t>Russia driven back from Crimea in humiliating defeat</a:t>
            </a:r>
          </a:p>
          <a:p>
            <a:r>
              <a:rPr lang="en-US" altLang="en-US" dirty="0"/>
              <a:t>Demonstration of Russian weakness in face of western European technology and strategy</a:t>
            </a:r>
          </a:p>
          <a:p>
            <a:endParaRPr lang="en-US" altLang="en-US" dirty="0"/>
          </a:p>
          <a:p>
            <a:r>
              <a:rPr lang="en-US" altLang="en-US" dirty="0">
                <a:sym typeface="Wingdings" panose="05000000000000000000" pitchFamily="2" charset="2"/>
              </a:rPr>
              <a:t>Prompts Alexander II to reconsider societal norms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34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3749E8B-E6AA-4C26-B6E3-0B396819E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</a:rPr>
              <a:t>Attempted State Reforms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800E1B-14DE-43B8-B35B-B5E0A4F20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4109" y="1219200"/>
            <a:ext cx="6534599" cy="489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Limited attempts to reform administration, </a:t>
            </a:r>
            <a:br>
              <a:rPr lang="en-US" altLang="en-US" dirty="0"/>
            </a:br>
            <a:r>
              <a:rPr lang="en-US" altLang="en-US" dirty="0"/>
              <a:t>small-scale representative government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Network of elected district assemblies called </a:t>
            </a:r>
            <a:r>
              <a:rPr lang="en-US" altLang="en-US" i="1" dirty="0">
                <a:ea typeface="Arial" panose="020B0604020202020204" pitchFamily="34" charset="0"/>
              </a:rPr>
              <a:t>zemstvos</a:t>
            </a:r>
            <a:endParaRPr lang="en-US" altLang="en-US" dirty="0">
              <a:ea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Serfdom seen as a source of rural instability and peasant revolt</a:t>
            </a:r>
          </a:p>
          <a:p>
            <a:pPr lvl="1"/>
            <a:r>
              <a:rPr lang="en-US" altLang="en-US" dirty="0"/>
              <a:t>In 1861 Serfs emancipated by Tsar Alexander II. </a:t>
            </a:r>
            <a:r>
              <a:rPr lang="en-US" altLang="en-US" dirty="0">
                <a:ea typeface="Arial" panose="020B0604020202020204" pitchFamily="34" charset="0"/>
              </a:rPr>
              <a:t>Serfs were now forced to pay for lands they had farmed for generations.</a:t>
            </a:r>
          </a:p>
          <a:p>
            <a:pPr eaLnBrk="1" hangingPunct="1"/>
            <a:endParaRPr lang="en-US" altLang="en-US" dirty="0">
              <a:ea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Arial" panose="020B0604020202020204" pitchFamily="34" charset="0"/>
              </a:rPr>
              <a:t>Moved towards industrialization in the late 1800s</a:t>
            </a:r>
          </a:p>
          <a:p>
            <a:pPr lvl="1" eaLnBrk="1" hangingPunct="1"/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8581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F0FADA4C-4080-43BE-82F5-8DACD17F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6EBEE1E-D7EF-4CF5-8533-E19DC018844F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6596219-2D0D-4D39-B843-250484392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Industrialization in Russia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975CCA5-1DB5-4147-807A-C3A624F35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altLang="en-US" dirty="0"/>
              <a:t>Witte system, 1890s Industry over Agriculture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Count Sergei Witte, minister of finance 1892–1903 </a:t>
            </a:r>
          </a:p>
          <a:p>
            <a:pPr lvl="1"/>
            <a:endParaRPr lang="en-US" altLang="en-US" dirty="0">
              <a:ea typeface="Arial" panose="020B0604020202020204" pitchFamily="34" charset="0"/>
            </a:endParaRPr>
          </a:p>
          <a:p>
            <a:pPr lvl="1"/>
            <a:r>
              <a:rPr lang="en-US" dirty="0"/>
              <a:t>State subsidization of the railway industry and key industries (mining, steel, oil), put Russia on the gold standard to attract foreign investment</a:t>
            </a:r>
          </a:p>
          <a:p>
            <a:pPr lvl="1"/>
            <a:r>
              <a:rPr lang="en-US" dirty="0"/>
              <a:t>Witte neglected agriculture  and overwhelmed an already heavily burdened peasantry by increasing taxes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8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DBD8C6B4-720B-4C98-8973-55385C14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F70D51A-67B7-4129-9498-6DCB2E2870A9}" type="slidenum">
              <a:rPr lang="en-US" altLang="en-US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26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34FC214-4DAF-4C19-9434-CEAB2BC12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dirty="0">
                <a:solidFill>
                  <a:schemeClr val="bg2"/>
                </a:solidFill>
              </a:rPr>
              <a:t>Repression</a:t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of Protestors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ABBAF9-0CF9-4517-B340-6D1DF3EEE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Intelligentsia spread radical ideas for change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Socialists, anarchists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Utilized terror tactics, assassinations 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Denounced and sent into Siberian exile</a:t>
            </a:r>
          </a:p>
          <a:p>
            <a:pPr eaLnBrk="1" hangingPunct="1"/>
            <a:r>
              <a:rPr lang="en-US" altLang="en-US" dirty="0"/>
              <a:t>Growth of nationalist sentiment in Baltic provinces, Poland, Ukraine, Georgia, central Asia</a:t>
            </a:r>
          </a:p>
          <a:p>
            <a:r>
              <a:rPr lang="en-US" altLang="en-US" dirty="0"/>
              <a:t>Tsarist authorities turned to censorship, secret police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4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33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9872073-C221-4A0C-8AB1-7E03AE55E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Terrorism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ED99E99-1A32-4FDA-812A-E022839C3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r>
              <a:rPr lang="en-US" altLang="en-US" dirty="0"/>
              <a:t>1881: assassination of Tsar Alexander II by radical People</a:t>
            </a:r>
            <a:r>
              <a:rPr lang="ja-JP" altLang="en-US" dirty="0"/>
              <a:t>’</a:t>
            </a:r>
            <a:r>
              <a:rPr lang="en-US" altLang="ja-JP" dirty="0"/>
              <a:t>s Will movement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Prompted widespread pogrom attacks on Jews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Increased repression</a:t>
            </a:r>
          </a:p>
          <a:p>
            <a:r>
              <a:rPr lang="en-US" altLang="en-US" dirty="0"/>
              <a:t>Nicholas II (r. 1894–1917) entered into war with Japan (1904–1905)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Humiliating defeat exposed government weaknesses</a:t>
            </a:r>
          </a:p>
          <a:p>
            <a:r>
              <a:rPr lang="en-US" altLang="en-US" dirty="0"/>
              <a:t>Social discontent boiled over in revolution, 1905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Turmoil forced government to make concessions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17DE81F8-F62A-49FA-AE74-FFCECF14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7398612-B568-4535-AC09-7C831A4978DD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5852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8">
            <a:extLst>
              <a:ext uri="{FF2B5EF4-FFF2-40B4-BE49-F238E27FC236}">
                <a16:creationId xmlns:a16="http://schemas.microsoft.com/office/drawing/2014/main" id="{509FE2E2-B51E-4232-A099-5C445FCE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11" y="2461422"/>
            <a:ext cx="325868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sz="5900" spc="-100" dirty="0"/>
              <a:t>Latin America in the long 19</a:t>
            </a:r>
            <a:r>
              <a:rPr lang="en-US" altLang="en-US" sz="5900" spc="-100" baseline="30000" dirty="0"/>
              <a:t>th</a:t>
            </a:r>
            <a:r>
              <a:rPr lang="en-US" altLang="en-US" sz="5900" spc="-100" dirty="0"/>
              <a:t> Century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2AD43FE-4181-4153-97A9-99E54317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023F7862-84C1-4983-918A-10355AEEAC49}" type="slidenum">
              <a:rPr lang="en-US" alt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 eaLnBrk="1" hangingPunct="1">
                <a:spcAft>
                  <a:spcPts val="600"/>
                </a:spcAft>
              </a:pPr>
              <a:t>28</a:t>
            </a:fld>
            <a:endParaRPr lang="en-US" altLang="en-US" sz="12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DA3C0493-C71E-4EDF-86C7-251515F6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CE08EB0-4B8C-4A3A-8D36-161F63053FCA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9D90D58-F767-4EB7-8DF4-1899815A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Latin America: 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Trouble after Independence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54837E9-D56E-41B6-BA55-A2949699F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Creole elites produced republics with constitutions, </a:t>
            </a:r>
          </a:p>
          <a:p>
            <a:pPr lvl="1"/>
            <a:r>
              <a:rPr lang="en-US" altLang="en-US" dirty="0"/>
              <a:t>Creoles had less experience with self-rule than in British held colonies </a:t>
            </a:r>
          </a:p>
          <a:p>
            <a:pPr lvl="1"/>
            <a:r>
              <a:rPr lang="en-US" altLang="en-US" dirty="0"/>
              <a:t>Creoles also limited wide participation in politics</a:t>
            </a:r>
          </a:p>
          <a:p>
            <a:pPr eaLnBrk="1" hangingPunct="1"/>
            <a:r>
              <a:rPr lang="en-US" altLang="en-US" dirty="0"/>
              <a:t>Significant political differences divided creoles (Liberal vs. Conservative)</a:t>
            </a:r>
          </a:p>
          <a:p>
            <a:pPr eaLnBrk="1" hangingPunct="1"/>
            <a:r>
              <a:rPr lang="en-US" altLang="en-US" dirty="0"/>
              <a:t>Conflict with indigenous peoples</a:t>
            </a:r>
          </a:p>
          <a:p>
            <a:pPr eaLnBrk="1" hangingPunct="1"/>
            <a:r>
              <a:rPr lang="en-US" altLang="en-US" i="1" dirty="0"/>
              <a:t>Caudillos</a:t>
            </a:r>
            <a:r>
              <a:rPr lang="en-US" altLang="en-US" dirty="0"/>
              <a:t> (regional military leaders) came to power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EE515-4B5A-48BA-9984-5743960B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Industrialization </a:t>
            </a:r>
            <a:br>
              <a:rPr lang="en-US" sz="6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the Market Revolution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E714-69CF-45A1-86A3-7AEF8755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400" b="0" i="0" kern="1200" cap="all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191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9BD8E7C-C430-46B8-9AA8-B2BB15B50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EBEBEB"/>
                </a:solidFill>
              </a:rPr>
              <a:t>Diversity in Latin America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A8E03461-3EF6-44A2-8AEA-FC08BB48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896289A-7191-4B65-A2D2-FECD34FFC3BD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916B6D7-6008-4373-9EE5-92763DE30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Complex social structure, based on racial background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Europeans, natives, African slaves, </a:t>
            </a:r>
            <a:br>
              <a:rPr lang="en-US" altLang="en-US" dirty="0">
                <a:ea typeface="Arial" panose="020B0604020202020204" pitchFamily="34" charset="0"/>
              </a:rPr>
            </a:br>
            <a:r>
              <a:rPr lang="en-US" altLang="en-US" dirty="0">
                <a:ea typeface="Arial" panose="020B0604020202020204" pitchFamily="34" charset="0"/>
              </a:rPr>
              <a:t>combinations thereof</a:t>
            </a:r>
          </a:p>
          <a:p>
            <a:pPr eaLnBrk="1" hangingPunct="1"/>
            <a:r>
              <a:rPr lang="en-US" altLang="en-US" dirty="0"/>
              <a:t>Increasing migration from Asia and Europe in mid-to-late nineteenth century</a:t>
            </a:r>
          </a:p>
          <a:p>
            <a:pPr eaLnBrk="1" hangingPunct="1"/>
            <a:r>
              <a:rPr lang="en-US" altLang="en-US" dirty="0"/>
              <a:t>Rural vs. urban divide</a:t>
            </a:r>
          </a:p>
        </p:txBody>
      </p:sp>
      <p:pic>
        <p:nvPicPr>
          <p:cNvPr id="46082" name="Picture 2" descr="Image result for argentinian immigration 19th century">
            <a:extLst>
              <a:ext uri="{FF2B5EF4-FFF2-40B4-BE49-F238E27FC236}">
                <a16:creationId xmlns:a16="http://schemas.microsoft.com/office/drawing/2014/main" id="{7C4EF064-2CB5-4AD6-9EB8-41CC4981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655213"/>
            <a:ext cx="5451627" cy="34481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D5B7773-DC4F-4713-BB7B-B55161722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3120596" cy="4601183"/>
          </a:xfrm>
        </p:spPr>
        <p:txBody>
          <a:bodyPr>
            <a:normAutofit/>
          </a:bodyPr>
          <a:lstStyle/>
          <a:p>
            <a:pPr eaLnBrk="1" hangingPunct="1"/>
            <a:br>
              <a:rPr lang="en-US" altLang="en-US" sz="3600" dirty="0"/>
            </a:br>
            <a:r>
              <a:rPr lang="en-US" altLang="en-US" sz="3600" dirty="0"/>
              <a:t>The Emergence of Political Ideologies</a:t>
            </a:r>
          </a:p>
        </p:txBody>
      </p:sp>
      <p:graphicFrame>
        <p:nvGraphicFramePr>
          <p:cNvPr id="38918" name="Rectangle 3">
            <a:extLst>
              <a:ext uri="{FF2B5EF4-FFF2-40B4-BE49-F238E27FC236}">
                <a16:creationId xmlns:a16="http://schemas.microsoft.com/office/drawing/2014/main" id="{9EF72129-2B91-4BF2-B501-6CBDB6EE5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16158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A8451B72-26FB-44C4-AB6A-A60478B2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3A322FFC-5BF6-4A77-88E6-0D631A34AD81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31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DF42D241-EDEE-4DEC-9A60-89EC74FB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49813A4-4296-4D9D-83BE-9EAE061EEF1B}" type="slidenum">
              <a:rPr lang="en-US" altLang="en-US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32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F7035C5-15F3-4DE6-83F6-D8C5123F3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dirty="0">
                <a:solidFill>
                  <a:schemeClr val="bg2"/>
                </a:solidFill>
              </a:rPr>
              <a:t>Mexico: </a:t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War and Reform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AF86392-0240-47E1-901C-F91CC904D8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700"/>
              <a:t>Mexican war for independence lasted from 1810-1831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/>
              <a:t>After Mexican-American War (1840s), reform government of Benito Juárez came to power</a:t>
            </a:r>
          </a:p>
          <a:p>
            <a:pPr lvl="1">
              <a:lnSpc>
                <a:spcPct val="90000"/>
              </a:lnSpc>
            </a:pPr>
            <a:r>
              <a:rPr lang="en-US" altLang="en-US" sz="1700">
                <a:ea typeface="Arial" panose="020B0604020202020204" pitchFamily="34" charset="0"/>
              </a:rPr>
              <a:t>A “liberal,” </a:t>
            </a:r>
            <a:r>
              <a:rPr lang="en-US" altLang="en-US" sz="1700"/>
              <a:t>Juárez</a:t>
            </a:r>
            <a:r>
              <a:rPr lang="en-US" altLang="en-US" sz="1700">
                <a:ea typeface="Arial" panose="020B0604020202020204" pitchFamily="34" charset="0"/>
              </a:rPr>
              <a:t> attempted to limit power of military,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>
                <a:ea typeface="Arial" panose="020B0604020202020204" pitchFamily="34" charset="0"/>
              </a:rPr>
              <a:t>To reshape Mexico’s financial position, postponed repayment of European loans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700">
              <a:ea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/>
              <a:t>Juárez met powerful conservative opposition; forced out of Mexico 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/>
              <a:t>Loan payments to foreign powers suspended; Europeans intervened to collect investments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>
                <a:ea typeface="Arial" panose="020B0604020202020204" pitchFamily="34" charset="0"/>
              </a:rPr>
              <a:t>Clash between French and Mexican forces, 1862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E3D0-2C91-431C-8254-E296AF8A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Porfirio Díaz, </a:t>
            </a:r>
            <a:br>
              <a:rPr lang="en-US" b="1" dirty="0"/>
            </a:br>
            <a:r>
              <a:rPr lang="en-US" b="1" dirty="0"/>
              <a:t>general and president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4788-961C-4C98-8025-9D023744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31313" cy="419548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caudillo</a:t>
            </a:r>
            <a:r>
              <a:rPr lang="en-US" dirty="0"/>
              <a:t>, served as President of Mexico from 1877–80 and 1884–1911</a:t>
            </a:r>
          </a:p>
          <a:p>
            <a:r>
              <a:rPr lang="en-US" dirty="0"/>
              <a:t>Consolidation of power and built up a strong political machine that appealed to the more conservative classes (clergy and wealthy)</a:t>
            </a:r>
          </a:p>
          <a:p>
            <a:r>
              <a:rPr lang="en-US" dirty="0"/>
              <a:t>Mostly ignored the Mexican indigenous population and poorer classes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Announced his retirement in 1908 and appointed a successor. This left many people discouraged and Mexico descended into the Mexican Revolution shortly after.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1D077-0637-4DDF-BCBB-8E3CCFB4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The Mexican Revolution </a:t>
            </a:r>
            <a:br>
              <a:rPr lang="en-US" dirty="0"/>
            </a:br>
            <a:r>
              <a:rPr lang="en-US" altLang="en-US"/>
              <a:t>(1910–1920)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0D18-3E79-47E1-9089-C9F68B31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altLang="en-US" dirty="0"/>
              <a:t>Middle-class Mexicans, peasants and workers joined to overthrow Porfirio Díaz’s political machine</a:t>
            </a:r>
          </a:p>
          <a:p>
            <a:r>
              <a:rPr lang="en-US" dirty="0"/>
              <a:t>The war went through many phases. Ultimately, the more moderate leaders took control. </a:t>
            </a:r>
          </a:p>
        </p:txBody>
      </p:sp>
    </p:spTree>
    <p:extLst>
      <p:ext uri="{BB962C8B-B14F-4D97-AF65-F5344CB8AC3E}">
        <p14:creationId xmlns:p14="http://schemas.microsoft.com/office/powerpoint/2010/main" val="215126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FC3E361-1387-4822-8F4D-E516B937C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Tierra y </a:t>
            </a:r>
            <a:r>
              <a:rPr lang="en-US" sz="2400" i="1" dirty="0" err="1"/>
              <a:t>libertad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DED6AA1-4AEF-4D7A-9126-703E351FF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2710" y="1822448"/>
            <a:ext cx="4335440" cy="4349751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Arial" panose="020B0604020202020204" pitchFamily="34" charset="0"/>
              </a:rPr>
              <a:t>Revolutionary leaders Emiliano Zapata (1879–1919) and Francisco (Poncho) Villa (1878–1923) led masses of landless peasants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Arial" panose="020B0604020202020204" pitchFamily="34" charset="0"/>
              </a:rPr>
              <a:t>Wanted to provide “land and freedom.” Popular, but unable to take major cities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/>
              <a:t>Mexican Constitution of 1917 addressed many of the major concerns of land redistribution, this limited the more progressive factions of the Revolution.</a:t>
            </a:r>
          </a:p>
        </p:txBody>
      </p:sp>
      <p:pic>
        <p:nvPicPr>
          <p:cNvPr id="39938" name="Picture 2" descr="Image result for diego rivera murals revolution">
            <a:extLst>
              <a:ext uri="{FF2B5EF4-FFF2-40B4-BE49-F238E27FC236}">
                <a16:creationId xmlns:a16="http://schemas.microsoft.com/office/drawing/2014/main" id="{431C74A7-85FF-42A8-B0B3-92C800580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5"/>
          <a:stretch/>
        </p:blipFill>
        <p:spPr bwMode="auto"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19AA5-1C83-452B-8993-CCB21D92A2E7}"/>
              </a:ext>
            </a:extLst>
          </p:cNvPr>
          <p:cNvSpPr txBox="1"/>
          <p:nvPr/>
        </p:nvSpPr>
        <p:spPr>
          <a:xfrm>
            <a:off x="778062" y="6029325"/>
            <a:ext cx="44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Diego Rivera mural “</a:t>
            </a:r>
            <a:r>
              <a:rPr lang="en-US" i="1" dirty="0"/>
              <a:t>Tierra y </a:t>
            </a:r>
            <a:r>
              <a:rPr lang="en-US" i="1" dirty="0" err="1"/>
              <a:t>libertad</a:t>
            </a:r>
            <a:r>
              <a:rPr lang="en-US" dirty="0"/>
              <a:t>” (Land and Freedom)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78896-C8A4-4BB8-8C07-E5B06EA0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AABC-B245-4904-8C0B-2617304D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Concerns about changes to society as industrialization increased caused a wave of revolutions in the mid-19th century. </a:t>
            </a:r>
          </a:p>
          <a:p>
            <a:r>
              <a:rPr lang="en-US" dirty="0"/>
              <a:t>Internal conflict over land rights and peasants caused revolts in Russia, Mexico--and to some extent the US Civil War. </a:t>
            </a:r>
          </a:p>
          <a:p>
            <a:r>
              <a:rPr lang="en-US" dirty="0"/>
              <a:t>Frequently these progressive attempts at reform were constrained by societal norms and more conservative leaning politicians . </a:t>
            </a:r>
          </a:p>
        </p:txBody>
      </p:sp>
    </p:spTree>
    <p:extLst>
      <p:ext uri="{BB962C8B-B14F-4D97-AF65-F5344CB8AC3E}">
        <p14:creationId xmlns:p14="http://schemas.microsoft.com/office/powerpoint/2010/main" val="1078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F26CC8F7-8F30-462B-9898-11F70BDF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bg2"/>
                </a:solidFill>
              </a:rPr>
              <a:t>Market Revolution: Market-Based Economy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4FC4429-3A27-4032-B521-87A896BC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altLang="en-US" b="1" dirty="0"/>
              <a:t>One in which goods are made not for personal consumption, but for sale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Requires reliable transportation networks to move goods</a:t>
            </a:r>
          </a:p>
          <a:p>
            <a:pPr lvl="1"/>
            <a:r>
              <a:rPr lang="en-US" altLang="en-US" dirty="0"/>
              <a:t>Internationally (between nations)</a:t>
            </a:r>
          </a:p>
          <a:p>
            <a:pPr lvl="1"/>
            <a:r>
              <a:rPr lang="en-US" altLang="en-US" dirty="0" err="1"/>
              <a:t>Intranationally</a:t>
            </a:r>
            <a:r>
              <a:rPr lang="en-US" altLang="en-US" dirty="0"/>
              <a:t> (within a given nation)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Industrial Innovation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58288" y="1497139"/>
            <a:ext cx="6399930" cy="472935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dirty="0"/>
              <a:t>The First Industrial Revolution (1790s-1830s)</a:t>
            </a:r>
          </a:p>
          <a:p>
            <a:pPr>
              <a:buNone/>
            </a:pPr>
            <a:r>
              <a:rPr lang="en-US" dirty="0"/>
              <a:t>	• Coal and steam made the first Industrial Revolution possible in the United States. </a:t>
            </a:r>
          </a:p>
          <a:p>
            <a:pPr>
              <a:buNone/>
            </a:pPr>
            <a:r>
              <a:rPr lang="en-US" dirty="0"/>
              <a:t>	• Coal-fed steam engines powered factories.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Second Industrial Revolution (1870s-1910s)</a:t>
            </a:r>
          </a:p>
          <a:p>
            <a:pPr>
              <a:buNone/>
            </a:pPr>
            <a:r>
              <a:rPr lang="en-US" dirty="0"/>
              <a:t>	• Bessemer Steel allows for stronger, more efficient production of steel</a:t>
            </a:r>
          </a:p>
          <a:p>
            <a:pPr>
              <a:buNone/>
            </a:pPr>
            <a:r>
              <a:rPr lang="en-US" dirty="0"/>
              <a:t>	• Increases infrastructure (trains, bridges, buildings, etc.)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05301-3D1B-473B-8A0B-A4E2B7E0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Industrial 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1859-4577-4672-8B48-B4DDE53A82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Using machines to increase production of marketable goods. </a:t>
            </a:r>
          </a:p>
          <a:p>
            <a:r>
              <a:rPr lang="en-US" dirty="0"/>
              <a:t>Originates in England in the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Increase productivity overall, costs for many objects/products were lowered. 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Increased productivity meant fewer people needed to work in agriculture to sustain populations: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 16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century, 80% of England’s population worked in agriculture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By 1850, was roughly 25% of England’s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4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C0BDA71-398A-4D1F-9431-53540A7CF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06A80206-9421-4EC7-801F-BDE6C145A52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39DE531-2BF3-4092-8D90-848160F17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The Factory System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C0EA75-B710-40E2-84B1-254AE01C7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altLang="en-US" dirty="0"/>
              <a:t>Early modern Europe had adopted </a:t>
            </a:r>
            <a:r>
              <a:rPr lang="ja-JP" altLang="en-US" dirty="0"/>
              <a:t>“</a:t>
            </a:r>
            <a:r>
              <a:rPr lang="en-US" altLang="ja-JP" dirty="0"/>
              <a:t>putting-out</a:t>
            </a:r>
            <a:r>
              <a:rPr lang="ja-JP" altLang="en-US" dirty="0"/>
              <a:t>”</a:t>
            </a:r>
            <a:r>
              <a:rPr lang="en-US" altLang="ja-JP" dirty="0"/>
              <a:t> system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Individuals worked at home; employers avoided wage restrictions of medieval guilds</a:t>
            </a:r>
          </a:p>
          <a:p>
            <a:r>
              <a:rPr lang="en-US" altLang="en-US" dirty="0"/>
              <a:t>Rising prices caused factories to replace both guilds and putting-out system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Machines too large, expensive for home use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Large buildings could house specialized laborers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Urbanization guaranteed supply of cheap labor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EAA889-7731-4394-854B-F0011329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Challenging the Status Quo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31793D-FA7A-456F-A037-6452A051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Rise of Socialism, Communism, and Labor Unions</a:t>
            </a:r>
          </a:p>
        </p:txBody>
      </p:sp>
    </p:spTree>
    <p:extLst>
      <p:ext uri="{BB962C8B-B14F-4D97-AF65-F5344CB8AC3E}">
        <p14:creationId xmlns:p14="http://schemas.microsoft.com/office/powerpoint/2010/main" val="241670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Science applied to Sociology 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http://www.aboutdarwin.com/voyage/Voyage_02.jpg"/>
          <p:cNvPicPr>
            <a:picLocks noChangeAspect="1" noChangeArrowheads="1"/>
          </p:cNvPicPr>
          <p:nvPr/>
        </p:nvPicPr>
        <p:blipFill rotWithShape="1">
          <a:blip r:embed="rId3" cstate="print"/>
          <a:srcRect l="15896" r="11968" b="-1"/>
          <a:stretch/>
        </p:blipFill>
        <p:spPr bwMode="auto">
          <a:xfrm>
            <a:off x="3" y="10"/>
            <a:ext cx="4971922" cy="3428990"/>
          </a:xfrm>
          <a:custGeom>
            <a:avLst/>
            <a:gdLst/>
            <a:ahLst/>
            <a:cxnLst/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950" y="2052918"/>
            <a:ext cx="532372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Origins of Species </a:t>
            </a:r>
          </a:p>
          <a:p>
            <a:pPr lvl="1"/>
            <a:r>
              <a:rPr lang="en-US" sz="2400" dirty="0"/>
              <a:t>First published in 1859</a:t>
            </a:r>
          </a:p>
          <a:p>
            <a:pPr lvl="1"/>
            <a:r>
              <a:rPr lang="en-US" sz="2400" dirty="0"/>
              <a:t>Outlines the theory of evolution. </a:t>
            </a:r>
          </a:p>
        </p:txBody>
      </p:sp>
      <p:pic>
        <p:nvPicPr>
          <p:cNvPr id="1028" name="Picture 4" descr="http://www.historylink.org/db_images/TitleP-Darwin-OnTheOriginOfSpecies-WhitmanFirstEdition1859.jpg"/>
          <p:cNvPicPr>
            <a:picLocks noChangeAspect="1" noChangeArrowheads="1"/>
          </p:cNvPicPr>
          <p:nvPr/>
        </p:nvPicPr>
        <p:blipFill rotWithShape="1">
          <a:blip r:embed="rId4" cstate="print"/>
          <a:srcRect t="28874" b="29410"/>
          <a:stretch/>
        </p:blipFill>
        <p:spPr bwMode="auto">
          <a:xfrm>
            <a:off x="20" y="3428999"/>
            <a:ext cx="4973079" cy="3429001"/>
          </a:xfrm>
          <a:custGeom>
            <a:avLst/>
            <a:gdLst/>
            <a:ahLst/>
            <a:cxnLst/>
            <a:rect l="l" t="t" r="r" b="b"/>
            <a:pathLst>
              <a:path w="4973099" h="3429001">
                <a:moveTo>
                  <a:pt x="0" y="0"/>
                </a:moveTo>
                <a:lnTo>
                  <a:pt x="4720965" y="0"/>
                </a:lnTo>
                <a:lnTo>
                  <a:pt x="4720965" y="56236"/>
                </a:lnTo>
                <a:lnTo>
                  <a:pt x="4722982" y="196139"/>
                </a:lnTo>
                <a:lnTo>
                  <a:pt x="4726007" y="333299"/>
                </a:lnTo>
                <a:lnTo>
                  <a:pt x="4728865" y="469087"/>
                </a:lnTo>
                <a:lnTo>
                  <a:pt x="4732059" y="602133"/>
                </a:lnTo>
                <a:lnTo>
                  <a:pt x="4736933" y="734492"/>
                </a:lnTo>
                <a:lnTo>
                  <a:pt x="4742144" y="864793"/>
                </a:lnTo>
                <a:lnTo>
                  <a:pt x="4746850" y="992352"/>
                </a:lnTo>
                <a:lnTo>
                  <a:pt x="4760130" y="1241298"/>
                </a:lnTo>
                <a:lnTo>
                  <a:pt x="4774249" y="1479956"/>
                </a:lnTo>
                <a:lnTo>
                  <a:pt x="4789041" y="1709013"/>
                </a:lnTo>
                <a:lnTo>
                  <a:pt x="4805346" y="1925726"/>
                </a:lnTo>
                <a:lnTo>
                  <a:pt x="4822323" y="2132838"/>
                </a:lnTo>
                <a:lnTo>
                  <a:pt x="4840644" y="2324862"/>
                </a:lnTo>
                <a:lnTo>
                  <a:pt x="4858630" y="2505227"/>
                </a:lnTo>
                <a:lnTo>
                  <a:pt x="4876615" y="2671191"/>
                </a:lnTo>
                <a:lnTo>
                  <a:pt x="4893592" y="2823438"/>
                </a:lnTo>
                <a:lnTo>
                  <a:pt x="4909729" y="2958541"/>
                </a:lnTo>
                <a:lnTo>
                  <a:pt x="4925025" y="3080613"/>
                </a:lnTo>
                <a:lnTo>
                  <a:pt x="4937800" y="3183483"/>
                </a:lnTo>
                <a:lnTo>
                  <a:pt x="4949902" y="3269894"/>
                </a:lnTo>
                <a:lnTo>
                  <a:pt x="4967216" y="3388538"/>
                </a:lnTo>
                <a:lnTo>
                  <a:pt x="4973099" y="3429000"/>
                </a:lnTo>
                <a:lnTo>
                  <a:pt x="4075210" y="3429000"/>
                </a:lnTo>
                <a:lnTo>
                  <a:pt x="4075210" y="3429001"/>
                </a:lnTo>
                <a:lnTo>
                  <a:pt x="0" y="342900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46624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1604</Words>
  <Application>Microsoft Office PowerPoint</Application>
  <PresentationFormat>Widescreen</PresentationFormat>
  <Paragraphs>222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Land and Labor  in the Long 19th Century</vt:lpstr>
      <vt:lpstr>Outline</vt:lpstr>
      <vt:lpstr>Industrialization  and the Market Revolution</vt:lpstr>
      <vt:lpstr>Market Revolution: Market-Based Economy</vt:lpstr>
      <vt:lpstr>Industrial Innovation</vt:lpstr>
      <vt:lpstr>Industrial Capitalism</vt:lpstr>
      <vt:lpstr>The Factory System</vt:lpstr>
      <vt:lpstr>Challenging the Status Quo</vt:lpstr>
      <vt:lpstr>Science applied to Sociology </vt:lpstr>
      <vt:lpstr>Social Darwinism</vt:lpstr>
      <vt:lpstr>The Socialist Challenge</vt:lpstr>
      <vt:lpstr>The Luddites</vt:lpstr>
      <vt:lpstr>Karl Marx (1818–1883) and  Friedrich Engels (1820–1895)</vt:lpstr>
      <vt:lpstr>long 19th century reform and revolution</vt:lpstr>
      <vt:lpstr>Reform in the US</vt:lpstr>
      <vt:lpstr>The U.S. Civil War (1861–1865)</vt:lpstr>
      <vt:lpstr>Legalizing Freedom</vt:lpstr>
      <vt:lpstr>What to do with freed slaves?</vt:lpstr>
      <vt:lpstr>By the late 19th century…</vt:lpstr>
      <vt:lpstr>U.S. population most culturally diverse in hemisphere Nativism movement spreads </vt:lpstr>
      <vt:lpstr>The Russian Empire,  </vt:lpstr>
      <vt:lpstr>The Russian Empire Under Pressure</vt:lpstr>
      <vt:lpstr>The Crimean War (1853–1856)</vt:lpstr>
      <vt:lpstr>Attempted State Reforms</vt:lpstr>
      <vt:lpstr>Industrialization in Russia</vt:lpstr>
      <vt:lpstr>Repression of Protestors</vt:lpstr>
      <vt:lpstr>Terrorism</vt:lpstr>
      <vt:lpstr>Latin America in the long 19th Century</vt:lpstr>
      <vt:lpstr>Latin America:  Trouble after Independence</vt:lpstr>
      <vt:lpstr>Diversity in Latin America</vt:lpstr>
      <vt:lpstr> The Emergence of Political Ideologies</vt:lpstr>
      <vt:lpstr>Mexico:  War and Reform</vt:lpstr>
      <vt:lpstr>Porfirio Díaz,  general and president</vt:lpstr>
      <vt:lpstr>The Mexican Revolution  (1910–1920)</vt:lpstr>
      <vt:lpstr>Tierra y libertad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and Reform in the Long 19th Century</dc:title>
  <dc:creator>Linden-Brooks, Sarah</dc:creator>
  <cp:lastModifiedBy>Linden-Brooks, Sarah</cp:lastModifiedBy>
  <cp:revision>4</cp:revision>
  <dcterms:created xsi:type="dcterms:W3CDTF">2020-07-31T21:47:27Z</dcterms:created>
  <dcterms:modified xsi:type="dcterms:W3CDTF">2020-07-31T23:39:23Z</dcterms:modified>
</cp:coreProperties>
</file>