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9" r:id="rId4"/>
    <p:sldId id="258" r:id="rId5"/>
    <p:sldId id="259" r:id="rId6"/>
    <p:sldId id="260" r:id="rId7"/>
    <p:sldId id="261" r:id="rId8"/>
    <p:sldId id="262" r:id="rId9"/>
    <p:sldId id="263" r:id="rId10"/>
    <p:sldId id="271" r:id="rId11"/>
    <p:sldId id="277" r:id="rId12"/>
    <p:sldId id="264" r:id="rId13"/>
    <p:sldId id="267" r:id="rId14"/>
    <p:sldId id="265" r:id="rId15"/>
    <p:sldId id="266" r:id="rId16"/>
    <p:sldId id="269" r:id="rId17"/>
    <p:sldId id="276" r:id="rId18"/>
    <p:sldId id="273" r:id="rId19"/>
    <p:sldId id="278" r:id="rId20"/>
    <p:sldId id="270" r:id="rId21"/>
    <p:sldId id="272" r:id="rId22"/>
    <p:sldId id="275"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47369-9B01-4432-8BF5-2C10D3DA7344}" type="doc">
      <dgm:prSet loTypeId="urn:microsoft.com/office/officeart/2005/8/layout/arrow5" loCatId="relationship" qsTypeId="urn:microsoft.com/office/officeart/2005/8/quickstyle/simple5" qsCatId="simple" csTypeId="urn:microsoft.com/office/officeart/2005/8/colors/colorful5" csCatId="colorful"/>
      <dgm:spPr/>
      <dgm:t>
        <a:bodyPr/>
        <a:lstStyle/>
        <a:p>
          <a:endParaRPr lang="en-US"/>
        </a:p>
      </dgm:t>
    </dgm:pt>
    <dgm:pt modelId="{01B40688-7F8A-4CD8-B53F-671D6F4F2052}">
      <dgm:prSet/>
      <dgm:spPr/>
      <dgm:t>
        <a:bodyPr/>
        <a:lstStyle/>
        <a:p>
          <a:r>
            <a:rPr lang="en-US" b="0" i="0" dirty="0">
              <a:solidFill>
                <a:schemeClr val="tx1"/>
              </a:solidFill>
            </a:rPr>
            <a:t>codification of laws applicable to the entire realm, </a:t>
          </a:r>
          <a:endParaRPr lang="en-US" dirty="0">
            <a:solidFill>
              <a:schemeClr val="tx1"/>
            </a:solidFill>
          </a:endParaRPr>
        </a:p>
      </dgm:t>
    </dgm:pt>
    <dgm:pt modelId="{6EDE1ABC-C4D7-4813-9EAB-CC6D520AF296}" type="parTrans" cxnId="{4A80F89E-445F-44EF-804A-2BD7517D9A7A}">
      <dgm:prSet/>
      <dgm:spPr/>
      <dgm:t>
        <a:bodyPr/>
        <a:lstStyle/>
        <a:p>
          <a:endParaRPr lang="en-US"/>
        </a:p>
      </dgm:t>
    </dgm:pt>
    <dgm:pt modelId="{407BACC1-B872-4C21-BC5B-D1865236FFA9}" type="sibTrans" cxnId="{4A80F89E-445F-44EF-804A-2BD7517D9A7A}">
      <dgm:prSet/>
      <dgm:spPr/>
      <dgm:t>
        <a:bodyPr/>
        <a:lstStyle/>
        <a:p>
          <a:endParaRPr lang="en-US"/>
        </a:p>
      </dgm:t>
    </dgm:pt>
    <dgm:pt modelId="{1E6D009C-F0E0-4B84-BD4B-45A84B6E40D1}">
      <dgm:prSet/>
      <dgm:spPr/>
      <dgm:t>
        <a:bodyPr/>
        <a:lstStyle/>
        <a:p>
          <a:r>
            <a:rPr lang="en-US" b="0" i="0" dirty="0">
              <a:solidFill>
                <a:schemeClr val="tx1"/>
              </a:solidFill>
            </a:rPr>
            <a:t>organization of a professional standing army, </a:t>
          </a:r>
          <a:endParaRPr lang="en-US" dirty="0">
            <a:solidFill>
              <a:schemeClr val="tx1"/>
            </a:solidFill>
          </a:endParaRPr>
        </a:p>
      </dgm:t>
    </dgm:pt>
    <dgm:pt modelId="{D25A09ED-0F52-4318-B126-2738F178B91C}" type="parTrans" cxnId="{04E02163-39D1-4335-BFC0-ABA8F5B2DFE4}">
      <dgm:prSet/>
      <dgm:spPr/>
      <dgm:t>
        <a:bodyPr/>
        <a:lstStyle/>
        <a:p>
          <a:endParaRPr lang="en-US"/>
        </a:p>
      </dgm:t>
    </dgm:pt>
    <dgm:pt modelId="{BF158EE2-9661-4AC6-86C3-0D5F7FDD3A52}" type="sibTrans" cxnId="{04E02163-39D1-4335-BFC0-ABA8F5B2DFE4}">
      <dgm:prSet/>
      <dgm:spPr/>
      <dgm:t>
        <a:bodyPr/>
        <a:lstStyle/>
        <a:p>
          <a:endParaRPr lang="en-US"/>
        </a:p>
      </dgm:t>
    </dgm:pt>
    <dgm:pt modelId="{36ABF1FE-8C41-4843-BFA8-0B1383FB5D7B}">
      <dgm:prSet/>
      <dgm:spPr/>
      <dgm:t>
        <a:bodyPr/>
        <a:lstStyle/>
        <a:p>
          <a:r>
            <a:rPr lang="en-US" b="0" i="0" dirty="0">
              <a:solidFill>
                <a:schemeClr val="tx1"/>
              </a:solidFill>
            </a:rPr>
            <a:t>pursuit of ‘mercantilist’ (economic) policies designed to enrich the ruler and the state</a:t>
          </a:r>
          <a:endParaRPr lang="en-US" dirty="0">
            <a:solidFill>
              <a:schemeClr val="tx1"/>
            </a:solidFill>
          </a:endParaRPr>
        </a:p>
      </dgm:t>
    </dgm:pt>
    <dgm:pt modelId="{405DF034-BC9E-4C91-916B-06E870479701}" type="parTrans" cxnId="{02A63477-E6BA-42B4-B00B-67B59A461C59}">
      <dgm:prSet/>
      <dgm:spPr/>
      <dgm:t>
        <a:bodyPr/>
        <a:lstStyle/>
        <a:p>
          <a:endParaRPr lang="en-US"/>
        </a:p>
      </dgm:t>
    </dgm:pt>
    <dgm:pt modelId="{DFBF1EF3-9B00-4A86-9991-DD7F66869062}" type="sibTrans" cxnId="{02A63477-E6BA-42B4-B00B-67B59A461C59}">
      <dgm:prSet/>
      <dgm:spPr/>
      <dgm:t>
        <a:bodyPr/>
        <a:lstStyle/>
        <a:p>
          <a:endParaRPr lang="en-US"/>
        </a:p>
      </dgm:t>
    </dgm:pt>
    <dgm:pt modelId="{06F1F035-B257-4674-ACD9-348622E31D91}" type="pres">
      <dgm:prSet presAssocID="{7C147369-9B01-4432-8BF5-2C10D3DA7344}" presName="diagram" presStyleCnt="0">
        <dgm:presLayoutVars>
          <dgm:dir/>
          <dgm:resizeHandles val="exact"/>
        </dgm:presLayoutVars>
      </dgm:prSet>
      <dgm:spPr/>
    </dgm:pt>
    <dgm:pt modelId="{717460CF-A2FC-490B-8A70-B5B83EDC8D00}" type="pres">
      <dgm:prSet presAssocID="{01B40688-7F8A-4CD8-B53F-671D6F4F2052}" presName="arrow" presStyleLbl="node1" presStyleIdx="0" presStyleCnt="3">
        <dgm:presLayoutVars>
          <dgm:bulletEnabled val="1"/>
        </dgm:presLayoutVars>
      </dgm:prSet>
      <dgm:spPr/>
    </dgm:pt>
    <dgm:pt modelId="{CCFA1BCD-481D-4051-83C0-0C5996A2B9E3}" type="pres">
      <dgm:prSet presAssocID="{1E6D009C-F0E0-4B84-BD4B-45A84B6E40D1}" presName="arrow" presStyleLbl="node1" presStyleIdx="1" presStyleCnt="3" custRadScaleRad="95069" custRadScaleInc="2110">
        <dgm:presLayoutVars>
          <dgm:bulletEnabled val="1"/>
        </dgm:presLayoutVars>
      </dgm:prSet>
      <dgm:spPr/>
    </dgm:pt>
    <dgm:pt modelId="{7C362034-F304-4D2E-93F4-E24E8802BDFF}" type="pres">
      <dgm:prSet presAssocID="{36ABF1FE-8C41-4843-BFA8-0B1383FB5D7B}" presName="arrow" presStyleLbl="node1" presStyleIdx="2" presStyleCnt="3">
        <dgm:presLayoutVars>
          <dgm:bulletEnabled val="1"/>
        </dgm:presLayoutVars>
      </dgm:prSet>
      <dgm:spPr/>
    </dgm:pt>
  </dgm:ptLst>
  <dgm:cxnLst>
    <dgm:cxn modelId="{D26AC622-F7D4-49E5-8BCE-00AC153331EB}" type="presOf" srcId="{36ABF1FE-8C41-4843-BFA8-0B1383FB5D7B}" destId="{7C362034-F304-4D2E-93F4-E24E8802BDFF}" srcOrd="0" destOrd="0" presId="urn:microsoft.com/office/officeart/2005/8/layout/arrow5"/>
    <dgm:cxn modelId="{DB465C2A-EFCF-40FE-9BF5-B386C780D240}" type="presOf" srcId="{01B40688-7F8A-4CD8-B53F-671D6F4F2052}" destId="{717460CF-A2FC-490B-8A70-B5B83EDC8D00}" srcOrd="0" destOrd="0" presId="urn:microsoft.com/office/officeart/2005/8/layout/arrow5"/>
    <dgm:cxn modelId="{04E02163-39D1-4335-BFC0-ABA8F5B2DFE4}" srcId="{7C147369-9B01-4432-8BF5-2C10D3DA7344}" destId="{1E6D009C-F0E0-4B84-BD4B-45A84B6E40D1}" srcOrd="1" destOrd="0" parTransId="{D25A09ED-0F52-4318-B126-2738F178B91C}" sibTransId="{BF158EE2-9661-4AC6-86C3-0D5F7FDD3A52}"/>
    <dgm:cxn modelId="{02A63477-E6BA-42B4-B00B-67B59A461C59}" srcId="{7C147369-9B01-4432-8BF5-2C10D3DA7344}" destId="{36ABF1FE-8C41-4843-BFA8-0B1383FB5D7B}" srcOrd="2" destOrd="0" parTransId="{405DF034-BC9E-4C91-916B-06E870479701}" sibTransId="{DFBF1EF3-9B00-4A86-9991-DD7F66869062}"/>
    <dgm:cxn modelId="{4A80F89E-445F-44EF-804A-2BD7517D9A7A}" srcId="{7C147369-9B01-4432-8BF5-2C10D3DA7344}" destId="{01B40688-7F8A-4CD8-B53F-671D6F4F2052}" srcOrd="0" destOrd="0" parTransId="{6EDE1ABC-C4D7-4813-9EAB-CC6D520AF296}" sibTransId="{407BACC1-B872-4C21-BC5B-D1865236FFA9}"/>
    <dgm:cxn modelId="{587CC0AE-C6CF-4F21-BC74-49ED0E4FC59D}" type="presOf" srcId="{1E6D009C-F0E0-4B84-BD4B-45A84B6E40D1}" destId="{CCFA1BCD-481D-4051-83C0-0C5996A2B9E3}" srcOrd="0" destOrd="0" presId="urn:microsoft.com/office/officeart/2005/8/layout/arrow5"/>
    <dgm:cxn modelId="{303D67F6-419F-40F2-9E8B-059C1A32979C}" type="presOf" srcId="{7C147369-9B01-4432-8BF5-2C10D3DA7344}" destId="{06F1F035-B257-4674-ACD9-348622E31D91}" srcOrd="0" destOrd="0" presId="urn:microsoft.com/office/officeart/2005/8/layout/arrow5"/>
    <dgm:cxn modelId="{2F04FEE6-9156-44F9-9474-24FE41EDEACD}" type="presParOf" srcId="{06F1F035-B257-4674-ACD9-348622E31D91}" destId="{717460CF-A2FC-490B-8A70-B5B83EDC8D00}" srcOrd="0" destOrd="0" presId="urn:microsoft.com/office/officeart/2005/8/layout/arrow5"/>
    <dgm:cxn modelId="{435CD716-5E54-4732-85C1-26C2CB486AA1}" type="presParOf" srcId="{06F1F035-B257-4674-ACD9-348622E31D91}" destId="{CCFA1BCD-481D-4051-83C0-0C5996A2B9E3}" srcOrd="1" destOrd="0" presId="urn:microsoft.com/office/officeart/2005/8/layout/arrow5"/>
    <dgm:cxn modelId="{B52F59A0-36A3-433A-A4BC-697F6B6C36AD}" type="presParOf" srcId="{06F1F035-B257-4674-ACD9-348622E31D91}" destId="{7C362034-F304-4D2E-93F4-E24E8802BDFF}"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57FCA-F4FA-40DF-A915-252A083F858E}" type="doc">
      <dgm:prSet loTypeId="urn:microsoft.com/office/officeart/2016/7/layout/LinearBlockProcessNumbered" loCatId="process" qsTypeId="urn:microsoft.com/office/officeart/2005/8/quickstyle/simple3" qsCatId="simple" csTypeId="urn:microsoft.com/office/officeart/2005/8/colors/colorful5" csCatId="colorful"/>
      <dgm:spPr/>
      <dgm:t>
        <a:bodyPr/>
        <a:lstStyle/>
        <a:p>
          <a:endParaRPr lang="en-US"/>
        </a:p>
      </dgm:t>
    </dgm:pt>
    <dgm:pt modelId="{B4A4C96D-6673-4FD2-960F-0E3253F6A361}">
      <dgm:prSet/>
      <dgm:spPr/>
      <dgm:t>
        <a:bodyPr/>
        <a:lstStyle/>
        <a:p>
          <a:r>
            <a:rPr lang="en-US" b="0" i="0"/>
            <a:t>Increasing taxes</a:t>
          </a:r>
          <a:endParaRPr lang="en-US"/>
        </a:p>
      </dgm:t>
    </dgm:pt>
    <dgm:pt modelId="{F9FF9A87-EE38-4100-BFD9-109C35056C58}" type="parTrans" cxnId="{D4483E76-2CC6-479D-8648-5A8A8CB7BE08}">
      <dgm:prSet/>
      <dgm:spPr/>
      <dgm:t>
        <a:bodyPr/>
        <a:lstStyle/>
        <a:p>
          <a:endParaRPr lang="en-US"/>
        </a:p>
      </dgm:t>
    </dgm:pt>
    <dgm:pt modelId="{7A4ED8CC-3438-43CD-B530-2EAF945BD208}" type="sibTrans" cxnId="{D4483E76-2CC6-479D-8648-5A8A8CB7BE08}">
      <dgm:prSet phldrT="01" phldr="0"/>
      <dgm:spPr/>
      <dgm:t>
        <a:bodyPr/>
        <a:lstStyle/>
        <a:p>
          <a:r>
            <a:rPr lang="en-US"/>
            <a:t>01</a:t>
          </a:r>
        </a:p>
      </dgm:t>
    </dgm:pt>
    <dgm:pt modelId="{38754CDC-34B2-4BAA-B5D5-9D3DDCAEE700}">
      <dgm:prSet/>
      <dgm:spPr/>
      <dgm:t>
        <a:bodyPr/>
        <a:lstStyle/>
        <a:p>
          <a:r>
            <a:rPr lang="en-US" b="0" i="0"/>
            <a:t>Building standing armies</a:t>
          </a:r>
          <a:endParaRPr lang="en-US"/>
        </a:p>
      </dgm:t>
    </dgm:pt>
    <dgm:pt modelId="{405BCB5B-C19B-4913-9502-33595E4AC6E0}" type="parTrans" cxnId="{9D63C087-499F-4FE3-9ED6-CD42B3EEEA38}">
      <dgm:prSet/>
      <dgm:spPr/>
      <dgm:t>
        <a:bodyPr/>
        <a:lstStyle/>
        <a:p>
          <a:endParaRPr lang="en-US"/>
        </a:p>
      </dgm:t>
    </dgm:pt>
    <dgm:pt modelId="{A0CF73DF-0FA5-4B43-BFB8-4AD3A390828A}" type="sibTrans" cxnId="{9D63C087-499F-4FE3-9ED6-CD42B3EEEA38}">
      <dgm:prSet phldrT="02" phldr="0"/>
      <dgm:spPr/>
      <dgm:t>
        <a:bodyPr/>
        <a:lstStyle/>
        <a:p>
          <a:r>
            <a:rPr lang="en-US"/>
            <a:t>02</a:t>
          </a:r>
        </a:p>
      </dgm:t>
    </dgm:pt>
    <dgm:pt modelId="{80970AB8-933E-46CB-ADA5-6C35277B9EBC}">
      <dgm:prSet/>
      <dgm:spPr/>
      <dgm:t>
        <a:bodyPr/>
        <a:lstStyle/>
        <a:p>
          <a:r>
            <a:rPr lang="en-US" b="0" i="0"/>
            <a:t>Building infrastructure</a:t>
          </a:r>
          <a:endParaRPr lang="en-US"/>
        </a:p>
      </dgm:t>
    </dgm:pt>
    <dgm:pt modelId="{A79AC406-6A30-4E36-A300-09812F141D46}" type="parTrans" cxnId="{1C60FC73-CFA4-471A-812B-DC7F42BC5DCC}">
      <dgm:prSet/>
      <dgm:spPr/>
      <dgm:t>
        <a:bodyPr/>
        <a:lstStyle/>
        <a:p>
          <a:endParaRPr lang="en-US"/>
        </a:p>
      </dgm:t>
    </dgm:pt>
    <dgm:pt modelId="{DB80E0A5-9711-4247-BD31-2C02C8560505}" type="sibTrans" cxnId="{1C60FC73-CFA4-471A-812B-DC7F42BC5DCC}">
      <dgm:prSet phldrT="03" phldr="0"/>
      <dgm:spPr/>
      <dgm:t>
        <a:bodyPr/>
        <a:lstStyle/>
        <a:p>
          <a:r>
            <a:rPr lang="en-US"/>
            <a:t>03</a:t>
          </a:r>
        </a:p>
      </dgm:t>
    </dgm:pt>
    <dgm:pt modelId="{B4C1248E-42B6-40DD-9DE6-C75B628FB4FC}">
      <dgm:prSet/>
      <dgm:spPr/>
      <dgm:t>
        <a:bodyPr/>
        <a:lstStyle/>
        <a:p>
          <a:r>
            <a:rPr lang="en-US" b="0" i="0"/>
            <a:t>Suppressing non-conformists</a:t>
          </a:r>
          <a:endParaRPr lang="en-US"/>
        </a:p>
      </dgm:t>
    </dgm:pt>
    <dgm:pt modelId="{A20A7A56-6724-44C7-A4CF-ECA3B2BE9FC6}" type="parTrans" cxnId="{431DCF35-5967-458C-8D50-A2C50819A31A}">
      <dgm:prSet/>
      <dgm:spPr/>
      <dgm:t>
        <a:bodyPr/>
        <a:lstStyle/>
        <a:p>
          <a:endParaRPr lang="en-US"/>
        </a:p>
      </dgm:t>
    </dgm:pt>
    <dgm:pt modelId="{F165801C-8298-4585-A851-EEC32149FF67}" type="sibTrans" cxnId="{431DCF35-5967-458C-8D50-A2C50819A31A}">
      <dgm:prSet phldrT="04" phldr="0"/>
      <dgm:spPr/>
      <dgm:t>
        <a:bodyPr/>
        <a:lstStyle/>
        <a:p>
          <a:r>
            <a:rPr lang="en-US"/>
            <a:t>04</a:t>
          </a:r>
        </a:p>
      </dgm:t>
    </dgm:pt>
    <dgm:pt modelId="{2596B675-FBE5-45A3-894D-6340382B56A9}" type="pres">
      <dgm:prSet presAssocID="{DDB57FCA-F4FA-40DF-A915-252A083F858E}" presName="Name0" presStyleCnt="0">
        <dgm:presLayoutVars>
          <dgm:animLvl val="lvl"/>
          <dgm:resizeHandles val="exact"/>
        </dgm:presLayoutVars>
      </dgm:prSet>
      <dgm:spPr/>
    </dgm:pt>
    <dgm:pt modelId="{48701CCA-CF71-4DB2-9950-A5335E8511AA}" type="pres">
      <dgm:prSet presAssocID="{B4A4C96D-6673-4FD2-960F-0E3253F6A361}" presName="compositeNode" presStyleCnt="0">
        <dgm:presLayoutVars>
          <dgm:bulletEnabled val="1"/>
        </dgm:presLayoutVars>
      </dgm:prSet>
      <dgm:spPr/>
    </dgm:pt>
    <dgm:pt modelId="{64B7A10A-E7C4-4309-8E41-8C130C47425A}" type="pres">
      <dgm:prSet presAssocID="{B4A4C96D-6673-4FD2-960F-0E3253F6A361}" presName="bgRect" presStyleLbl="alignNode1" presStyleIdx="0" presStyleCnt="4"/>
      <dgm:spPr/>
    </dgm:pt>
    <dgm:pt modelId="{69406676-89B4-4687-94F0-C23D45E42B63}" type="pres">
      <dgm:prSet presAssocID="{7A4ED8CC-3438-43CD-B530-2EAF945BD208}" presName="sibTransNodeRect" presStyleLbl="alignNode1" presStyleIdx="0" presStyleCnt="4">
        <dgm:presLayoutVars>
          <dgm:chMax val="0"/>
          <dgm:bulletEnabled val="1"/>
        </dgm:presLayoutVars>
      </dgm:prSet>
      <dgm:spPr/>
    </dgm:pt>
    <dgm:pt modelId="{6C342FFD-1CAC-46F0-936B-7BC8F6745905}" type="pres">
      <dgm:prSet presAssocID="{B4A4C96D-6673-4FD2-960F-0E3253F6A361}" presName="nodeRect" presStyleLbl="alignNode1" presStyleIdx="0" presStyleCnt="4">
        <dgm:presLayoutVars>
          <dgm:bulletEnabled val="1"/>
        </dgm:presLayoutVars>
      </dgm:prSet>
      <dgm:spPr/>
    </dgm:pt>
    <dgm:pt modelId="{ED7A5E51-09B4-4BE0-85D1-DBF1BD24E2D1}" type="pres">
      <dgm:prSet presAssocID="{7A4ED8CC-3438-43CD-B530-2EAF945BD208}" presName="sibTrans" presStyleCnt="0"/>
      <dgm:spPr/>
    </dgm:pt>
    <dgm:pt modelId="{9D3E9823-09A8-4128-8E35-C5C59A753A24}" type="pres">
      <dgm:prSet presAssocID="{38754CDC-34B2-4BAA-B5D5-9D3DDCAEE700}" presName="compositeNode" presStyleCnt="0">
        <dgm:presLayoutVars>
          <dgm:bulletEnabled val="1"/>
        </dgm:presLayoutVars>
      </dgm:prSet>
      <dgm:spPr/>
    </dgm:pt>
    <dgm:pt modelId="{25C5A8B4-6E7E-4051-9EC0-68DEE79959ED}" type="pres">
      <dgm:prSet presAssocID="{38754CDC-34B2-4BAA-B5D5-9D3DDCAEE700}" presName="bgRect" presStyleLbl="alignNode1" presStyleIdx="1" presStyleCnt="4"/>
      <dgm:spPr/>
    </dgm:pt>
    <dgm:pt modelId="{06D7D16D-A9A9-45B5-881D-1AC791AABC09}" type="pres">
      <dgm:prSet presAssocID="{A0CF73DF-0FA5-4B43-BFB8-4AD3A390828A}" presName="sibTransNodeRect" presStyleLbl="alignNode1" presStyleIdx="1" presStyleCnt="4">
        <dgm:presLayoutVars>
          <dgm:chMax val="0"/>
          <dgm:bulletEnabled val="1"/>
        </dgm:presLayoutVars>
      </dgm:prSet>
      <dgm:spPr/>
    </dgm:pt>
    <dgm:pt modelId="{081AC98B-05D1-400E-B066-66AB68B78502}" type="pres">
      <dgm:prSet presAssocID="{38754CDC-34B2-4BAA-B5D5-9D3DDCAEE700}" presName="nodeRect" presStyleLbl="alignNode1" presStyleIdx="1" presStyleCnt="4">
        <dgm:presLayoutVars>
          <dgm:bulletEnabled val="1"/>
        </dgm:presLayoutVars>
      </dgm:prSet>
      <dgm:spPr/>
    </dgm:pt>
    <dgm:pt modelId="{B0D9D44F-AC60-42B1-9DB1-6BD451C0F736}" type="pres">
      <dgm:prSet presAssocID="{A0CF73DF-0FA5-4B43-BFB8-4AD3A390828A}" presName="sibTrans" presStyleCnt="0"/>
      <dgm:spPr/>
    </dgm:pt>
    <dgm:pt modelId="{B69BC1E6-3B7C-4043-A946-65FAA69E9E2A}" type="pres">
      <dgm:prSet presAssocID="{80970AB8-933E-46CB-ADA5-6C35277B9EBC}" presName="compositeNode" presStyleCnt="0">
        <dgm:presLayoutVars>
          <dgm:bulletEnabled val="1"/>
        </dgm:presLayoutVars>
      </dgm:prSet>
      <dgm:spPr/>
    </dgm:pt>
    <dgm:pt modelId="{35C05BFE-A583-4CE1-9D3D-540AA2A0BA9B}" type="pres">
      <dgm:prSet presAssocID="{80970AB8-933E-46CB-ADA5-6C35277B9EBC}" presName="bgRect" presStyleLbl="alignNode1" presStyleIdx="2" presStyleCnt="4"/>
      <dgm:spPr/>
    </dgm:pt>
    <dgm:pt modelId="{28E3C161-5BAC-44C6-9BEC-3B18D184612B}" type="pres">
      <dgm:prSet presAssocID="{DB80E0A5-9711-4247-BD31-2C02C8560505}" presName="sibTransNodeRect" presStyleLbl="alignNode1" presStyleIdx="2" presStyleCnt="4">
        <dgm:presLayoutVars>
          <dgm:chMax val="0"/>
          <dgm:bulletEnabled val="1"/>
        </dgm:presLayoutVars>
      </dgm:prSet>
      <dgm:spPr/>
    </dgm:pt>
    <dgm:pt modelId="{5922AECF-E4A0-4B21-9CCB-57D63ED85D66}" type="pres">
      <dgm:prSet presAssocID="{80970AB8-933E-46CB-ADA5-6C35277B9EBC}" presName="nodeRect" presStyleLbl="alignNode1" presStyleIdx="2" presStyleCnt="4">
        <dgm:presLayoutVars>
          <dgm:bulletEnabled val="1"/>
        </dgm:presLayoutVars>
      </dgm:prSet>
      <dgm:spPr/>
    </dgm:pt>
    <dgm:pt modelId="{2C484F53-BE57-420C-8592-0FE325298897}" type="pres">
      <dgm:prSet presAssocID="{DB80E0A5-9711-4247-BD31-2C02C8560505}" presName="sibTrans" presStyleCnt="0"/>
      <dgm:spPr/>
    </dgm:pt>
    <dgm:pt modelId="{AD019E51-37CB-4D15-B71F-640B3EF092F8}" type="pres">
      <dgm:prSet presAssocID="{B4C1248E-42B6-40DD-9DE6-C75B628FB4FC}" presName="compositeNode" presStyleCnt="0">
        <dgm:presLayoutVars>
          <dgm:bulletEnabled val="1"/>
        </dgm:presLayoutVars>
      </dgm:prSet>
      <dgm:spPr/>
    </dgm:pt>
    <dgm:pt modelId="{63D7B397-5106-42CD-AC2D-2A2B56CFBEC1}" type="pres">
      <dgm:prSet presAssocID="{B4C1248E-42B6-40DD-9DE6-C75B628FB4FC}" presName="bgRect" presStyleLbl="alignNode1" presStyleIdx="3" presStyleCnt="4"/>
      <dgm:spPr/>
    </dgm:pt>
    <dgm:pt modelId="{3375C87B-2F2F-44F1-9A45-4C2EEF5E3D5E}" type="pres">
      <dgm:prSet presAssocID="{F165801C-8298-4585-A851-EEC32149FF67}" presName="sibTransNodeRect" presStyleLbl="alignNode1" presStyleIdx="3" presStyleCnt="4">
        <dgm:presLayoutVars>
          <dgm:chMax val="0"/>
          <dgm:bulletEnabled val="1"/>
        </dgm:presLayoutVars>
      </dgm:prSet>
      <dgm:spPr/>
    </dgm:pt>
    <dgm:pt modelId="{CA8E9034-D53A-4E35-B5C7-97D37D843C30}" type="pres">
      <dgm:prSet presAssocID="{B4C1248E-42B6-40DD-9DE6-C75B628FB4FC}" presName="nodeRect" presStyleLbl="alignNode1" presStyleIdx="3" presStyleCnt="4">
        <dgm:presLayoutVars>
          <dgm:bulletEnabled val="1"/>
        </dgm:presLayoutVars>
      </dgm:prSet>
      <dgm:spPr/>
    </dgm:pt>
  </dgm:ptLst>
  <dgm:cxnLst>
    <dgm:cxn modelId="{AA8B6B0F-9BE4-4DEA-AFEE-496AA4F06A89}" type="presOf" srcId="{B4C1248E-42B6-40DD-9DE6-C75B628FB4FC}" destId="{CA8E9034-D53A-4E35-B5C7-97D37D843C30}" srcOrd="1" destOrd="0" presId="urn:microsoft.com/office/officeart/2016/7/layout/LinearBlockProcessNumbered"/>
    <dgm:cxn modelId="{584A3B24-08AF-4FA3-92A5-8F62EE470412}" type="presOf" srcId="{B4A4C96D-6673-4FD2-960F-0E3253F6A361}" destId="{64B7A10A-E7C4-4309-8E41-8C130C47425A}" srcOrd="0" destOrd="0" presId="urn:microsoft.com/office/officeart/2016/7/layout/LinearBlockProcessNumbered"/>
    <dgm:cxn modelId="{2BB41D2B-23BB-40E5-B9C5-4E7DB5CCDCB1}" type="presOf" srcId="{38754CDC-34B2-4BAA-B5D5-9D3DDCAEE700}" destId="{25C5A8B4-6E7E-4051-9EC0-68DEE79959ED}" srcOrd="0" destOrd="0" presId="urn:microsoft.com/office/officeart/2016/7/layout/LinearBlockProcessNumbered"/>
    <dgm:cxn modelId="{431DCF35-5967-458C-8D50-A2C50819A31A}" srcId="{DDB57FCA-F4FA-40DF-A915-252A083F858E}" destId="{B4C1248E-42B6-40DD-9DE6-C75B628FB4FC}" srcOrd="3" destOrd="0" parTransId="{A20A7A56-6724-44C7-A4CF-ECA3B2BE9FC6}" sibTransId="{F165801C-8298-4585-A851-EEC32149FF67}"/>
    <dgm:cxn modelId="{485EBF4C-26D0-4A11-A078-18616FF8E38E}" type="presOf" srcId="{DDB57FCA-F4FA-40DF-A915-252A083F858E}" destId="{2596B675-FBE5-45A3-894D-6340382B56A9}" srcOrd="0" destOrd="0" presId="urn:microsoft.com/office/officeart/2016/7/layout/LinearBlockProcessNumbered"/>
    <dgm:cxn modelId="{7CAD6471-B133-44B5-AB34-674A1B3F2484}" type="presOf" srcId="{F165801C-8298-4585-A851-EEC32149FF67}" destId="{3375C87B-2F2F-44F1-9A45-4C2EEF5E3D5E}" srcOrd="0" destOrd="0" presId="urn:microsoft.com/office/officeart/2016/7/layout/LinearBlockProcessNumbered"/>
    <dgm:cxn modelId="{44E88A73-17EF-44F3-AC2D-359FFDE249E1}" type="presOf" srcId="{80970AB8-933E-46CB-ADA5-6C35277B9EBC}" destId="{35C05BFE-A583-4CE1-9D3D-540AA2A0BA9B}" srcOrd="0" destOrd="0" presId="urn:microsoft.com/office/officeart/2016/7/layout/LinearBlockProcessNumbered"/>
    <dgm:cxn modelId="{1C60FC73-CFA4-471A-812B-DC7F42BC5DCC}" srcId="{DDB57FCA-F4FA-40DF-A915-252A083F858E}" destId="{80970AB8-933E-46CB-ADA5-6C35277B9EBC}" srcOrd="2" destOrd="0" parTransId="{A79AC406-6A30-4E36-A300-09812F141D46}" sibTransId="{DB80E0A5-9711-4247-BD31-2C02C8560505}"/>
    <dgm:cxn modelId="{D4483E76-2CC6-479D-8648-5A8A8CB7BE08}" srcId="{DDB57FCA-F4FA-40DF-A915-252A083F858E}" destId="{B4A4C96D-6673-4FD2-960F-0E3253F6A361}" srcOrd="0" destOrd="0" parTransId="{F9FF9A87-EE38-4100-BFD9-109C35056C58}" sibTransId="{7A4ED8CC-3438-43CD-B530-2EAF945BD208}"/>
    <dgm:cxn modelId="{0A519984-85FC-46CF-80F8-30210E95D24C}" type="presOf" srcId="{38754CDC-34B2-4BAA-B5D5-9D3DDCAEE700}" destId="{081AC98B-05D1-400E-B066-66AB68B78502}" srcOrd="1" destOrd="0" presId="urn:microsoft.com/office/officeart/2016/7/layout/LinearBlockProcessNumbered"/>
    <dgm:cxn modelId="{9D63C087-499F-4FE3-9ED6-CD42B3EEEA38}" srcId="{DDB57FCA-F4FA-40DF-A915-252A083F858E}" destId="{38754CDC-34B2-4BAA-B5D5-9D3DDCAEE700}" srcOrd="1" destOrd="0" parTransId="{405BCB5B-C19B-4913-9502-33595E4AC6E0}" sibTransId="{A0CF73DF-0FA5-4B43-BFB8-4AD3A390828A}"/>
    <dgm:cxn modelId="{4D52518D-A08B-46BD-A4BE-854713D25251}" type="presOf" srcId="{A0CF73DF-0FA5-4B43-BFB8-4AD3A390828A}" destId="{06D7D16D-A9A9-45B5-881D-1AC791AABC09}" srcOrd="0" destOrd="0" presId="urn:microsoft.com/office/officeart/2016/7/layout/LinearBlockProcessNumbered"/>
    <dgm:cxn modelId="{93EE2DA7-DF7A-423C-9B66-19502495DF35}" type="presOf" srcId="{80970AB8-933E-46CB-ADA5-6C35277B9EBC}" destId="{5922AECF-E4A0-4B21-9CCB-57D63ED85D66}" srcOrd="1" destOrd="0" presId="urn:microsoft.com/office/officeart/2016/7/layout/LinearBlockProcessNumbered"/>
    <dgm:cxn modelId="{F56929AA-5685-4992-B7E5-17911686A94E}" type="presOf" srcId="{B4A4C96D-6673-4FD2-960F-0E3253F6A361}" destId="{6C342FFD-1CAC-46F0-936B-7BC8F6745905}" srcOrd="1" destOrd="0" presId="urn:microsoft.com/office/officeart/2016/7/layout/LinearBlockProcessNumbered"/>
    <dgm:cxn modelId="{F6DE45B3-7062-4725-9C63-6788E8C9A851}" type="presOf" srcId="{7A4ED8CC-3438-43CD-B530-2EAF945BD208}" destId="{69406676-89B4-4687-94F0-C23D45E42B63}" srcOrd="0" destOrd="0" presId="urn:microsoft.com/office/officeart/2016/7/layout/LinearBlockProcessNumbered"/>
    <dgm:cxn modelId="{656631BB-F510-460A-8F54-311697EB7053}" type="presOf" srcId="{B4C1248E-42B6-40DD-9DE6-C75B628FB4FC}" destId="{63D7B397-5106-42CD-AC2D-2A2B56CFBEC1}" srcOrd="0" destOrd="0" presId="urn:microsoft.com/office/officeart/2016/7/layout/LinearBlockProcessNumbered"/>
    <dgm:cxn modelId="{CC9261E0-1958-4DAD-AC8F-38957807D65C}" type="presOf" srcId="{DB80E0A5-9711-4247-BD31-2C02C8560505}" destId="{28E3C161-5BAC-44C6-9BEC-3B18D184612B}" srcOrd="0" destOrd="0" presId="urn:microsoft.com/office/officeart/2016/7/layout/LinearBlockProcessNumbered"/>
    <dgm:cxn modelId="{729C9004-7A2D-4592-A2FC-32C8F7FAA9B1}" type="presParOf" srcId="{2596B675-FBE5-45A3-894D-6340382B56A9}" destId="{48701CCA-CF71-4DB2-9950-A5335E8511AA}" srcOrd="0" destOrd="0" presId="urn:microsoft.com/office/officeart/2016/7/layout/LinearBlockProcessNumbered"/>
    <dgm:cxn modelId="{5EEFC01D-FC17-4335-9713-343DA6721B7F}" type="presParOf" srcId="{48701CCA-CF71-4DB2-9950-A5335E8511AA}" destId="{64B7A10A-E7C4-4309-8E41-8C130C47425A}" srcOrd="0" destOrd="0" presId="urn:microsoft.com/office/officeart/2016/7/layout/LinearBlockProcessNumbered"/>
    <dgm:cxn modelId="{3EAD0546-19C6-4A42-8388-08DE267C943C}" type="presParOf" srcId="{48701CCA-CF71-4DB2-9950-A5335E8511AA}" destId="{69406676-89B4-4687-94F0-C23D45E42B63}" srcOrd="1" destOrd="0" presId="urn:microsoft.com/office/officeart/2016/7/layout/LinearBlockProcessNumbered"/>
    <dgm:cxn modelId="{F5CD26AF-336B-4BAE-B53D-4C3C36D14B6F}" type="presParOf" srcId="{48701CCA-CF71-4DB2-9950-A5335E8511AA}" destId="{6C342FFD-1CAC-46F0-936B-7BC8F6745905}" srcOrd="2" destOrd="0" presId="urn:microsoft.com/office/officeart/2016/7/layout/LinearBlockProcessNumbered"/>
    <dgm:cxn modelId="{9B1035F8-53EC-47CC-A8C6-B67E8F165C8E}" type="presParOf" srcId="{2596B675-FBE5-45A3-894D-6340382B56A9}" destId="{ED7A5E51-09B4-4BE0-85D1-DBF1BD24E2D1}" srcOrd="1" destOrd="0" presId="urn:microsoft.com/office/officeart/2016/7/layout/LinearBlockProcessNumbered"/>
    <dgm:cxn modelId="{136FACB1-F2B2-4869-BA99-F8A9A13B7ABE}" type="presParOf" srcId="{2596B675-FBE5-45A3-894D-6340382B56A9}" destId="{9D3E9823-09A8-4128-8E35-C5C59A753A24}" srcOrd="2" destOrd="0" presId="urn:microsoft.com/office/officeart/2016/7/layout/LinearBlockProcessNumbered"/>
    <dgm:cxn modelId="{BF5B3297-66B3-429E-A239-39B1B5DA9288}" type="presParOf" srcId="{9D3E9823-09A8-4128-8E35-C5C59A753A24}" destId="{25C5A8B4-6E7E-4051-9EC0-68DEE79959ED}" srcOrd="0" destOrd="0" presId="urn:microsoft.com/office/officeart/2016/7/layout/LinearBlockProcessNumbered"/>
    <dgm:cxn modelId="{3A15C23D-AD32-4D4C-B9DE-6FE2A51B7AAA}" type="presParOf" srcId="{9D3E9823-09A8-4128-8E35-C5C59A753A24}" destId="{06D7D16D-A9A9-45B5-881D-1AC791AABC09}" srcOrd="1" destOrd="0" presId="urn:microsoft.com/office/officeart/2016/7/layout/LinearBlockProcessNumbered"/>
    <dgm:cxn modelId="{18C3D028-454C-45E3-B5B9-F339B7A53119}" type="presParOf" srcId="{9D3E9823-09A8-4128-8E35-C5C59A753A24}" destId="{081AC98B-05D1-400E-B066-66AB68B78502}" srcOrd="2" destOrd="0" presId="urn:microsoft.com/office/officeart/2016/7/layout/LinearBlockProcessNumbered"/>
    <dgm:cxn modelId="{E6BFD5F5-327F-4C42-A4E5-9ACF3FDCC5C9}" type="presParOf" srcId="{2596B675-FBE5-45A3-894D-6340382B56A9}" destId="{B0D9D44F-AC60-42B1-9DB1-6BD451C0F736}" srcOrd="3" destOrd="0" presId="urn:microsoft.com/office/officeart/2016/7/layout/LinearBlockProcessNumbered"/>
    <dgm:cxn modelId="{DB86FDE6-4342-4383-83A4-3F6D8BA32894}" type="presParOf" srcId="{2596B675-FBE5-45A3-894D-6340382B56A9}" destId="{B69BC1E6-3B7C-4043-A946-65FAA69E9E2A}" srcOrd="4" destOrd="0" presId="urn:microsoft.com/office/officeart/2016/7/layout/LinearBlockProcessNumbered"/>
    <dgm:cxn modelId="{CD7AC6CD-1CAE-4889-A7A1-A4552A6F10FD}" type="presParOf" srcId="{B69BC1E6-3B7C-4043-A946-65FAA69E9E2A}" destId="{35C05BFE-A583-4CE1-9D3D-540AA2A0BA9B}" srcOrd="0" destOrd="0" presId="urn:microsoft.com/office/officeart/2016/7/layout/LinearBlockProcessNumbered"/>
    <dgm:cxn modelId="{DAC073FB-1608-48FE-A8D6-D15071461B3B}" type="presParOf" srcId="{B69BC1E6-3B7C-4043-A946-65FAA69E9E2A}" destId="{28E3C161-5BAC-44C6-9BEC-3B18D184612B}" srcOrd="1" destOrd="0" presId="urn:microsoft.com/office/officeart/2016/7/layout/LinearBlockProcessNumbered"/>
    <dgm:cxn modelId="{7154C030-908B-4C4B-91D6-4FCA5B1FADAD}" type="presParOf" srcId="{B69BC1E6-3B7C-4043-A946-65FAA69E9E2A}" destId="{5922AECF-E4A0-4B21-9CCB-57D63ED85D66}" srcOrd="2" destOrd="0" presId="urn:microsoft.com/office/officeart/2016/7/layout/LinearBlockProcessNumbered"/>
    <dgm:cxn modelId="{EB5E40C0-AE77-4B71-A636-9F837813773C}" type="presParOf" srcId="{2596B675-FBE5-45A3-894D-6340382B56A9}" destId="{2C484F53-BE57-420C-8592-0FE325298897}" srcOrd="5" destOrd="0" presId="urn:microsoft.com/office/officeart/2016/7/layout/LinearBlockProcessNumbered"/>
    <dgm:cxn modelId="{B43674E3-46C3-4130-9B8B-8BF5B5C707ED}" type="presParOf" srcId="{2596B675-FBE5-45A3-894D-6340382B56A9}" destId="{AD019E51-37CB-4D15-B71F-640B3EF092F8}" srcOrd="6" destOrd="0" presId="urn:microsoft.com/office/officeart/2016/7/layout/LinearBlockProcessNumbered"/>
    <dgm:cxn modelId="{AA91BF08-CE88-4AED-934E-BF91E051E61A}" type="presParOf" srcId="{AD019E51-37CB-4D15-B71F-640B3EF092F8}" destId="{63D7B397-5106-42CD-AC2D-2A2B56CFBEC1}" srcOrd="0" destOrd="0" presId="urn:microsoft.com/office/officeart/2016/7/layout/LinearBlockProcessNumbered"/>
    <dgm:cxn modelId="{E5862C2F-5BD9-41B9-970D-21ACD614919E}" type="presParOf" srcId="{AD019E51-37CB-4D15-B71F-640B3EF092F8}" destId="{3375C87B-2F2F-44F1-9A45-4C2EEF5E3D5E}" srcOrd="1" destOrd="0" presId="urn:microsoft.com/office/officeart/2016/7/layout/LinearBlockProcessNumbered"/>
    <dgm:cxn modelId="{15858AFB-78AC-4743-8F0A-C3AABDB84AB1}" type="presParOf" srcId="{AD019E51-37CB-4D15-B71F-640B3EF092F8}" destId="{CA8E9034-D53A-4E35-B5C7-97D37D843C3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0C335B-BF79-4EBE-89F1-3D5CA8DA4E14}"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56F58CDA-9D04-4AA5-BEFC-FD769410EAC8}">
      <dgm:prSet/>
      <dgm:spPr/>
      <dgm:t>
        <a:bodyPr/>
        <a:lstStyle/>
        <a:p>
          <a:r>
            <a:rPr lang="en-US"/>
            <a:t>Increased nutrition due to Columbian Exchange</a:t>
          </a:r>
        </a:p>
      </dgm:t>
    </dgm:pt>
    <dgm:pt modelId="{CF4E791F-F3AC-44D5-8ADC-40A351341F03}" type="parTrans" cxnId="{77973A61-F1D7-4DBD-837A-5B5DB54E148C}">
      <dgm:prSet/>
      <dgm:spPr/>
      <dgm:t>
        <a:bodyPr/>
        <a:lstStyle/>
        <a:p>
          <a:endParaRPr lang="en-US"/>
        </a:p>
      </dgm:t>
    </dgm:pt>
    <dgm:pt modelId="{F5DD8CE4-0433-450F-A59D-99F6EFC8E826}" type="sibTrans" cxnId="{77973A61-F1D7-4DBD-837A-5B5DB54E148C}">
      <dgm:prSet/>
      <dgm:spPr/>
      <dgm:t>
        <a:bodyPr/>
        <a:lstStyle/>
        <a:p>
          <a:endParaRPr lang="en-US"/>
        </a:p>
      </dgm:t>
    </dgm:pt>
    <dgm:pt modelId="{C374C6C7-DF61-4FFE-9637-E9DC4417D855}">
      <dgm:prSet/>
      <dgm:spPr/>
      <dgm:t>
        <a:bodyPr/>
        <a:lstStyle/>
        <a:p>
          <a:r>
            <a:rPr lang="en-US" dirty="0"/>
            <a:t>Reliance on potatoes</a:t>
          </a:r>
        </a:p>
      </dgm:t>
    </dgm:pt>
    <dgm:pt modelId="{9CEF4BF8-6A92-49C0-BFF9-A773CD2017E2}" type="parTrans" cxnId="{27B42E5F-F93C-4053-B47E-E9A437BDFA42}">
      <dgm:prSet/>
      <dgm:spPr/>
      <dgm:t>
        <a:bodyPr/>
        <a:lstStyle/>
        <a:p>
          <a:endParaRPr lang="en-US"/>
        </a:p>
      </dgm:t>
    </dgm:pt>
    <dgm:pt modelId="{4C14BC95-39E0-4381-B9F2-EF1C1D1C82EA}" type="sibTrans" cxnId="{27B42E5F-F93C-4053-B47E-E9A437BDFA42}">
      <dgm:prSet/>
      <dgm:spPr/>
      <dgm:t>
        <a:bodyPr/>
        <a:lstStyle/>
        <a:p>
          <a:endParaRPr lang="en-US"/>
        </a:p>
      </dgm:t>
    </dgm:pt>
    <dgm:pt modelId="{99D11473-E9E4-43B5-B489-890A263FFC63}">
      <dgm:prSet/>
      <dgm:spPr/>
      <dgm:t>
        <a:bodyPr/>
        <a:lstStyle/>
        <a:p>
          <a:r>
            <a:rPr lang="en-US" dirty="0"/>
            <a:t>Reliance on maize (corn)</a:t>
          </a:r>
        </a:p>
      </dgm:t>
    </dgm:pt>
    <dgm:pt modelId="{4557F616-4BAD-4359-B2C4-122526EFFB9D}" type="parTrans" cxnId="{2000A918-1439-4C02-800C-8B56D90391FD}">
      <dgm:prSet/>
      <dgm:spPr/>
      <dgm:t>
        <a:bodyPr/>
        <a:lstStyle/>
        <a:p>
          <a:endParaRPr lang="en-US"/>
        </a:p>
      </dgm:t>
    </dgm:pt>
    <dgm:pt modelId="{0EAAA676-B659-4CAD-8EA5-117E21BD0AF5}" type="sibTrans" cxnId="{2000A918-1439-4C02-800C-8B56D90391FD}">
      <dgm:prSet/>
      <dgm:spPr/>
      <dgm:t>
        <a:bodyPr/>
        <a:lstStyle/>
        <a:p>
          <a:endParaRPr lang="en-US"/>
        </a:p>
      </dgm:t>
    </dgm:pt>
    <dgm:pt modelId="{C782EDF4-EA27-4D24-8245-8BC71F714068}">
      <dgm:prSet/>
      <dgm:spPr/>
      <dgm:t>
        <a:bodyPr/>
        <a:lstStyle/>
        <a:p>
          <a:r>
            <a:rPr lang="en-US"/>
            <a:t>Urbanization</a:t>
          </a:r>
        </a:p>
      </dgm:t>
    </dgm:pt>
    <dgm:pt modelId="{1C25FA15-623C-4B33-A2D3-A6FD17EACCAC}" type="parTrans" cxnId="{756594F2-70CD-461E-A416-A1DC8B08BED4}">
      <dgm:prSet/>
      <dgm:spPr/>
      <dgm:t>
        <a:bodyPr/>
        <a:lstStyle/>
        <a:p>
          <a:endParaRPr lang="en-US"/>
        </a:p>
      </dgm:t>
    </dgm:pt>
    <dgm:pt modelId="{0688BC65-4772-402A-A6AB-7173D3357B12}" type="sibTrans" cxnId="{756594F2-70CD-461E-A416-A1DC8B08BED4}">
      <dgm:prSet/>
      <dgm:spPr/>
      <dgm:t>
        <a:bodyPr/>
        <a:lstStyle/>
        <a:p>
          <a:endParaRPr lang="en-US"/>
        </a:p>
      </dgm:t>
    </dgm:pt>
    <dgm:pt modelId="{281D1512-DC4C-4D0F-8962-833810E2F49D}">
      <dgm:prSet/>
      <dgm:spPr/>
      <dgm:t>
        <a:bodyPr/>
        <a:lstStyle/>
        <a:p>
          <a:r>
            <a:rPr lang="en-US"/>
            <a:t>As populations expanded, urban areas increased </a:t>
          </a:r>
        </a:p>
      </dgm:t>
    </dgm:pt>
    <dgm:pt modelId="{C6D3F432-B7F6-4A5C-90CC-1BB02E077405}" type="parTrans" cxnId="{22DC2F6F-F6DD-41A4-A464-809CAEF1B0DE}">
      <dgm:prSet/>
      <dgm:spPr/>
      <dgm:t>
        <a:bodyPr/>
        <a:lstStyle/>
        <a:p>
          <a:endParaRPr lang="en-US"/>
        </a:p>
      </dgm:t>
    </dgm:pt>
    <dgm:pt modelId="{FA71CD3A-2F0B-4E47-A6CE-5BF18925E781}" type="sibTrans" cxnId="{22DC2F6F-F6DD-41A4-A464-809CAEF1B0DE}">
      <dgm:prSet/>
      <dgm:spPr/>
      <dgm:t>
        <a:bodyPr/>
        <a:lstStyle/>
        <a:p>
          <a:endParaRPr lang="en-US"/>
        </a:p>
      </dgm:t>
    </dgm:pt>
    <dgm:pt modelId="{9EE4A843-3E1A-4264-A8C8-D3BAC13B64EE}" type="pres">
      <dgm:prSet presAssocID="{FE0C335B-BF79-4EBE-89F1-3D5CA8DA4E14}" presName="Name0" presStyleCnt="0">
        <dgm:presLayoutVars>
          <dgm:dir/>
          <dgm:animLvl val="lvl"/>
          <dgm:resizeHandles val="exact"/>
        </dgm:presLayoutVars>
      </dgm:prSet>
      <dgm:spPr/>
    </dgm:pt>
    <dgm:pt modelId="{1ED1AB1E-B10A-40E4-B9C0-B30631204FD1}" type="pres">
      <dgm:prSet presAssocID="{C782EDF4-EA27-4D24-8245-8BC71F714068}" presName="boxAndChildren" presStyleCnt="0"/>
      <dgm:spPr/>
    </dgm:pt>
    <dgm:pt modelId="{4AC63112-2456-4E81-9A4A-6D92D57F2681}" type="pres">
      <dgm:prSet presAssocID="{C782EDF4-EA27-4D24-8245-8BC71F714068}" presName="parentTextBox" presStyleLbl="node1" presStyleIdx="0" presStyleCnt="2"/>
      <dgm:spPr/>
    </dgm:pt>
    <dgm:pt modelId="{7787E380-4F62-4A35-8E5D-E7C20CFF6317}" type="pres">
      <dgm:prSet presAssocID="{C782EDF4-EA27-4D24-8245-8BC71F714068}" presName="entireBox" presStyleLbl="node1" presStyleIdx="0" presStyleCnt="2"/>
      <dgm:spPr/>
    </dgm:pt>
    <dgm:pt modelId="{0D7846C4-2A5D-4798-B8EC-D89F286E065A}" type="pres">
      <dgm:prSet presAssocID="{C782EDF4-EA27-4D24-8245-8BC71F714068}" presName="descendantBox" presStyleCnt="0"/>
      <dgm:spPr/>
    </dgm:pt>
    <dgm:pt modelId="{2A489A08-A15A-46F4-866B-1A2ACBDE2105}" type="pres">
      <dgm:prSet presAssocID="{281D1512-DC4C-4D0F-8962-833810E2F49D}" presName="childTextBox" presStyleLbl="fgAccFollowNode1" presStyleIdx="0" presStyleCnt="3">
        <dgm:presLayoutVars>
          <dgm:bulletEnabled val="1"/>
        </dgm:presLayoutVars>
      </dgm:prSet>
      <dgm:spPr/>
    </dgm:pt>
    <dgm:pt modelId="{343C7978-435F-4EF8-A3F7-32ACA6411A36}" type="pres">
      <dgm:prSet presAssocID="{F5DD8CE4-0433-450F-A59D-99F6EFC8E826}" presName="sp" presStyleCnt="0"/>
      <dgm:spPr/>
    </dgm:pt>
    <dgm:pt modelId="{8AFED487-8278-4787-968E-2983140DE0C0}" type="pres">
      <dgm:prSet presAssocID="{56F58CDA-9D04-4AA5-BEFC-FD769410EAC8}" presName="arrowAndChildren" presStyleCnt="0"/>
      <dgm:spPr/>
    </dgm:pt>
    <dgm:pt modelId="{FA1C5A57-BB33-4F78-B9A8-06FD5C7415C0}" type="pres">
      <dgm:prSet presAssocID="{56F58CDA-9D04-4AA5-BEFC-FD769410EAC8}" presName="parentTextArrow" presStyleLbl="node1" presStyleIdx="0" presStyleCnt="2"/>
      <dgm:spPr/>
    </dgm:pt>
    <dgm:pt modelId="{24C0DDC9-1008-4F10-8DC8-D8D698D1CBB1}" type="pres">
      <dgm:prSet presAssocID="{56F58CDA-9D04-4AA5-BEFC-FD769410EAC8}" presName="arrow" presStyleLbl="node1" presStyleIdx="1" presStyleCnt="2"/>
      <dgm:spPr/>
    </dgm:pt>
    <dgm:pt modelId="{EF960766-5297-4517-AE7C-7DC1854E7ECC}" type="pres">
      <dgm:prSet presAssocID="{56F58CDA-9D04-4AA5-BEFC-FD769410EAC8}" presName="descendantArrow" presStyleCnt="0"/>
      <dgm:spPr/>
    </dgm:pt>
    <dgm:pt modelId="{D24B5D64-021D-4DB6-8A83-D712B951A776}" type="pres">
      <dgm:prSet presAssocID="{C374C6C7-DF61-4FFE-9637-E9DC4417D855}" presName="childTextArrow" presStyleLbl="fgAccFollowNode1" presStyleIdx="1" presStyleCnt="3">
        <dgm:presLayoutVars>
          <dgm:bulletEnabled val="1"/>
        </dgm:presLayoutVars>
      </dgm:prSet>
      <dgm:spPr/>
    </dgm:pt>
    <dgm:pt modelId="{A8B0D027-D75F-4A16-ABF3-B0C2E3193B73}" type="pres">
      <dgm:prSet presAssocID="{99D11473-E9E4-43B5-B489-890A263FFC63}" presName="childTextArrow" presStyleLbl="fgAccFollowNode1" presStyleIdx="2" presStyleCnt="3">
        <dgm:presLayoutVars>
          <dgm:bulletEnabled val="1"/>
        </dgm:presLayoutVars>
      </dgm:prSet>
      <dgm:spPr/>
    </dgm:pt>
  </dgm:ptLst>
  <dgm:cxnLst>
    <dgm:cxn modelId="{2000A918-1439-4C02-800C-8B56D90391FD}" srcId="{56F58CDA-9D04-4AA5-BEFC-FD769410EAC8}" destId="{99D11473-E9E4-43B5-B489-890A263FFC63}" srcOrd="1" destOrd="0" parTransId="{4557F616-4BAD-4359-B2C4-122526EFFB9D}" sibTransId="{0EAAA676-B659-4CAD-8EA5-117E21BD0AF5}"/>
    <dgm:cxn modelId="{27B42E5F-F93C-4053-B47E-E9A437BDFA42}" srcId="{56F58CDA-9D04-4AA5-BEFC-FD769410EAC8}" destId="{C374C6C7-DF61-4FFE-9637-E9DC4417D855}" srcOrd="0" destOrd="0" parTransId="{9CEF4BF8-6A92-49C0-BFF9-A773CD2017E2}" sibTransId="{4C14BC95-39E0-4381-B9F2-EF1C1D1C82EA}"/>
    <dgm:cxn modelId="{77973A61-F1D7-4DBD-837A-5B5DB54E148C}" srcId="{FE0C335B-BF79-4EBE-89F1-3D5CA8DA4E14}" destId="{56F58CDA-9D04-4AA5-BEFC-FD769410EAC8}" srcOrd="0" destOrd="0" parTransId="{CF4E791F-F3AC-44D5-8ADC-40A351341F03}" sibTransId="{F5DD8CE4-0433-450F-A59D-99F6EFC8E826}"/>
    <dgm:cxn modelId="{BDF89A41-1298-489B-87FE-A56D33207E9C}" type="presOf" srcId="{56F58CDA-9D04-4AA5-BEFC-FD769410EAC8}" destId="{FA1C5A57-BB33-4F78-B9A8-06FD5C7415C0}" srcOrd="0" destOrd="0" presId="urn:microsoft.com/office/officeart/2005/8/layout/process4"/>
    <dgm:cxn modelId="{02216D68-6BD3-4EDB-9DB8-D1D1CBB1D10B}" type="presOf" srcId="{C374C6C7-DF61-4FFE-9637-E9DC4417D855}" destId="{D24B5D64-021D-4DB6-8A83-D712B951A776}" srcOrd="0" destOrd="0" presId="urn:microsoft.com/office/officeart/2005/8/layout/process4"/>
    <dgm:cxn modelId="{22DC2F6F-F6DD-41A4-A464-809CAEF1B0DE}" srcId="{C782EDF4-EA27-4D24-8245-8BC71F714068}" destId="{281D1512-DC4C-4D0F-8962-833810E2F49D}" srcOrd="0" destOrd="0" parTransId="{C6D3F432-B7F6-4A5C-90CC-1BB02E077405}" sibTransId="{FA71CD3A-2F0B-4E47-A6CE-5BF18925E781}"/>
    <dgm:cxn modelId="{20807C50-23B4-4DEE-B87A-6D2E33668B7C}" type="presOf" srcId="{56F58CDA-9D04-4AA5-BEFC-FD769410EAC8}" destId="{24C0DDC9-1008-4F10-8DC8-D8D698D1CBB1}" srcOrd="1" destOrd="0" presId="urn:microsoft.com/office/officeart/2005/8/layout/process4"/>
    <dgm:cxn modelId="{8B04C1A3-BE90-4692-BA0E-F9F98E77051E}" type="presOf" srcId="{281D1512-DC4C-4D0F-8962-833810E2F49D}" destId="{2A489A08-A15A-46F4-866B-1A2ACBDE2105}" srcOrd="0" destOrd="0" presId="urn:microsoft.com/office/officeart/2005/8/layout/process4"/>
    <dgm:cxn modelId="{2A73E7CA-3819-42CD-9EC0-AE75767F0118}" type="presOf" srcId="{C782EDF4-EA27-4D24-8245-8BC71F714068}" destId="{4AC63112-2456-4E81-9A4A-6D92D57F2681}" srcOrd="0" destOrd="0" presId="urn:microsoft.com/office/officeart/2005/8/layout/process4"/>
    <dgm:cxn modelId="{6D1B11D0-5608-4B93-82B2-2E13D56822C4}" type="presOf" srcId="{C782EDF4-EA27-4D24-8245-8BC71F714068}" destId="{7787E380-4F62-4A35-8E5D-E7C20CFF6317}" srcOrd="1" destOrd="0" presId="urn:microsoft.com/office/officeart/2005/8/layout/process4"/>
    <dgm:cxn modelId="{DAC58EDA-920B-4F0D-B370-A51D4EE91907}" type="presOf" srcId="{99D11473-E9E4-43B5-B489-890A263FFC63}" destId="{A8B0D027-D75F-4A16-ABF3-B0C2E3193B73}" srcOrd="0" destOrd="0" presId="urn:microsoft.com/office/officeart/2005/8/layout/process4"/>
    <dgm:cxn modelId="{756594F2-70CD-461E-A416-A1DC8B08BED4}" srcId="{FE0C335B-BF79-4EBE-89F1-3D5CA8DA4E14}" destId="{C782EDF4-EA27-4D24-8245-8BC71F714068}" srcOrd="1" destOrd="0" parTransId="{1C25FA15-623C-4B33-A2D3-A6FD17EACCAC}" sibTransId="{0688BC65-4772-402A-A6AB-7173D3357B12}"/>
    <dgm:cxn modelId="{365884F4-0C9B-4E16-9D21-C27F2085392A}" type="presOf" srcId="{FE0C335B-BF79-4EBE-89F1-3D5CA8DA4E14}" destId="{9EE4A843-3E1A-4264-A8C8-D3BAC13B64EE}" srcOrd="0" destOrd="0" presId="urn:microsoft.com/office/officeart/2005/8/layout/process4"/>
    <dgm:cxn modelId="{90C3B838-78D0-4D99-AA0F-2B905AC065A5}" type="presParOf" srcId="{9EE4A843-3E1A-4264-A8C8-D3BAC13B64EE}" destId="{1ED1AB1E-B10A-40E4-B9C0-B30631204FD1}" srcOrd="0" destOrd="0" presId="urn:microsoft.com/office/officeart/2005/8/layout/process4"/>
    <dgm:cxn modelId="{22F25694-4C51-4E52-B77B-3A29D9AA8AA4}" type="presParOf" srcId="{1ED1AB1E-B10A-40E4-B9C0-B30631204FD1}" destId="{4AC63112-2456-4E81-9A4A-6D92D57F2681}" srcOrd="0" destOrd="0" presId="urn:microsoft.com/office/officeart/2005/8/layout/process4"/>
    <dgm:cxn modelId="{0C9029CC-D342-465F-A1FD-AC6968CE1293}" type="presParOf" srcId="{1ED1AB1E-B10A-40E4-B9C0-B30631204FD1}" destId="{7787E380-4F62-4A35-8E5D-E7C20CFF6317}" srcOrd="1" destOrd="0" presId="urn:microsoft.com/office/officeart/2005/8/layout/process4"/>
    <dgm:cxn modelId="{BE54AAFF-3915-4574-BAE6-4A432BCFA472}" type="presParOf" srcId="{1ED1AB1E-B10A-40E4-B9C0-B30631204FD1}" destId="{0D7846C4-2A5D-4798-B8EC-D89F286E065A}" srcOrd="2" destOrd="0" presId="urn:microsoft.com/office/officeart/2005/8/layout/process4"/>
    <dgm:cxn modelId="{E9A8B12C-A7FA-4CA9-995C-B41454938C31}" type="presParOf" srcId="{0D7846C4-2A5D-4798-B8EC-D89F286E065A}" destId="{2A489A08-A15A-46F4-866B-1A2ACBDE2105}" srcOrd="0" destOrd="0" presId="urn:microsoft.com/office/officeart/2005/8/layout/process4"/>
    <dgm:cxn modelId="{E9C63606-749C-414B-8441-E92635FEFAE8}" type="presParOf" srcId="{9EE4A843-3E1A-4264-A8C8-D3BAC13B64EE}" destId="{343C7978-435F-4EF8-A3F7-32ACA6411A36}" srcOrd="1" destOrd="0" presId="urn:microsoft.com/office/officeart/2005/8/layout/process4"/>
    <dgm:cxn modelId="{CDFE7420-9848-45FF-8549-DC23249473D1}" type="presParOf" srcId="{9EE4A843-3E1A-4264-A8C8-D3BAC13B64EE}" destId="{8AFED487-8278-4787-968E-2983140DE0C0}" srcOrd="2" destOrd="0" presId="urn:microsoft.com/office/officeart/2005/8/layout/process4"/>
    <dgm:cxn modelId="{E6438317-867B-45DD-953E-AFBCCF3371EA}" type="presParOf" srcId="{8AFED487-8278-4787-968E-2983140DE0C0}" destId="{FA1C5A57-BB33-4F78-B9A8-06FD5C7415C0}" srcOrd="0" destOrd="0" presId="urn:microsoft.com/office/officeart/2005/8/layout/process4"/>
    <dgm:cxn modelId="{B8AF302F-CF05-4AF3-8E45-9332C43674BC}" type="presParOf" srcId="{8AFED487-8278-4787-968E-2983140DE0C0}" destId="{24C0DDC9-1008-4F10-8DC8-D8D698D1CBB1}" srcOrd="1" destOrd="0" presId="urn:microsoft.com/office/officeart/2005/8/layout/process4"/>
    <dgm:cxn modelId="{0E487111-2649-4738-B1E6-9280E563EBCC}" type="presParOf" srcId="{8AFED487-8278-4787-968E-2983140DE0C0}" destId="{EF960766-5297-4517-AE7C-7DC1854E7ECC}" srcOrd="2" destOrd="0" presId="urn:microsoft.com/office/officeart/2005/8/layout/process4"/>
    <dgm:cxn modelId="{B538504A-BFA5-417D-8914-4B551947A596}" type="presParOf" srcId="{EF960766-5297-4517-AE7C-7DC1854E7ECC}" destId="{D24B5D64-021D-4DB6-8A83-D712B951A776}" srcOrd="0" destOrd="0" presId="urn:microsoft.com/office/officeart/2005/8/layout/process4"/>
    <dgm:cxn modelId="{51B1A559-ECB4-42C0-8162-B698B4474F91}" type="presParOf" srcId="{EF960766-5297-4517-AE7C-7DC1854E7ECC}" destId="{A8B0D027-D75F-4A16-ABF3-B0C2E3193B73}"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460CF-A2FC-490B-8A70-B5B83EDC8D00}">
      <dsp:nvSpPr>
        <dsp:cNvPr id="0" name=""/>
        <dsp:cNvSpPr/>
      </dsp:nvSpPr>
      <dsp:spPr>
        <a:xfrm>
          <a:off x="1884926" y="1194"/>
          <a:ext cx="2621421" cy="2621421"/>
        </a:xfrm>
        <a:prstGeom prst="downArrow">
          <a:avLst>
            <a:gd name="adj1" fmla="val 50000"/>
            <a:gd name="adj2" fmla="val 35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tx1"/>
              </a:solidFill>
            </a:rPr>
            <a:t>codification of laws applicable to the entire realm, </a:t>
          </a:r>
          <a:endParaRPr lang="en-US" sz="1400" kern="1200" dirty="0">
            <a:solidFill>
              <a:schemeClr val="tx1"/>
            </a:solidFill>
          </a:endParaRPr>
        </a:p>
      </dsp:txBody>
      <dsp:txXfrm>
        <a:off x="2540281" y="1194"/>
        <a:ext cx="1310711" cy="2162672"/>
      </dsp:txXfrm>
    </dsp:sp>
    <dsp:sp modelId="{CCFA1BCD-481D-4051-83C0-0C5996A2B9E3}">
      <dsp:nvSpPr>
        <dsp:cNvPr id="0" name=""/>
        <dsp:cNvSpPr/>
      </dsp:nvSpPr>
      <dsp:spPr>
        <a:xfrm rot="7200000">
          <a:off x="3286448" y="2643747"/>
          <a:ext cx="2621421" cy="2621421"/>
        </a:xfrm>
        <a:prstGeom prst="downArrow">
          <a:avLst>
            <a:gd name="adj1" fmla="val 50000"/>
            <a:gd name="adj2" fmla="val 35000"/>
          </a:avLst>
        </a:prstGeom>
        <a:gradFill rotWithShape="0">
          <a:gsLst>
            <a:gs pos="0">
              <a:schemeClr val="accent5">
                <a:hueOff val="-1313969"/>
                <a:satOff val="-8924"/>
                <a:lumOff val="-3726"/>
                <a:alphaOff val="0"/>
                <a:tint val="98000"/>
                <a:lumMod val="114000"/>
              </a:schemeClr>
            </a:gs>
            <a:gs pos="100000">
              <a:schemeClr val="accent5">
                <a:hueOff val="-1313969"/>
                <a:satOff val="-8924"/>
                <a:lumOff val="-3726"/>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tx1"/>
              </a:solidFill>
            </a:rPr>
            <a:t>organization of a professional standing army, </a:t>
          </a:r>
          <a:endParaRPr lang="en-US" sz="1400" kern="1200" dirty="0">
            <a:solidFill>
              <a:schemeClr val="tx1"/>
            </a:solidFill>
          </a:endParaRPr>
        </a:p>
      </dsp:txBody>
      <dsp:txXfrm rot="-5400000">
        <a:off x="3714467" y="3413789"/>
        <a:ext cx="2162672" cy="1310711"/>
      </dsp:txXfrm>
    </dsp:sp>
    <dsp:sp modelId="{7C362034-F304-4D2E-93F4-E24E8802BDFF}">
      <dsp:nvSpPr>
        <dsp:cNvPr id="0" name=""/>
        <dsp:cNvSpPr/>
      </dsp:nvSpPr>
      <dsp:spPr>
        <a:xfrm rot="14400000">
          <a:off x="370608" y="2624070"/>
          <a:ext cx="2621421" cy="2621421"/>
        </a:xfrm>
        <a:prstGeom prst="downArrow">
          <a:avLst>
            <a:gd name="adj1" fmla="val 50000"/>
            <a:gd name="adj2" fmla="val 35000"/>
          </a:avLst>
        </a:prstGeom>
        <a:gradFill rotWithShape="0">
          <a:gsLst>
            <a:gs pos="0">
              <a:schemeClr val="accent5">
                <a:hueOff val="-2627937"/>
                <a:satOff val="-17848"/>
                <a:lumOff val="-7451"/>
                <a:alphaOff val="0"/>
                <a:tint val="98000"/>
                <a:lumMod val="114000"/>
              </a:schemeClr>
            </a:gs>
            <a:gs pos="100000">
              <a:schemeClr val="accent5">
                <a:hueOff val="-2627937"/>
                <a:satOff val="-17848"/>
                <a:lumOff val="-7451"/>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tx1"/>
              </a:solidFill>
            </a:rPr>
            <a:t>pursuit of ‘mercantilist’ (economic) policies designed to enrich the ruler and the state</a:t>
          </a:r>
          <a:endParaRPr lang="en-US" sz="1400" kern="1200" dirty="0">
            <a:solidFill>
              <a:schemeClr val="tx1"/>
            </a:solidFill>
          </a:endParaRPr>
        </a:p>
      </dsp:txBody>
      <dsp:txXfrm rot="5400000">
        <a:off x="401339" y="3394112"/>
        <a:ext cx="2162672" cy="1310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7A10A-E7C4-4309-8E41-8C130C47425A}">
      <dsp:nvSpPr>
        <dsp:cNvPr id="0" name=""/>
        <dsp:cNvSpPr/>
      </dsp:nvSpPr>
      <dsp:spPr>
        <a:xfrm>
          <a:off x="187" y="181201"/>
          <a:ext cx="2270048" cy="2724058"/>
        </a:xfrm>
        <a:prstGeom prst="rect">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w="9525" cap="rnd"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24230" tIns="0" rIns="224230" bIns="330200" numCol="1" spcCol="1270" anchor="t" anchorCtr="0">
          <a:noAutofit/>
        </a:bodyPr>
        <a:lstStyle/>
        <a:p>
          <a:pPr marL="0" lvl="0" indent="0" algn="l" defTabSz="977900">
            <a:lnSpc>
              <a:spcPct val="90000"/>
            </a:lnSpc>
            <a:spcBef>
              <a:spcPct val="0"/>
            </a:spcBef>
            <a:spcAft>
              <a:spcPct val="35000"/>
            </a:spcAft>
            <a:buNone/>
          </a:pPr>
          <a:r>
            <a:rPr lang="en-US" sz="2200" b="0" i="0" kern="1200"/>
            <a:t>Increasing taxes</a:t>
          </a:r>
          <a:endParaRPr lang="en-US" sz="2200" kern="1200"/>
        </a:p>
      </dsp:txBody>
      <dsp:txXfrm>
        <a:off x="187" y="1270824"/>
        <a:ext cx="2270048" cy="1634435"/>
      </dsp:txXfrm>
    </dsp:sp>
    <dsp:sp modelId="{69406676-89B4-4687-94F0-C23D45E42B63}">
      <dsp:nvSpPr>
        <dsp:cNvPr id="0" name=""/>
        <dsp:cNvSpPr/>
      </dsp:nvSpPr>
      <dsp:spPr>
        <a:xfrm>
          <a:off x="187" y="181201"/>
          <a:ext cx="2270048" cy="1089623"/>
        </a:xfrm>
        <a:prstGeom prst="rect">
          <a:avLst/>
        </a:prstGeom>
        <a:noFill/>
        <a:ln w="9525" cap="rnd"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24230" tIns="165100" rIns="224230" bIns="165100" numCol="1" spcCol="1270" anchor="ctr" anchorCtr="0">
          <a:noAutofit/>
        </a:bodyPr>
        <a:lstStyle/>
        <a:p>
          <a:pPr marL="0" lvl="0" indent="0" algn="l" defTabSz="2400300">
            <a:lnSpc>
              <a:spcPct val="90000"/>
            </a:lnSpc>
            <a:spcBef>
              <a:spcPct val="0"/>
            </a:spcBef>
            <a:spcAft>
              <a:spcPct val="35000"/>
            </a:spcAft>
            <a:buNone/>
          </a:pPr>
          <a:r>
            <a:rPr lang="en-US" sz="5400" kern="1200"/>
            <a:t>01</a:t>
          </a:r>
        </a:p>
      </dsp:txBody>
      <dsp:txXfrm>
        <a:off x="187" y="181201"/>
        <a:ext cx="2270048" cy="1089623"/>
      </dsp:txXfrm>
    </dsp:sp>
    <dsp:sp modelId="{25C5A8B4-6E7E-4051-9EC0-68DEE79959ED}">
      <dsp:nvSpPr>
        <dsp:cNvPr id="0" name=""/>
        <dsp:cNvSpPr/>
      </dsp:nvSpPr>
      <dsp:spPr>
        <a:xfrm>
          <a:off x="2451840" y="181201"/>
          <a:ext cx="2270048" cy="2724058"/>
        </a:xfrm>
        <a:prstGeom prst="rect">
          <a:avLst/>
        </a:prstGeom>
        <a:gradFill rotWithShape="0">
          <a:gsLst>
            <a:gs pos="0">
              <a:schemeClr val="accent5">
                <a:hueOff val="-875979"/>
                <a:satOff val="-5949"/>
                <a:lumOff val="-2484"/>
                <a:alphaOff val="0"/>
                <a:tint val="64000"/>
                <a:lumMod val="118000"/>
              </a:schemeClr>
            </a:gs>
            <a:gs pos="100000">
              <a:schemeClr val="accent5">
                <a:hueOff val="-875979"/>
                <a:satOff val="-5949"/>
                <a:lumOff val="-2484"/>
                <a:alphaOff val="0"/>
                <a:tint val="92000"/>
                <a:alpha val="100000"/>
                <a:lumMod val="110000"/>
              </a:schemeClr>
            </a:gs>
          </a:gsLst>
          <a:lin ang="5400000" scaled="0"/>
        </a:gradFill>
        <a:ln w="9525" cap="rnd" cmpd="sng" algn="ctr">
          <a:solidFill>
            <a:schemeClr val="accent5">
              <a:hueOff val="-875979"/>
              <a:satOff val="-5949"/>
              <a:lumOff val="-2484"/>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24230" tIns="0" rIns="224230" bIns="330200" numCol="1" spcCol="1270" anchor="t" anchorCtr="0">
          <a:noAutofit/>
        </a:bodyPr>
        <a:lstStyle/>
        <a:p>
          <a:pPr marL="0" lvl="0" indent="0" algn="l" defTabSz="977900">
            <a:lnSpc>
              <a:spcPct val="90000"/>
            </a:lnSpc>
            <a:spcBef>
              <a:spcPct val="0"/>
            </a:spcBef>
            <a:spcAft>
              <a:spcPct val="35000"/>
            </a:spcAft>
            <a:buNone/>
          </a:pPr>
          <a:r>
            <a:rPr lang="en-US" sz="2200" b="0" i="0" kern="1200"/>
            <a:t>Building standing armies</a:t>
          </a:r>
          <a:endParaRPr lang="en-US" sz="2200" kern="1200"/>
        </a:p>
      </dsp:txBody>
      <dsp:txXfrm>
        <a:off x="2451840" y="1270824"/>
        <a:ext cx="2270048" cy="1634435"/>
      </dsp:txXfrm>
    </dsp:sp>
    <dsp:sp modelId="{06D7D16D-A9A9-45B5-881D-1AC791AABC09}">
      <dsp:nvSpPr>
        <dsp:cNvPr id="0" name=""/>
        <dsp:cNvSpPr/>
      </dsp:nvSpPr>
      <dsp:spPr>
        <a:xfrm>
          <a:off x="2451840" y="181201"/>
          <a:ext cx="2270048" cy="1089623"/>
        </a:xfrm>
        <a:prstGeom prst="rect">
          <a:avLst/>
        </a:prstGeom>
        <a:noFill/>
        <a:ln w="9525" cap="rnd"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24230" tIns="165100" rIns="224230" bIns="165100" numCol="1" spcCol="1270" anchor="ctr" anchorCtr="0">
          <a:noAutofit/>
        </a:bodyPr>
        <a:lstStyle/>
        <a:p>
          <a:pPr marL="0" lvl="0" indent="0" algn="l" defTabSz="2400300">
            <a:lnSpc>
              <a:spcPct val="90000"/>
            </a:lnSpc>
            <a:spcBef>
              <a:spcPct val="0"/>
            </a:spcBef>
            <a:spcAft>
              <a:spcPct val="35000"/>
            </a:spcAft>
            <a:buNone/>
          </a:pPr>
          <a:r>
            <a:rPr lang="en-US" sz="5400" kern="1200"/>
            <a:t>02</a:t>
          </a:r>
        </a:p>
      </dsp:txBody>
      <dsp:txXfrm>
        <a:off x="2451840" y="181201"/>
        <a:ext cx="2270048" cy="1089623"/>
      </dsp:txXfrm>
    </dsp:sp>
    <dsp:sp modelId="{35C05BFE-A583-4CE1-9D3D-540AA2A0BA9B}">
      <dsp:nvSpPr>
        <dsp:cNvPr id="0" name=""/>
        <dsp:cNvSpPr/>
      </dsp:nvSpPr>
      <dsp:spPr>
        <a:xfrm>
          <a:off x="4903493" y="181201"/>
          <a:ext cx="2270048" cy="2724058"/>
        </a:xfrm>
        <a:prstGeom prst="rect">
          <a:avLst/>
        </a:prstGeom>
        <a:gradFill rotWithShape="0">
          <a:gsLst>
            <a:gs pos="0">
              <a:schemeClr val="accent5">
                <a:hueOff val="-1751958"/>
                <a:satOff val="-11899"/>
                <a:lumOff val="-4967"/>
                <a:alphaOff val="0"/>
                <a:tint val="64000"/>
                <a:lumMod val="118000"/>
              </a:schemeClr>
            </a:gs>
            <a:gs pos="100000">
              <a:schemeClr val="accent5">
                <a:hueOff val="-1751958"/>
                <a:satOff val="-11899"/>
                <a:lumOff val="-4967"/>
                <a:alphaOff val="0"/>
                <a:tint val="92000"/>
                <a:alpha val="100000"/>
                <a:lumMod val="110000"/>
              </a:schemeClr>
            </a:gs>
          </a:gsLst>
          <a:lin ang="5400000" scaled="0"/>
        </a:gradFill>
        <a:ln w="9525" cap="rnd" cmpd="sng" algn="ctr">
          <a:solidFill>
            <a:schemeClr val="accent5">
              <a:hueOff val="-1751958"/>
              <a:satOff val="-11899"/>
              <a:lumOff val="-4967"/>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24230" tIns="0" rIns="224230" bIns="330200" numCol="1" spcCol="1270" anchor="t" anchorCtr="0">
          <a:noAutofit/>
        </a:bodyPr>
        <a:lstStyle/>
        <a:p>
          <a:pPr marL="0" lvl="0" indent="0" algn="l" defTabSz="977900">
            <a:lnSpc>
              <a:spcPct val="90000"/>
            </a:lnSpc>
            <a:spcBef>
              <a:spcPct val="0"/>
            </a:spcBef>
            <a:spcAft>
              <a:spcPct val="35000"/>
            </a:spcAft>
            <a:buNone/>
          </a:pPr>
          <a:r>
            <a:rPr lang="en-US" sz="2200" b="0" i="0" kern="1200"/>
            <a:t>Building infrastructure</a:t>
          </a:r>
          <a:endParaRPr lang="en-US" sz="2200" kern="1200"/>
        </a:p>
      </dsp:txBody>
      <dsp:txXfrm>
        <a:off x="4903493" y="1270824"/>
        <a:ext cx="2270048" cy="1634435"/>
      </dsp:txXfrm>
    </dsp:sp>
    <dsp:sp modelId="{28E3C161-5BAC-44C6-9BEC-3B18D184612B}">
      <dsp:nvSpPr>
        <dsp:cNvPr id="0" name=""/>
        <dsp:cNvSpPr/>
      </dsp:nvSpPr>
      <dsp:spPr>
        <a:xfrm>
          <a:off x="4903493" y="181201"/>
          <a:ext cx="2270048" cy="1089623"/>
        </a:xfrm>
        <a:prstGeom prst="rect">
          <a:avLst/>
        </a:prstGeom>
        <a:noFill/>
        <a:ln w="9525" cap="rnd"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24230" tIns="165100" rIns="224230" bIns="165100" numCol="1" spcCol="1270" anchor="ctr" anchorCtr="0">
          <a:noAutofit/>
        </a:bodyPr>
        <a:lstStyle/>
        <a:p>
          <a:pPr marL="0" lvl="0" indent="0" algn="l" defTabSz="2400300">
            <a:lnSpc>
              <a:spcPct val="90000"/>
            </a:lnSpc>
            <a:spcBef>
              <a:spcPct val="0"/>
            </a:spcBef>
            <a:spcAft>
              <a:spcPct val="35000"/>
            </a:spcAft>
            <a:buNone/>
          </a:pPr>
          <a:r>
            <a:rPr lang="en-US" sz="5400" kern="1200"/>
            <a:t>03</a:t>
          </a:r>
        </a:p>
      </dsp:txBody>
      <dsp:txXfrm>
        <a:off x="4903493" y="181201"/>
        <a:ext cx="2270048" cy="1089623"/>
      </dsp:txXfrm>
    </dsp:sp>
    <dsp:sp modelId="{63D7B397-5106-42CD-AC2D-2A2B56CFBEC1}">
      <dsp:nvSpPr>
        <dsp:cNvPr id="0" name=""/>
        <dsp:cNvSpPr/>
      </dsp:nvSpPr>
      <dsp:spPr>
        <a:xfrm>
          <a:off x="7355146" y="181201"/>
          <a:ext cx="2270048" cy="2724058"/>
        </a:xfrm>
        <a:prstGeom prst="rect">
          <a:avLst/>
        </a:prstGeom>
        <a:gradFill rotWithShape="0">
          <a:gsLst>
            <a:gs pos="0">
              <a:schemeClr val="accent5">
                <a:hueOff val="-2627937"/>
                <a:satOff val="-17848"/>
                <a:lumOff val="-7451"/>
                <a:alphaOff val="0"/>
                <a:tint val="64000"/>
                <a:lumMod val="118000"/>
              </a:schemeClr>
            </a:gs>
            <a:gs pos="100000">
              <a:schemeClr val="accent5">
                <a:hueOff val="-2627937"/>
                <a:satOff val="-17848"/>
                <a:lumOff val="-7451"/>
                <a:alphaOff val="0"/>
                <a:tint val="92000"/>
                <a:alpha val="100000"/>
                <a:lumMod val="110000"/>
              </a:schemeClr>
            </a:gs>
          </a:gsLst>
          <a:lin ang="5400000" scaled="0"/>
        </a:gradFill>
        <a:ln w="9525" cap="rnd" cmpd="sng" algn="ctr">
          <a:solidFill>
            <a:schemeClr val="accent5">
              <a:hueOff val="-2627937"/>
              <a:satOff val="-17848"/>
              <a:lumOff val="-7451"/>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24230" tIns="0" rIns="224230" bIns="330200" numCol="1" spcCol="1270" anchor="t" anchorCtr="0">
          <a:noAutofit/>
        </a:bodyPr>
        <a:lstStyle/>
        <a:p>
          <a:pPr marL="0" lvl="0" indent="0" algn="l" defTabSz="977900">
            <a:lnSpc>
              <a:spcPct val="90000"/>
            </a:lnSpc>
            <a:spcBef>
              <a:spcPct val="0"/>
            </a:spcBef>
            <a:spcAft>
              <a:spcPct val="35000"/>
            </a:spcAft>
            <a:buNone/>
          </a:pPr>
          <a:r>
            <a:rPr lang="en-US" sz="2200" b="0" i="0" kern="1200"/>
            <a:t>Suppressing non-conformists</a:t>
          </a:r>
          <a:endParaRPr lang="en-US" sz="2200" kern="1200"/>
        </a:p>
      </dsp:txBody>
      <dsp:txXfrm>
        <a:off x="7355146" y="1270824"/>
        <a:ext cx="2270048" cy="1634435"/>
      </dsp:txXfrm>
    </dsp:sp>
    <dsp:sp modelId="{3375C87B-2F2F-44F1-9A45-4C2EEF5E3D5E}">
      <dsp:nvSpPr>
        <dsp:cNvPr id="0" name=""/>
        <dsp:cNvSpPr/>
      </dsp:nvSpPr>
      <dsp:spPr>
        <a:xfrm>
          <a:off x="7355146" y="181201"/>
          <a:ext cx="2270048" cy="1089623"/>
        </a:xfrm>
        <a:prstGeom prst="rect">
          <a:avLst/>
        </a:prstGeom>
        <a:noFill/>
        <a:ln w="9525" cap="rnd" cmpd="sng" algn="ctr">
          <a:noFill/>
          <a:prstDash val="solid"/>
        </a:ln>
        <a:effectLst/>
        <a:sp3d/>
      </dsp:spPr>
      <dsp:style>
        <a:lnRef idx="1">
          <a:scrgbClr r="0" g="0" b="0"/>
        </a:lnRef>
        <a:fillRef idx="2">
          <a:scrgbClr r="0" g="0" b="0"/>
        </a:fillRef>
        <a:effectRef idx="1">
          <a:scrgbClr r="0" g="0" b="0"/>
        </a:effectRef>
        <a:fontRef idx="minor">
          <a:schemeClr val="dk1"/>
        </a:fontRef>
      </dsp:style>
      <dsp:txBody>
        <a:bodyPr spcFirstLastPara="0" vert="horz" wrap="square" lIns="224230" tIns="165100" rIns="224230" bIns="165100" numCol="1" spcCol="1270" anchor="ctr" anchorCtr="0">
          <a:noAutofit/>
        </a:bodyPr>
        <a:lstStyle/>
        <a:p>
          <a:pPr marL="0" lvl="0" indent="0" algn="l" defTabSz="2400300">
            <a:lnSpc>
              <a:spcPct val="90000"/>
            </a:lnSpc>
            <a:spcBef>
              <a:spcPct val="0"/>
            </a:spcBef>
            <a:spcAft>
              <a:spcPct val="35000"/>
            </a:spcAft>
            <a:buNone/>
          </a:pPr>
          <a:r>
            <a:rPr lang="en-US" sz="5400" kern="1200"/>
            <a:t>04</a:t>
          </a:r>
        </a:p>
      </dsp:txBody>
      <dsp:txXfrm>
        <a:off x="7355146" y="181201"/>
        <a:ext cx="2270048" cy="1089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7E380-4F62-4A35-8E5D-E7C20CFF6317}">
      <dsp:nvSpPr>
        <dsp:cNvPr id="0" name=""/>
        <dsp:cNvSpPr/>
      </dsp:nvSpPr>
      <dsp:spPr>
        <a:xfrm>
          <a:off x="0" y="2974748"/>
          <a:ext cx="6116795" cy="1951757"/>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Urbanization</a:t>
          </a:r>
        </a:p>
      </dsp:txBody>
      <dsp:txXfrm>
        <a:off x="0" y="2974748"/>
        <a:ext cx="6116795" cy="1053948"/>
      </dsp:txXfrm>
    </dsp:sp>
    <dsp:sp modelId="{2A489A08-A15A-46F4-866B-1A2ACBDE2105}">
      <dsp:nvSpPr>
        <dsp:cNvPr id="0" name=""/>
        <dsp:cNvSpPr/>
      </dsp:nvSpPr>
      <dsp:spPr>
        <a:xfrm>
          <a:off x="0" y="3989662"/>
          <a:ext cx="6116795" cy="897808"/>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a:t>As populations expanded, urban areas increased </a:t>
          </a:r>
        </a:p>
      </dsp:txBody>
      <dsp:txXfrm>
        <a:off x="0" y="3989662"/>
        <a:ext cx="6116795" cy="897808"/>
      </dsp:txXfrm>
    </dsp:sp>
    <dsp:sp modelId="{24C0DDC9-1008-4F10-8DC8-D8D698D1CBB1}">
      <dsp:nvSpPr>
        <dsp:cNvPr id="0" name=""/>
        <dsp:cNvSpPr/>
      </dsp:nvSpPr>
      <dsp:spPr>
        <a:xfrm rot="10800000">
          <a:off x="0" y="2222"/>
          <a:ext cx="6116795" cy="3001802"/>
        </a:xfrm>
        <a:prstGeom prst="upArrowCallout">
          <a:avLst/>
        </a:prstGeom>
        <a:solidFill>
          <a:schemeClr val="accent5">
            <a:hueOff val="-2627937"/>
            <a:satOff val="-17848"/>
            <a:lumOff val="-745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Increased nutrition due to Columbian Exchange</a:t>
          </a:r>
        </a:p>
      </dsp:txBody>
      <dsp:txXfrm rot="-10800000">
        <a:off x="0" y="2222"/>
        <a:ext cx="6116795" cy="1053632"/>
      </dsp:txXfrm>
    </dsp:sp>
    <dsp:sp modelId="{D24B5D64-021D-4DB6-8A83-D712B951A776}">
      <dsp:nvSpPr>
        <dsp:cNvPr id="0" name=""/>
        <dsp:cNvSpPr/>
      </dsp:nvSpPr>
      <dsp:spPr>
        <a:xfrm>
          <a:off x="0" y="1055855"/>
          <a:ext cx="3058397" cy="897538"/>
        </a:xfrm>
        <a:prstGeom prst="rect">
          <a:avLst/>
        </a:prstGeom>
        <a:solidFill>
          <a:schemeClr val="accent5">
            <a:tint val="40000"/>
            <a:alpha val="90000"/>
            <a:hueOff val="-1594299"/>
            <a:satOff val="-10653"/>
            <a:lumOff val="-1043"/>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dirty="0"/>
            <a:t>Reliance on potatoes</a:t>
          </a:r>
        </a:p>
      </dsp:txBody>
      <dsp:txXfrm>
        <a:off x="0" y="1055855"/>
        <a:ext cx="3058397" cy="897538"/>
      </dsp:txXfrm>
    </dsp:sp>
    <dsp:sp modelId="{A8B0D027-D75F-4A16-ABF3-B0C2E3193B73}">
      <dsp:nvSpPr>
        <dsp:cNvPr id="0" name=""/>
        <dsp:cNvSpPr/>
      </dsp:nvSpPr>
      <dsp:spPr>
        <a:xfrm>
          <a:off x="3058397" y="1055855"/>
          <a:ext cx="3058397" cy="897538"/>
        </a:xfrm>
        <a:prstGeom prst="rect">
          <a:avLst/>
        </a:prstGeom>
        <a:solidFill>
          <a:schemeClr val="accent5">
            <a:tint val="40000"/>
            <a:alpha val="90000"/>
            <a:hueOff val="-3188598"/>
            <a:satOff val="-21305"/>
            <a:lumOff val="-2087"/>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dirty="0"/>
            <a:t>Reliance on maize (corn)</a:t>
          </a:r>
        </a:p>
      </dsp:txBody>
      <dsp:txXfrm>
        <a:off x="3058397" y="1055855"/>
        <a:ext cx="3058397" cy="897538"/>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7/29/2020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7/29/2020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7/29/2020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7/29/2020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7/29/2020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7/29/2020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7/29/2020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7/29/2020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7/29/2020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7/29/2020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7/29/2020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7/29/2020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7/29/2020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7/29/2020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7/29/2020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7/29/2020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7/29/2020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7/29/2020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7541F74-7AB4-44F5-B299-DC46587E9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1" name="Rectangle 10">
              <a:extLst>
                <a:ext uri="{FF2B5EF4-FFF2-40B4-BE49-F238E27FC236}">
                  <a16:creationId xmlns:a16="http://schemas.microsoft.com/office/drawing/2014/main" id="{B7C5CDCA-4575-4FF4-A5EC-64DC449B2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0742D19B-10DE-4D94-98F8-1F12F9938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BC4F9F2-5068-498F-A8BD-B7B10532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53E1DABB-ED82-4D7D-8F9D-4F5168E3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93468F7E-1797-41D7-AB73-3AD2C4C25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20D4073-E031-435E-B8A6-63CEA7375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8304B15C-CB59-49EF-BEFA-F4B5CFF1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6739E239-4B56-4CD1-B3C9-F44730C4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B97F9A81-D694-4C86-AF0C-8D592AFE28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683171" y="1143000"/>
            <a:ext cx="8825658" cy="3389217"/>
          </a:xfrm>
        </p:spPr>
        <p:txBody>
          <a:bodyPr anchor="ctr">
            <a:normAutofit/>
          </a:bodyPr>
          <a:lstStyle/>
          <a:p>
            <a:pPr algn="ctr"/>
            <a:r>
              <a:rPr lang="en-US" sz="6000" dirty="0">
                <a:solidFill>
                  <a:srgbClr val="FFFFFF"/>
                </a:solidFill>
              </a:rPr>
              <a:t>The Transformation of Early Modern Europe</a:t>
            </a:r>
          </a:p>
        </p:txBody>
      </p:sp>
      <p:sp>
        <p:nvSpPr>
          <p:cNvPr id="3" name="Subtitle 2"/>
          <p:cNvSpPr>
            <a:spLocks noGrp="1"/>
          </p:cNvSpPr>
          <p:nvPr>
            <p:ph type="subTitle" idx="1"/>
          </p:nvPr>
        </p:nvSpPr>
        <p:spPr>
          <a:xfrm>
            <a:off x="1683171" y="5240851"/>
            <a:ext cx="8825658" cy="828932"/>
          </a:xfrm>
        </p:spPr>
        <p:txBody>
          <a:bodyPr>
            <a:normAutofit/>
          </a:bodyPr>
          <a:lstStyle/>
          <a:p>
            <a:pPr algn="ctr"/>
            <a:endParaRPr lang="en-US" sz="2400" dirty="0">
              <a:solidFill>
                <a:schemeClr val="tx2"/>
              </a:solidFill>
            </a:endParaRPr>
          </a:p>
        </p:txBody>
      </p:sp>
    </p:spTree>
    <p:extLst>
      <p:ext uri="{BB962C8B-B14F-4D97-AF65-F5344CB8AC3E}">
        <p14:creationId xmlns:p14="http://schemas.microsoft.com/office/powerpoint/2010/main" val="2974434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ECEA461F-C007-40C0-B2CD-04BA9AA27213}"/>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Modern Europe</a:t>
            </a:r>
          </a:p>
        </p:txBody>
      </p:sp>
      <p:sp>
        <p:nvSpPr>
          <p:cNvPr id="3" name="Content Placeholder 2">
            <a:extLst>
              <a:ext uri="{FF2B5EF4-FFF2-40B4-BE49-F238E27FC236}">
                <a16:creationId xmlns:a16="http://schemas.microsoft.com/office/drawing/2014/main" id="{F8C4906E-F82F-4732-89AB-CC450773722D}"/>
              </a:ext>
            </a:extLst>
          </p:cNvPr>
          <p:cNvSpPr>
            <a:spLocks noGrp="1"/>
          </p:cNvSpPr>
          <p:nvPr>
            <p:ph idx="1"/>
          </p:nvPr>
        </p:nvSpPr>
        <p:spPr>
          <a:xfrm>
            <a:off x="4678424" y="1059025"/>
            <a:ext cx="5302189" cy="4739950"/>
          </a:xfrm>
        </p:spPr>
        <p:txBody>
          <a:bodyPr anchor="ctr">
            <a:normAutofit/>
          </a:bodyPr>
          <a:lstStyle/>
          <a:p>
            <a:pPr marL="0" indent="0">
              <a:buNone/>
            </a:pPr>
            <a:r>
              <a:rPr lang="en-US" sz="2400" dirty="0">
                <a:solidFill>
                  <a:schemeClr val="tx1"/>
                </a:solidFill>
              </a:rPr>
              <a:t>European States System</a:t>
            </a:r>
          </a:p>
          <a:p>
            <a:pPr lvl="1"/>
            <a:r>
              <a:rPr lang="en-US" sz="2000" dirty="0">
                <a:solidFill>
                  <a:schemeClr val="tx1"/>
                </a:solidFill>
              </a:rPr>
              <a:t>No European imperial authority (all sovereign and equal following 1648)</a:t>
            </a:r>
          </a:p>
          <a:p>
            <a:pPr lvl="1"/>
            <a:r>
              <a:rPr lang="en-US" sz="2000" dirty="0">
                <a:solidFill>
                  <a:schemeClr val="tx1"/>
                </a:solidFill>
              </a:rPr>
              <a:t>Balance of power was tenuous, warfare continued across the globe and in Europe</a:t>
            </a:r>
          </a:p>
          <a:p>
            <a:pPr lvl="1"/>
            <a:r>
              <a:rPr lang="en-US" sz="2000" dirty="0">
                <a:solidFill>
                  <a:schemeClr val="tx1"/>
                </a:solidFill>
              </a:rPr>
              <a:t>Rapid innovation in military technology due to concerns over neighbors/“enemies” and wanting to expand overseas empires</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947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F9EE1DA2-3CB9-408F-BDFC-3B3935A0263D}"/>
              </a:ext>
            </a:extLst>
          </p:cNvPr>
          <p:cNvSpPr>
            <a:spLocks noGrp="1"/>
          </p:cNvSpPr>
          <p:nvPr>
            <p:ph type="title"/>
          </p:nvPr>
        </p:nvSpPr>
        <p:spPr>
          <a:xfrm>
            <a:off x="836247" y="1085549"/>
            <a:ext cx="3430947" cy="4686903"/>
          </a:xfrm>
        </p:spPr>
        <p:txBody>
          <a:bodyPr anchor="ctr">
            <a:normAutofit/>
          </a:bodyPr>
          <a:lstStyle/>
          <a:p>
            <a:pPr algn="r"/>
            <a:r>
              <a:rPr lang="en-US" dirty="0">
                <a:solidFill>
                  <a:schemeClr val="tx1"/>
                </a:solidFill>
              </a:rPr>
              <a:t>Two systems of states arise</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CF4EAC-2B48-404A-8169-A509A620A039}"/>
              </a:ext>
            </a:extLst>
          </p:cNvPr>
          <p:cNvSpPr>
            <a:spLocks noGrp="1"/>
          </p:cNvSpPr>
          <p:nvPr>
            <p:ph idx="1"/>
          </p:nvPr>
        </p:nvSpPr>
        <p:spPr>
          <a:xfrm>
            <a:off x="5041399" y="1085549"/>
            <a:ext cx="5579707" cy="4686903"/>
          </a:xfrm>
        </p:spPr>
        <p:txBody>
          <a:bodyPr anchor="ctr">
            <a:normAutofit/>
          </a:bodyPr>
          <a:lstStyle/>
          <a:p>
            <a:pPr marL="0" indent="0">
              <a:buNone/>
            </a:pPr>
            <a:r>
              <a:rPr lang="en-US" sz="2000" dirty="0">
                <a:solidFill>
                  <a:schemeClr val="tx1"/>
                </a:solidFill>
              </a:rPr>
              <a:t>Constitutional states</a:t>
            </a:r>
          </a:p>
          <a:p>
            <a:pPr lvl="1"/>
            <a:r>
              <a:rPr lang="en-US" sz="1800" dirty="0">
                <a:solidFill>
                  <a:schemeClr val="tx1"/>
                </a:solidFill>
              </a:rPr>
              <a:t>Generally shared power between monarch and representative assembly.</a:t>
            </a:r>
          </a:p>
          <a:p>
            <a:pPr lvl="1"/>
            <a:r>
              <a:rPr lang="en-US" sz="1800" dirty="0">
                <a:solidFill>
                  <a:schemeClr val="tx1"/>
                </a:solidFill>
              </a:rPr>
              <a:t>Theoretically more tolerant of religious and political dissenters.</a:t>
            </a:r>
          </a:p>
          <a:p>
            <a:pPr marL="0" indent="0">
              <a:buNone/>
            </a:pPr>
            <a:r>
              <a:rPr lang="en-US" sz="2000" dirty="0">
                <a:solidFill>
                  <a:schemeClr val="tx1"/>
                </a:solidFill>
              </a:rPr>
              <a:t>Absolutist states</a:t>
            </a:r>
          </a:p>
          <a:p>
            <a:pPr lvl="1"/>
            <a:r>
              <a:rPr lang="en-US" sz="1800" dirty="0">
                <a:solidFill>
                  <a:schemeClr val="tx1"/>
                </a:solidFill>
              </a:rPr>
              <a:t>Monarchs claimed “absolute” power and authority over matters of the state. </a:t>
            </a:r>
          </a:p>
          <a:p>
            <a:pPr lvl="1"/>
            <a:r>
              <a:rPr lang="en-US" sz="1800" dirty="0">
                <a:solidFill>
                  <a:schemeClr val="tx1"/>
                </a:solidFill>
              </a:rPr>
              <a:t>Typically intolerant of religious or political dissenters.</a:t>
            </a:r>
          </a:p>
        </p:txBody>
      </p:sp>
      <p:sp>
        <p:nvSpPr>
          <p:cNvPr id="16"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18"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Tree>
    <p:extLst>
      <p:ext uri="{BB962C8B-B14F-4D97-AF65-F5344CB8AC3E}">
        <p14:creationId xmlns:p14="http://schemas.microsoft.com/office/powerpoint/2010/main" val="259595667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Constitutional States</a:t>
            </a:r>
          </a:p>
        </p:txBody>
      </p:sp>
      <p:sp>
        <p:nvSpPr>
          <p:cNvPr id="6" name="Text Placeholder 5"/>
          <p:cNvSpPr>
            <a:spLocks noGrp="1"/>
          </p:cNvSpPr>
          <p:nvPr>
            <p:ph type="body" idx="1"/>
          </p:nvPr>
        </p:nvSpPr>
        <p:spPr/>
        <p:txBody>
          <a:bodyPr/>
          <a:lstStyle/>
          <a:p>
            <a:r>
              <a:rPr lang="en-US" dirty="0"/>
              <a:t>Netherlands</a:t>
            </a:r>
          </a:p>
        </p:txBody>
      </p:sp>
      <p:sp>
        <p:nvSpPr>
          <p:cNvPr id="7" name="Content Placeholder 6"/>
          <p:cNvSpPr>
            <a:spLocks noGrp="1"/>
          </p:cNvSpPr>
          <p:nvPr>
            <p:ph sz="half" idx="2"/>
          </p:nvPr>
        </p:nvSpPr>
        <p:spPr/>
        <p:txBody>
          <a:bodyPr/>
          <a:lstStyle/>
          <a:p>
            <a:r>
              <a:rPr lang="en-US" dirty="0"/>
              <a:t>Religious conflict between Calvinists in the Netherlands and (Catholic) King Phillip II of Spain</a:t>
            </a:r>
          </a:p>
          <a:p>
            <a:r>
              <a:rPr lang="en-US" dirty="0"/>
              <a:t>Fighting Spanish for self-government in 80 Years’ War, begins in 1581</a:t>
            </a:r>
          </a:p>
          <a:p>
            <a:r>
              <a:rPr lang="en-US" b="1" dirty="0"/>
              <a:t>Republic government formed in 1588</a:t>
            </a:r>
          </a:p>
          <a:p>
            <a:pPr lvl="1"/>
            <a:r>
              <a:rPr lang="en-US" dirty="0"/>
              <a:t>Based on representative parliamentary system</a:t>
            </a:r>
          </a:p>
          <a:p>
            <a:endParaRPr lang="en-US" dirty="0"/>
          </a:p>
        </p:txBody>
      </p:sp>
      <p:sp>
        <p:nvSpPr>
          <p:cNvPr id="8" name="Text Placeholder 7"/>
          <p:cNvSpPr>
            <a:spLocks noGrp="1"/>
          </p:cNvSpPr>
          <p:nvPr>
            <p:ph type="body" sz="quarter" idx="3"/>
          </p:nvPr>
        </p:nvSpPr>
        <p:spPr/>
        <p:txBody>
          <a:bodyPr/>
          <a:lstStyle/>
          <a:p>
            <a:r>
              <a:rPr lang="en-US" dirty="0"/>
              <a:t>England</a:t>
            </a:r>
          </a:p>
        </p:txBody>
      </p:sp>
      <p:sp>
        <p:nvSpPr>
          <p:cNvPr id="9" name="Content Placeholder 8"/>
          <p:cNvSpPr>
            <a:spLocks noGrp="1"/>
          </p:cNvSpPr>
          <p:nvPr>
            <p:ph sz="quarter" idx="4"/>
          </p:nvPr>
        </p:nvSpPr>
        <p:spPr/>
        <p:txBody>
          <a:bodyPr/>
          <a:lstStyle/>
          <a:p>
            <a:r>
              <a:rPr lang="en-US" dirty="0"/>
              <a:t>Constitutional Monarchy after Glorious Revolution of 1688</a:t>
            </a:r>
          </a:p>
          <a:p>
            <a:pPr lvl="1"/>
            <a:r>
              <a:rPr lang="en-US" dirty="0"/>
              <a:t>Bloodless coup</a:t>
            </a:r>
          </a:p>
          <a:p>
            <a:pPr lvl="1"/>
            <a:r>
              <a:rPr lang="en-US" dirty="0"/>
              <a:t>William and Mary agree to shared governance between crown and parliament</a:t>
            </a:r>
          </a:p>
        </p:txBody>
      </p:sp>
    </p:spTree>
    <p:extLst>
      <p:ext uri="{BB962C8B-B14F-4D97-AF65-F5344CB8AC3E}">
        <p14:creationId xmlns:p14="http://schemas.microsoft.com/office/powerpoint/2010/main" val="312871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Rectangle 21">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B78BAF8-99B6-4949-86A1-4A89BF23B3F0}"/>
              </a:ext>
            </a:extLst>
          </p:cNvPr>
          <p:cNvSpPr>
            <a:spLocks noGrp="1"/>
          </p:cNvSpPr>
          <p:nvPr>
            <p:ph type="title"/>
          </p:nvPr>
        </p:nvSpPr>
        <p:spPr>
          <a:xfrm>
            <a:off x="1154955" y="973667"/>
            <a:ext cx="2942210" cy="4833745"/>
          </a:xfrm>
        </p:spPr>
        <p:txBody>
          <a:bodyPr>
            <a:normAutofit/>
          </a:bodyPr>
          <a:lstStyle/>
          <a:p>
            <a:r>
              <a:rPr lang="en-US">
                <a:solidFill>
                  <a:srgbClr val="EBEBEB"/>
                </a:solidFill>
              </a:rPr>
              <a:t>Absolutism</a:t>
            </a:r>
          </a:p>
        </p:txBody>
      </p:sp>
      <p:sp>
        <p:nvSpPr>
          <p:cNvPr id="28" name="Rectangle 27">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9" name="Content Placeholder 6">
            <a:extLst>
              <a:ext uri="{FF2B5EF4-FFF2-40B4-BE49-F238E27FC236}">
                <a16:creationId xmlns:a16="http://schemas.microsoft.com/office/drawing/2014/main" id="{EB95C9CC-0A70-4663-898A-181DA31C3129}"/>
              </a:ext>
            </a:extLst>
          </p:cNvPr>
          <p:cNvGraphicFramePr>
            <a:graphicFrameLocks noGrp="1"/>
          </p:cNvGraphicFramePr>
          <p:nvPr>
            <p:ph idx="1"/>
            <p:extLst>
              <p:ext uri="{D42A27DB-BD31-4B8C-83A1-F6EECF244321}">
                <p14:modId xmlns:p14="http://schemas.microsoft.com/office/powerpoint/2010/main" val="318577852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947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Absolute Monarchies</a:t>
            </a:r>
          </a:p>
        </p:txBody>
      </p:sp>
      <p:sp>
        <p:nvSpPr>
          <p:cNvPr id="6" name="Text Placeholder 5"/>
          <p:cNvSpPr>
            <a:spLocks noGrp="1"/>
          </p:cNvSpPr>
          <p:nvPr>
            <p:ph type="body" idx="1"/>
          </p:nvPr>
        </p:nvSpPr>
        <p:spPr>
          <a:xfrm>
            <a:off x="1154953" y="2166489"/>
            <a:ext cx="4825157" cy="576262"/>
          </a:xfrm>
        </p:spPr>
        <p:txBody>
          <a:bodyPr/>
          <a:lstStyle/>
          <a:p>
            <a:r>
              <a:rPr lang="en-US" dirty="0"/>
              <a:t>France</a:t>
            </a:r>
          </a:p>
        </p:txBody>
      </p:sp>
      <p:sp>
        <p:nvSpPr>
          <p:cNvPr id="7" name="Content Placeholder 6"/>
          <p:cNvSpPr>
            <a:spLocks noGrp="1"/>
          </p:cNvSpPr>
          <p:nvPr>
            <p:ph sz="half" idx="2"/>
          </p:nvPr>
        </p:nvSpPr>
        <p:spPr>
          <a:xfrm>
            <a:off x="601785" y="2844800"/>
            <a:ext cx="5378327" cy="3175001"/>
          </a:xfrm>
        </p:spPr>
        <p:txBody>
          <a:bodyPr>
            <a:normAutofit fontScale="92500" lnSpcReduction="20000"/>
          </a:bodyPr>
          <a:lstStyle/>
          <a:p>
            <a:r>
              <a:rPr lang="en-US" dirty="0">
                <a:solidFill>
                  <a:schemeClr val="tx2"/>
                </a:solidFill>
              </a:rPr>
              <a:t>King Louis XIII, 1624-1642</a:t>
            </a:r>
          </a:p>
          <a:p>
            <a:pPr lvl="1"/>
            <a:r>
              <a:rPr lang="en-US" dirty="0">
                <a:solidFill>
                  <a:schemeClr val="tx2"/>
                </a:solidFill>
              </a:rPr>
              <a:t>Attacked aristocratic conspiracies </a:t>
            </a:r>
          </a:p>
          <a:p>
            <a:pPr lvl="1"/>
            <a:r>
              <a:rPr lang="en-US" dirty="0">
                <a:solidFill>
                  <a:schemeClr val="tx2"/>
                </a:solidFill>
              </a:rPr>
              <a:t>Destroyed castles of competing nobility</a:t>
            </a:r>
          </a:p>
          <a:p>
            <a:pPr marL="457200" lvl="1" indent="0">
              <a:buNone/>
            </a:pPr>
            <a:r>
              <a:rPr lang="en-US" dirty="0">
                <a:solidFill>
                  <a:schemeClr val="tx2"/>
                </a:solidFill>
              </a:rPr>
              <a:t>In an effort to consolidate power</a:t>
            </a:r>
          </a:p>
          <a:p>
            <a:r>
              <a:rPr lang="en-US" dirty="0">
                <a:solidFill>
                  <a:schemeClr val="tx2"/>
                </a:solidFill>
              </a:rPr>
              <a:t>King Louis XIV, 1643-1715</a:t>
            </a:r>
          </a:p>
          <a:p>
            <a:pPr lvl="1"/>
            <a:r>
              <a:rPr lang="en-US" dirty="0">
                <a:solidFill>
                  <a:schemeClr val="tx2"/>
                </a:solidFill>
              </a:rPr>
              <a:t>Built Versailles, required nobility to live at Versailles to minimize uprisings </a:t>
            </a:r>
          </a:p>
          <a:p>
            <a:pPr lvl="1"/>
            <a:r>
              <a:rPr lang="en-US" dirty="0">
                <a:solidFill>
                  <a:schemeClr val="tx2"/>
                </a:solidFill>
              </a:rPr>
              <a:t>“The Sun King” evocative of divine right to rule </a:t>
            </a:r>
            <a:r>
              <a:rPr lang="en-US" dirty="0">
                <a:solidFill>
                  <a:schemeClr val="tx2"/>
                </a:solidFill>
                <a:sym typeface="Wingdings" panose="05000000000000000000" pitchFamily="2" charset="2"/>
              </a:rPr>
              <a:t></a:t>
            </a:r>
            <a:r>
              <a:rPr lang="en-US" dirty="0">
                <a:solidFill>
                  <a:schemeClr val="tx2"/>
                </a:solidFill>
              </a:rPr>
              <a:t> heavenly body</a:t>
            </a:r>
          </a:p>
          <a:p>
            <a:pPr lvl="1"/>
            <a:r>
              <a:rPr lang="en-US" dirty="0">
                <a:solidFill>
                  <a:schemeClr val="tx2"/>
                </a:solidFill>
              </a:rPr>
              <a:t>Reinstituted intolerance of protestants</a:t>
            </a:r>
          </a:p>
        </p:txBody>
      </p:sp>
      <p:sp>
        <p:nvSpPr>
          <p:cNvPr id="8" name="Text Placeholder 7"/>
          <p:cNvSpPr>
            <a:spLocks noGrp="1"/>
          </p:cNvSpPr>
          <p:nvPr>
            <p:ph type="body" sz="quarter" idx="3"/>
          </p:nvPr>
        </p:nvSpPr>
        <p:spPr>
          <a:xfrm>
            <a:off x="6208710" y="2166489"/>
            <a:ext cx="4825159" cy="576262"/>
          </a:xfrm>
        </p:spPr>
        <p:txBody>
          <a:bodyPr/>
          <a:lstStyle/>
          <a:p>
            <a:r>
              <a:rPr lang="en-US" dirty="0"/>
              <a:t>Russia</a:t>
            </a:r>
          </a:p>
        </p:txBody>
      </p:sp>
      <p:sp>
        <p:nvSpPr>
          <p:cNvPr id="9" name="Content Placeholder 8"/>
          <p:cNvSpPr>
            <a:spLocks noGrp="1"/>
          </p:cNvSpPr>
          <p:nvPr>
            <p:ph sz="quarter" idx="4"/>
          </p:nvPr>
        </p:nvSpPr>
        <p:spPr>
          <a:xfrm>
            <a:off x="6208710" y="2844800"/>
            <a:ext cx="5436213" cy="3175001"/>
          </a:xfrm>
        </p:spPr>
        <p:txBody>
          <a:bodyPr>
            <a:normAutofit fontScale="92500" lnSpcReduction="20000"/>
          </a:bodyPr>
          <a:lstStyle/>
          <a:p>
            <a:r>
              <a:rPr lang="en-US" dirty="0">
                <a:solidFill>
                  <a:schemeClr val="tx2"/>
                </a:solidFill>
              </a:rPr>
              <a:t>Peter I, 1682-1725 </a:t>
            </a:r>
          </a:p>
          <a:p>
            <a:pPr lvl="1"/>
            <a:r>
              <a:rPr lang="en-US" dirty="0">
                <a:solidFill>
                  <a:schemeClr val="tx2"/>
                </a:solidFill>
              </a:rPr>
              <a:t>Imposed new taxes on the peasants, which paid for the military</a:t>
            </a:r>
          </a:p>
          <a:p>
            <a:pPr lvl="1"/>
            <a:r>
              <a:rPr lang="en-US" dirty="0">
                <a:solidFill>
                  <a:schemeClr val="tx2"/>
                </a:solidFill>
              </a:rPr>
              <a:t>Challenged the Russian Orthodox Church</a:t>
            </a:r>
          </a:p>
          <a:p>
            <a:pPr lvl="1"/>
            <a:r>
              <a:rPr lang="en-US" dirty="0">
                <a:solidFill>
                  <a:schemeClr val="tx2"/>
                </a:solidFill>
              </a:rPr>
              <a:t>Sought to model Russia on western Europe nations (like France)</a:t>
            </a:r>
          </a:p>
          <a:p>
            <a:pPr lvl="1"/>
            <a:r>
              <a:rPr lang="en-US" dirty="0">
                <a:solidFill>
                  <a:schemeClr val="tx2"/>
                </a:solidFill>
              </a:rPr>
              <a:t>Built new capital at St. </a:t>
            </a:r>
            <a:r>
              <a:rPr lang="en-US" b="1" dirty="0">
                <a:solidFill>
                  <a:schemeClr val="tx2"/>
                </a:solidFill>
              </a:rPr>
              <a:t>Peters</a:t>
            </a:r>
            <a:r>
              <a:rPr lang="en-US" dirty="0">
                <a:solidFill>
                  <a:schemeClr val="tx2"/>
                </a:solidFill>
              </a:rPr>
              <a:t>burg.</a:t>
            </a:r>
          </a:p>
          <a:p>
            <a:r>
              <a:rPr lang="en-US" dirty="0">
                <a:solidFill>
                  <a:schemeClr val="tx2"/>
                </a:solidFill>
              </a:rPr>
              <a:t>Catherine II, 1762-1796</a:t>
            </a:r>
          </a:p>
          <a:p>
            <a:pPr lvl="1"/>
            <a:r>
              <a:rPr lang="en-US" dirty="0">
                <a:solidFill>
                  <a:schemeClr val="tx2"/>
                </a:solidFill>
              </a:rPr>
              <a:t>Reforms education and legal systems in Russia</a:t>
            </a:r>
          </a:p>
          <a:p>
            <a:pPr lvl="1"/>
            <a:r>
              <a:rPr lang="en-US" dirty="0">
                <a:solidFill>
                  <a:schemeClr val="tx2"/>
                </a:solidFill>
                <a:sym typeface="Wingdings" panose="05000000000000000000" pitchFamily="2" charset="2"/>
              </a:rPr>
              <a:t>Ends reformation and liberalization policies following a peasant rebellion in 1773-1774</a:t>
            </a:r>
            <a:endParaRPr lang="en-US" dirty="0">
              <a:solidFill>
                <a:schemeClr val="tx2"/>
              </a:solidFill>
            </a:endParaRPr>
          </a:p>
          <a:p>
            <a:pPr lvl="1"/>
            <a:endParaRPr lang="en-US" dirty="0"/>
          </a:p>
          <a:p>
            <a:pPr lvl="1"/>
            <a:endParaRPr lang="en-US" dirty="0"/>
          </a:p>
          <a:p>
            <a:endParaRPr lang="en-US" dirty="0"/>
          </a:p>
        </p:txBody>
      </p:sp>
    </p:spTree>
    <p:extLst>
      <p:ext uri="{BB962C8B-B14F-4D97-AF65-F5344CB8AC3E}">
        <p14:creationId xmlns:p14="http://schemas.microsoft.com/office/powerpoint/2010/main" val="123871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706964"/>
          </a:xfrm>
        </p:spPr>
        <p:txBody>
          <a:bodyPr>
            <a:normAutofit fontScale="90000"/>
          </a:bodyPr>
          <a:lstStyle/>
          <a:p>
            <a:r>
              <a:rPr lang="en-US" dirty="0">
                <a:solidFill>
                  <a:srgbClr val="EBEBEB"/>
                </a:solidFill>
              </a:rPr>
              <a:t>Controlling Populations: </a:t>
            </a:r>
            <a:br>
              <a:rPr lang="en-US" dirty="0">
                <a:solidFill>
                  <a:srgbClr val="EBEBEB"/>
                </a:solidFill>
              </a:rPr>
            </a:br>
            <a:r>
              <a:rPr lang="en-US" dirty="0">
                <a:solidFill>
                  <a:srgbClr val="EBEBEB"/>
                </a:solidFill>
              </a:rPr>
              <a:t>The birth of the nation-state</a:t>
            </a:r>
          </a:p>
        </p:txBody>
      </p:sp>
      <p:graphicFrame>
        <p:nvGraphicFramePr>
          <p:cNvPr id="9" name="Content Placeholder 6">
            <a:extLst>
              <a:ext uri="{FF2B5EF4-FFF2-40B4-BE49-F238E27FC236}">
                <a16:creationId xmlns:a16="http://schemas.microsoft.com/office/drawing/2014/main" id="{8A0CE4E4-07D8-4F46-ABD9-AA54505C0469}"/>
              </a:ext>
            </a:extLst>
          </p:cNvPr>
          <p:cNvGraphicFramePr>
            <a:graphicFrameLocks noGrp="1"/>
          </p:cNvGraphicFramePr>
          <p:nvPr>
            <p:ph idx="1"/>
            <p:extLst>
              <p:ext uri="{D42A27DB-BD31-4B8C-83A1-F6EECF244321}">
                <p14:modId xmlns:p14="http://schemas.microsoft.com/office/powerpoint/2010/main" val="2024764817"/>
              </p:ext>
            </p:extLst>
          </p:nvPr>
        </p:nvGraphicFramePr>
        <p:xfrm>
          <a:off x="1286934" y="2925232"/>
          <a:ext cx="9625383"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529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AC4E-7ECA-4D1F-BAC1-B86039DF79B4}"/>
              </a:ext>
            </a:extLst>
          </p:cNvPr>
          <p:cNvSpPr>
            <a:spLocks noGrp="1"/>
          </p:cNvSpPr>
          <p:nvPr>
            <p:ph type="title"/>
          </p:nvPr>
        </p:nvSpPr>
        <p:spPr/>
        <p:txBody>
          <a:bodyPr/>
          <a:lstStyle/>
          <a:p>
            <a:r>
              <a:rPr lang="en-US" dirty="0"/>
              <a:t>Suppressing Non-Conformists</a:t>
            </a:r>
          </a:p>
        </p:txBody>
      </p:sp>
      <p:sp>
        <p:nvSpPr>
          <p:cNvPr id="4" name="Text Placeholder 3">
            <a:extLst>
              <a:ext uri="{FF2B5EF4-FFF2-40B4-BE49-F238E27FC236}">
                <a16:creationId xmlns:a16="http://schemas.microsoft.com/office/drawing/2014/main" id="{B3B752F4-E04C-48FB-BD60-E81E4BDB0ED1}"/>
              </a:ext>
            </a:extLst>
          </p:cNvPr>
          <p:cNvSpPr>
            <a:spLocks noGrp="1"/>
          </p:cNvSpPr>
          <p:nvPr>
            <p:ph type="body" idx="1"/>
          </p:nvPr>
        </p:nvSpPr>
        <p:spPr/>
        <p:txBody>
          <a:bodyPr/>
          <a:lstStyle/>
          <a:p>
            <a:r>
              <a:rPr lang="en-US" dirty="0"/>
              <a:t>Spanish Inquisition	</a:t>
            </a:r>
          </a:p>
        </p:txBody>
      </p:sp>
      <p:sp>
        <p:nvSpPr>
          <p:cNvPr id="5" name="Content Placeholder 4">
            <a:extLst>
              <a:ext uri="{FF2B5EF4-FFF2-40B4-BE49-F238E27FC236}">
                <a16:creationId xmlns:a16="http://schemas.microsoft.com/office/drawing/2014/main" id="{6D269289-DDC6-4378-8D96-E73D25F5D957}"/>
              </a:ext>
            </a:extLst>
          </p:cNvPr>
          <p:cNvSpPr>
            <a:spLocks noGrp="1"/>
          </p:cNvSpPr>
          <p:nvPr>
            <p:ph sz="half" idx="2"/>
          </p:nvPr>
        </p:nvSpPr>
        <p:spPr/>
        <p:txBody>
          <a:bodyPr>
            <a:normAutofit fontScale="92500"/>
          </a:bodyPr>
          <a:lstStyle/>
          <a:p>
            <a:r>
              <a:rPr lang="en-US" dirty="0"/>
              <a:t>Founded by Ferdinand and Isabella, 1478</a:t>
            </a:r>
          </a:p>
          <a:p>
            <a:r>
              <a:rPr lang="en-US" dirty="0"/>
              <a:t>Sought to eliminate practitioners of Judaism or Islam and later Protestants </a:t>
            </a:r>
          </a:p>
          <a:p>
            <a:r>
              <a:rPr lang="en-US" dirty="0"/>
              <a:t>Imprisoned or executed non-Catholics </a:t>
            </a:r>
          </a:p>
        </p:txBody>
      </p:sp>
      <p:sp>
        <p:nvSpPr>
          <p:cNvPr id="6" name="Text Placeholder 5">
            <a:extLst>
              <a:ext uri="{FF2B5EF4-FFF2-40B4-BE49-F238E27FC236}">
                <a16:creationId xmlns:a16="http://schemas.microsoft.com/office/drawing/2014/main" id="{8C256E72-73B9-40F7-A381-808279B1AC2A}"/>
              </a:ext>
            </a:extLst>
          </p:cNvPr>
          <p:cNvSpPr>
            <a:spLocks noGrp="1"/>
          </p:cNvSpPr>
          <p:nvPr>
            <p:ph type="body" sz="quarter" idx="3"/>
          </p:nvPr>
        </p:nvSpPr>
        <p:spPr/>
        <p:txBody>
          <a:bodyPr/>
          <a:lstStyle/>
          <a:p>
            <a:r>
              <a:rPr lang="en-US" dirty="0"/>
              <a:t>Witch Hunts</a:t>
            </a:r>
          </a:p>
        </p:txBody>
      </p:sp>
      <p:sp>
        <p:nvSpPr>
          <p:cNvPr id="7" name="Content Placeholder 6">
            <a:extLst>
              <a:ext uri="{FF2B5EF4-FFF2-40B4-BE49-F238E27FC236}">
                <a16:creationId xmlns:a16="http://schemas.microsoft.com/office/drawing/2014/main" id="{325C1C4F-096D-4EB4-94D9-E34752A30717}"/>
              </a:ext>
            </a:extLst>
          </p:cNvPr>
          <p:cNvSpPr>
            <a:spLocks noGrp="1"/>
          </p:cNvSpPr>
          <p:nvPr>
            <p:ph sz="quarter" idx="4"/>
          </p:nvPr>
        </p:nvSpPr>
        <p:spPr/>
        <p:txBody>
          <a:bodyPr>
            <a:normAutofit fontScale="92500"/>
          </a:bodyPr>
          <a:lstStyle/>
          <a:p>
            <a:r>
              <a:rPr lang="en-US" dirty="0"/>
              <a:t>Late 1400s development in the belief of the devil and human assistants </a:t>
            </a:r>
          </a:p>
          <a:p>
            <a:r>
              <a:rPr lang="en-US" dirty="0"/>
              <a:t>16-17</a:t>
            </a:r>
            <a:r>
              <a:rPr lang="en-US" baseline="30000" dirty="0"/>
              <a:t>th</a:t>
            </a:r>
            <a:r>
              <a:rPr lang="en-US" dirty="0"/>
              <a:t> century approximately 100,000 people put on trial of which more than 40,000 were put to death</a:t>
            </a:r>
          </a:p>
          <a:p>
            <a:pPr lvl="1"/>
            <a:r>
              <a:rPr lang="en-US" dirty="0"/>
              <a:t>Mostly widowed women were targeted</a:t>
            </a:r>
          </a:p>
          <a:p>
            <a:pPr lvl="1"/>
            <a:r>
              <a:rPr lang="en-US" dirty="0"/>
              <a:t>Held accountable for bad luck/health</a:t>
            </a:r>
          </a:p>
          <a:p>
            <a:pPr lvl="1"/>
            <a:r>
              <a:rPr lang="en-US" dirty="0"/>
              <a:t>Mostly occurred in areas battling between Protestantism and Catholicism</a:t>
            </a:r>
          </a:p>
        </p:txBody>
      </p:sp>
      <p:sp>
        <p:nvSpPr>
          <p:cNvPr id="8" name="TextBox 7">
            <a:extLst>
              <a:ext uri="{FF2B5EF4-FFF2-40B4-BE49-F238E27FC236}">
                <a16:creationId xmlns:a16="http://schemas.microsoft.com/office/drawing/2014/main" id="{B5CE4DD8-8CBA-4C9A-BECE-4795BC4446F9}"/>
              </a:ext>
            </a:extLst>
          </p:cNvPr>
          <p:cNvSpPr txBox="1"/>
          <p:nvPr/>
        </p:nvSpPr>
        <p:spPr>
          <a:xfrm>
            <a:off x="1450731" y="6145823"/>
            <a:ext cx="9442938" cy="369332"/>
          </a:xfrm>
          <a:prstGeom prst="rect">
            <a:avLst/>
          </a:prstGeom>
          <a:noFill/>
        </p:spPr>
        <p:txBody>
          <a:bodyPr wrap="square" rtlCol="0">
            <a:spAutoFit/>
          </a:bodyPr>
          <a:lstStyle/>
          <a:p>
            <a:r>
              <a:rPr lang="en-US" dirty="0">
                <a:sym typeface="Wingdings" panose="05000000000000000000" pitchFamily="2" charset="2"/>
              </a:rPr>
              <a:t> Aimed at establishing homogenous citizenry </a:t>
            </a:r>
            <a:endParaRPr lang="en-US" dirty="0"/>
          </a:p>
        </p:txBody>
      </p:sp>
    </p:spTree>
    <p:extLst>
      <p:ext uri="{BB962C8B-B14F-4D97-AF65-F5344CB8AC3E}">
        <p14:creationId xmlns:p14="http://schemas.microsoft.com/office/powerpoint/2010/main" val="3312823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B44741E-4F8A-4DC4-96E4-E4A2E555A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4" name="Rectangle 13">
              <a:extLst>
                <a:ext uri="{FF2B5EF4-FFF2-40B4-BE49-F238E27FC236}">
                  <a16:creationId xmlns:a16="http://schemas.microsoft.com/office/drawing/2014/main" id="{61FDC0C6-6677-4608-AE99-98D3C7BB1F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589982C5-DDA9-41E0-8CF5-F83999C1B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A6E454F1-BC7B-4FC5-901F-84095FC67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E0BDA7F3-0D92-4CE5-B124-114C29D28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886F90B9-54A4-4A43-B853-11AA290E00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B5E538A9-6169-4720-88AE-7AE14BE80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59E5CEE5-D27F-4281-9293-590AD4163E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2FCAD798-DEC5-4392-90CE-C46AD6CE6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4" name="Rectangle 23">
            <a:extLst>
              <a:ext uri="{FF2B5EF4-FFF2-40B4-BE49-F238E27FC236}">
                <a16:creationId xmlns:a16="http://schemas.microsoft.com/office/drawing/2014/main" id="{33474BD5-5CDD-4624-B265-461D5D2FA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64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7541F74-7AB4-44F5-B299-DC46587E9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27" name="Rectangle 26">
              <a:extLst>
                <a:ext uri="{FF2B5EF4-FFF2-40B4-BE49-F238E27FC236}">
                  <a16:creationId xmlns:a16="http://schemas.microsoft.com/office/drawing/2014/main" id="{B7C5CDCA-4575-4FF4-A5EC-64DC449B20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27">
              <a:extLst>
                <a:ext uri="{FF2B5EF4-FFF2-40B4-BE49-F238E27FC236}">
                  <a16:creationId xmlns:a16="http://schemas.microsoft.com/office/drawing/2014/main" id="{0742D19B-10DE-4D94-98F8-1F12F9938F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9BC4F9F2-5068-498F-A8BD-B7B105328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53E1DABB-ED82-4D7D-8F9D-4F5168E3E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93468F7E-1797-41D7-AB73-3AD2C4C25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A20D4073-E031-435E-B8A6-63CEA7375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id="{8304B15C-CB59-49EF-BEFA-F4B5CFF1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4" name="Freeform 5">
              <a:extLst>
                <a:ext uri="{FF2B5EF4-FFF2-40B4-BE49-F238E27FC236}">
                  <a16:creationId xmlns:a16="http://schemas.microsoft.com/office/drawing/2014/main" id="{6739E239-4B56-4CD1-B3C9-F44730C4B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5" name="Freeform 5">
              <a:extLst>
                <a:ext uri="{FF2B5EF4-FFF2-40B4-BE49-F238E27FC236}">
                  <a16:creationId xmlns:a16="http://schemas.microsoft.com/office/drawing/2014/main" id="{B97F9A81-D694-4C86-AF0C-8D592AFE28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7" name="Rectangle 36">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B2E11A76-ECE9-4141-ACDB-DD8B99DEB7DD}"/>
              </a:ext>
            </a:extLst>
          </p:cNvPr>
          <p:cNvSpPr>
            <a:spLocks noGrp="1"/>
          </p:cNvSpPr>
          <p:nvPr>
            <p:ph type="title"/>
          </p:nvPr>
        </p:nvSpPr>
        <p:spPr>
          <a:xfrm>
            <a:off x="1683171" y="1143000"/>
            <a:ext cx="8825658" cy="3389217"/>
          </a:xfrm>
        </p:spPr>
        <p:txBody>
          <a:bodyPr vert="horz" lIns="91440" tIns="45720" rIns="91440" bIns="45720" rtlCol="0" anchor="ctr">
            <a:normAutofit/>
          </a:bodyPr>
          <a:lstStyle/>
          <a:p>
            <a:pPr algn="ctr"/>
            <a:r>
              <a:rPr lang="en-US" sz="6600" dirty="0">
                <a:solidFill>
                  <a:srgbClr val="FFFFFF"/>
                </a:solidFill>
              </a:rPr>
              <a:t>Reforms and Revolts</a:t>
            </a:r>
          </a:p>
        </p:txBody>
      </p:sp>
    </p:spTree>
    <p:extLst>
      <p:ext uri="{BB962C8B-B14F-4D97-AF65-F5344CB8AC3E}">
        <p14:creationId xmlns:p14="http://schemas.microsoft.com/office/powerpoint/2010/main" val="40947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E22D-E6DC-468E-B117-98A93639108B}"/>
              </a:ext>
            </a:extLst>
          </p:cNvPr>
          <p:cNvSpPr>
            <a:spLocks noGrp="1"/>
          </p:cNvSpPr>
          <p:nvPr>
            <p:ph type="title"/>
          </p:nvPr>
        </p:nvSpPr>
        <p:spPr>
          <a:xfrm>
            <a:off x="1154953" y="973668"/>
            <a:ext cx="8761413" cy="706964"/>
          </a:xfrm>
        </p:spPr>
        <p:txBody>
          <a:bodyPr>
            <a:normAutofit/>
          </a:bodyPr>
          <a:lstStyle/>
          <a:p>
            <a:r>
              <a:rPr lang="en-US" dirty="0"/>
              <a:t>The Scientific Revolution	</a:t>
            </a:r>
          </a:p>
        </p:txBody>
      </p:sp>
      <p:pic>
        <p:nvPicPr>
          <p:cNvPr id="3074" name="Picture 2" descr="Image result for copernicus">
            <a:extLst>
              <a:ext uri="{FF2B5EF4-FFF2-40B4-BE49-F238E27FC236}">
                <a16:creationId xmlns:a16="http://schemas.microsoft.com/office/drawing/2014/main" id="{EE0707CA-89B2-4238-9DD1-79F4214EB0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24883"/>
          <a:stretch/>
        </p:blipFill>
        <p:spPr bwMode="auto">
          <a:xfrm>
            <a:off x="1151467" y="2775951"/>
            <a:ext cx="3031901"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8F377B9-B2E1-48C8-91B9-8F5C2364FA4F}"/>
              </a:ext>
            </a:extLst>
          </p:cNvPr>
          <p:cNvSpPr>
            <a:spLocks noGrp="1"/>
          </p:cNvSpPr>
          <p:nvPr>
            <p:ph idx="1"/>
          </p:nvPr>
        </p:nvSpPr>
        <p:spPr>
          <a:xfrm>
            <a:off x="4641336" y="2603500"/>
            <a:ext cx="6551597" cy="3416300"/>
          </a:xfrm>
        </p:spPr>
        <p:txBody>
          <a:bodyPr anchor="ctr">
            <a:normAutofit/>
          </a:bodyPr>
          <a:lstStyle/>
          <a:p>
            <a:r>
              <a:rPr lang="en-US" dirty="0"/>
              <a:t>One of the biggest reform movements of 16</a:t>
            </a:r>
            <a:r>
              <a:rPr lang="en-US" baseline="30000" dirty="0"/>
              <a:t>th</a:t>
            </a:r>
            <a:r>
              <a:rPr lang="en-US" dirty="0"/>
              <a:t> and 17</a:t>
            </a:r>
            <a:r>
              <a:rPr lang="en-US" baseline="30000" dirty="0"/>
              <a:t>th</a:t>
            </a:r>
            <a:r>
              <a:rPr lang="en-US" dirty="0"/>
              <a:t> centuries</a:t>
            </a:r>
          </a:p>
          <a:p>
            <a:r>
              <a:rPr lang="en-US" dirty="0"/>
              <a:t>The Copernican Universe challenged Christian doctrine with the notion of the earth moving—not the sun. Galileo Galilei later provided evidence of the heliocentric universe.  </a:t>
            </a:r>
          </a:p>
          <a:p>
            <a:r>
              <a:rPr lang="en-US" dirty="0"/>
              <a:t>Rigorous challenges to church, emphasized reason over faith. </a:t>
            </a:r>
          </a:p>
        </p:txBody>
      </p:sp>
    </p:spTree>
    <p:extLst>
      <p:ext uri="{BB962C8B-B14F-4D97-AF65-F5344CB8AC3E}">
        <p14:creationId xmlns:p14="http://schemas.microsoft.com/office/powerpoint/2010/main" val="2680292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31" name="Group 30">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32" name="Rectangle 31">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C01337D8-B727-453B-B9B0-24BD59878B9E}"/>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The Scientific Method</a:t>
            </a:r>
          </a:p>
        </p:txBody>
      </p:sp>
      <p:sp>
        <p:nvSpPr>
          <p:cNvPr id="3" name="Content Placeholder 2">
            <a:extLst>
              <a:ext uri="{FF2B5EF4-FFF2-40B4-BE49-F238E27FC236}">
                <a16:creationId xmlns:a16="http://schemas.microsoft.com/office/drawing/2014/main" id="{F3445B01-D0CA-4E3A-836D-147824B1759B}"/>
              </a:ext>
            </a:extLst>
          </p:cNvPr>
          <p:cNvSpPr>
            <a:spLocks noGrp="1"/>
          </p:cNvSpPr>
          <p:nvPr>
            <p:ph idx="1"/>
          </p:nvPr>
        </p:nvSpPr>
        <p:spPr>
          <a:xfrm>
            <a:off x="4678424" y="1059025"/>
            <a:ext cx="5302189" cy="4739950"/>
          </a:xfrm>
        </p:spPr>
        <p:txBody>
          <a:bodyPr anchor="ctr">
            <a:normAutofit/>
          </a:bodyPr>
          <a:lstStyle/>
          <a:p>
            <a:pPr marL="0" indent="0">
              <a:buNone/>
            </a:pPr>
            <a:r>
              <a:rPr lang="en-US" sz="2400" dirty="0">
                <a:solidFill>
                  <a:schemeClr val="tx1"/>
                </a:solidFill>
              </a:rPr>
              <a:t>The philosophy of using an </a:t>
            </a:r>
            <a:r>
              <a:rPr lang="en-US" sz="2400" b="1" dirty="0">
                <a:solidFill>
                  <a:schemeClr val="tx1"/>
                </a:solidFill>
              </a:rPr>
              <a:t>inductive approach</a:t>
            </a:r>
            <a:r>
              <a:rPr lang="en-US" sz="2400" dirty="0">
                <a:solidFill>
                  <a:schemeClr val="tx1"/>
                </a:solidFill>
              </a:rPr>
              <a:t> to study nature (i.e. to abandon assumption and to observe with an open mind) was a fundamental part of Scientific Method and required a planned procedure in pursuits of answering scientific questions. </a:t>
            </a:r>
          </a:p>
          <a:p>
            <a:endParaRPr lang="en-US" dirty="0">
              <a:solidFill>
                <a:schemeClr val="tx1"/>
              </a:solidFill>
            </a:endParaRPr>
          </a:p>
        </p:txBody>
      </p:sp>
      <p:cxnSp>
        <p:nvCxnSpPr>
          <p:cNvPr id="35" name="Straight Connector 34">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23" name="Graphic 22" descr="Magnifying glass">
            <a:extLst>
              <a:ext uri="{FF2B5EF4-FFF2-40B4-BE49-F238E27FC236}">
                <a16:creationId xmlns:a16="http://schemas.microsoft.com/office/drawing/2014/main" id="{A2C070F3-CF88-418D-8163-E23920A2B4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4388" y="3724275"/>
            <a:ext cx="2406174" cy="2406174"/>
          </a:xfrm>
          <a:prstGeom prst="rect">
            <a:avLst/>
          </a:prstGeom>
        </p:spPr>
      </p:pic>
    </p:spTree>
    <p:extLst>
      <p:ext uri="{BB962C8B-B14F-4D97-AF65-F5344CB8AC3E}">
        <p14:creationId xmlns:p14="http://schemas.microsoft.com/office/powerpoint/2010/main" val="272948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973668"/>
            <a:ext cx="9201991" cy="706964"/>
          </a:xfrm>
        </p:spPr>
        <p:txBody>
          <a:bodyPr/>
          <a:lstStyle/>
          <a:p>
            <a:r>
              <a:rPr lang="en-US" dirty="0"/>
              <a:t>Roots of Reform-Protestant Reformation</a:t>
            </a:r>
          </a:p>
        </p:txBody>
      </p:sp>
      <p:sp>
        <p:nvSpPr>
          <p:cNvPr id="3" name="Content Placeholder 2"/>
          <p:cNvSpPr>
            <a:spLocks noGrp="1"/>
          </p:cNvSpPr>
          <p:nvPr>
            <p:ph sz="half" idx="1"/>
          </p:nvPr>
        </p:nvSpPr>
        <p:spPr/>
        <p:txBody>
          <a:bodyPr>
            <a:normAutofit/>
          </a:bodyPr>
          <a:lstStyle/>
          <a:p>
            <a:r>
              <a:rPr lang="en-US" dirty="0"/>
              <a:t>Technological advancement:</a:t>
            </a:r>
          </a:p>
          <a:p>
            <a:pPr lvl="1"/>
            <a:r>
              <a:rPr lang="en-US" dirty="0"/>
              <a:t>Gutenberg’s printing press, circa 1450</a:t>
            </a:r>
          </a:p>
          <a:p>
            <a:pPr lvl="2"/>
            <a:r>
              <a:rPr lang="en-US" dirty="0"/>
              <a:t>Allows for faster reproduction of texts (including the bible and pamphlets)</a:t>
            </a:r>
          </a:p>
        </p:txBody>
      </p:sp>
      <p:sp>
        <p:nvSpPr>
          <p:cNvPr id="4" name="Content Placeholder 3"/>
          <p:cNvSpPr>
            <a:spLocks noGrp="1"/>
          </p:cNvSpPr>
          <p:nvPr>
            <p:ph sz="half" idx="2"/>
          </p:nvPr>
        </p:nvSpPr>
        <p:spPr/>
        <p:txBody>
          <a:bodyPr>
            <a:normAutofit/>
          </a:bodyPr>
          <a:lstStyle/>
          <a:p>
            <a:r>
              <a:rPr lang="en-US" dirty="0"/>
              <a:t>Catholic Church corruption:</a:t>
            </a:r>
          </a:p>
          <a:p>
            <a:pPr lvl="1"/>
            <a:r>
              <a:rPr lang="en-US" dirty="0"/>
              <a:t>Politics</a:t>
            </a:r>
          </a:p>
          <a:p>
            <a:pPr lvl="2"/>
            <a:r>
              <a:rPr lang="en-US" dirty="0"/>
              <a:t>Blurred lines between clergy and wealthy families</a:t>
            </a:r>
          </a:p>
          <a:p>
            <a:pPr lvl="2"/>
            <a:r>
              <a:rPr lang="en-US" dirty="0"/>
              <a:t>Church involved in political issues not just theological</a:t>
            </a:r>
          </a:p>
          <a:p>
            <a:pPr lvl="1"/>
            <a:r>
              <a:rPr lang="en-US" dirty="0"/>
              <a:t>Economics</a:t>
            </a:r>
          </a:p>
          <a:p>
            <a:pPr lvl="2"/>
            <a:r>
              <a:rPr lang="en-US" dirty="0"/>
              <a:t>Selling indulgences increased to fund the construction of St. Peter’s Basilica (construction started c. 1500) </a:t>
            </a:r>
          </a:p>
          <a:p>
            <a:endParaRPr lang="en-US" dirty="0"/>
          </a:p>
        </p:txBody>
      </p:sp>
      <p:pic>
        <p:nvPicPr>
          <p:cNvPr id="1028" name="Picture 4" descr="Image may contain: in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4" y="3988898"/>
            <a:ext cx="3731685" cy="27987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BBFBD5-EB36-4A3B-B30F-1130ED4F6583}"/>
              </a:ext>
            </a:extLst>
          </p:cNvPr>
          <p:cNvSpPr txBox="1"/>
          <p:nvPr/>
        </p:nvSpPr>
        <p:spPr>
          <a:xfrm>
            <a:off x="3899877" y="6393432"/>
            <a:ext cx="3946769" cy="276999"/>
          </a:xfrm>
          <a:prstGeom prst="rect">
            <a:avLst/>
          </a:prstGeom>
          <a:noFill/>
        </p:spPr>
        <p:txBody>
          <a:bodyPr wrap="square" rtlCol="0">
            <a:spAutoFit/>
          </a:bodyPr>
          <a:lstStyle/>
          <a:p>
            <a:r>
              <a:rPr lang="en-US" sz="1200" dirty="0"/>
              <a:t>Inside view of the dome of St. Peter’s Basilica</a:t>
            </a:r>
          </a:p>
        </p:txBody>
      </p:sp>
    </p:spTree>
    <p:extLst>
      <p:ext uri="{BB962C8B-B14F-4D97-AF65-F5344CB8AC3E}">
        <p14:creationId xmlns:p14="http://schemas.microsoft.com/office/powerpoint/2010/main" val="2312378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2BAC-D725-41EE-80E6-0A59F255A8ED}"/>
              </a:ext>
            </a:extLst>
          </p:cNvPr>
          <p:cNvSpPr>
            <a:spLocks noGrp="1"/>
          </p:cNvSpPr>
          <p:nvPr>
            <p:ph type="title"/>
          </p:nvPr>
        </p:nvSpPr>
        <p:spPr/>
        <p:txBody>
          <a:bodyPr/>
          <a:lstStyle/>
          <a:p>
            <a:r>
              <a:rPr lang="en-US" dirty="0"/>
              <a:t>German Peasants’ War, 1524-1525</a:t>
            </a:r>
            <a:br>
              <a:rPr lang="en-US" dirty="0"/>
            </a:br>
            <a:endParaRPr lang="en-US" dirty="0"/>
          </a:p>
        </p:txBody>
      </p:sp>
      <p:sp>
        <p:nvSpPr>
          <p:cNvPr id="3" name="Content Placeholder 2">
            <a:extLst>
              <a:ext uri="{FF2B5EF4-FFF2-40B4-BE49-F238E27FC236}">
                <a16:creationId xmlns:a16="http://schemas.microsoft.com/office/drawing/2014/main" id="{2AFEF532-EFA5-4D9A-8DAE-22BF84491230}"/>
              </a:ext>
            </a:extLst>
          </p:cNvPr>
          <p:cNvSpPr>
            <a:spLocks noGrp="1"/>
          </p:cNvSpPr>
          <p:nvPr>
            <p:ph idx="1"/>
          </p:nvPr>
        </p:nvSpPr>
        <p:spPr/>
        <p:txBody>
          <a:bodyPr>
            <a:normAutofit/>
          </a:bodyPr>
          <a:lstStyle/>
          <a:p>
            <a:pPr lvl="1"/>
            <a:r>
              <a:rPr lang="en-US" sz="2000" dirty="0"/>
              <a:t>Influenced by Martin Luther’s </a:t>
            </a:r>
            <a:r>
              <a:rPr lang="en-US" sz="2000" i="1" dirty="0"/>
              <a:t>95 Theses</a:t>
            </a:r>
          </a:p>
          <a:p>
            <a:pPr lvl="1"/>
            <a:r>
              <a:rPr lang="en-US" sz="2000" dirty="0"/>
              <a:t>Was an uprising by serfs desiring additional rights and resentful of nobility and fees demanded by Catholic Church</a:t>
            </a:r>
          </a:p>
          <a:p>
            <a:pPr lvl="1"/>
            <a:r>
              <a:rPr lang="en-US" sz="2000" dirty="0"/>
              <a:t>Large scale movement (largest political uprising in Europe until French Revolution), over 300,000 participants (100,000 of whom lost their lives)</a:t>
            </a:r>
          </a:p>
          <a:p>
            <a:pPr lvl="1"/>
            <a:endParaRPr lang="en-US" sz="2000" dirty="0"/>
          </a:p>
          <a:p>
            <a:pPr marL="457200" lvl="1" indent="0">
              <a:buNone/>
            </a:pPr>
            <a:r>
              <a:rPr lang="en-US" sz="2000" dirty="0">
                <a:sym typeface="Wingdings" panose="05000000000000000000" pitchFamily="2" charset="2"/>
              </a:rPr>
              <a:t> </a:t>
            </a:r>
            <a:r>
              <a:rPr lang="en-US" sz="1800" dirty="0"/>
              <a:t>German Peasants' War led to an overall reduction of rights and freedoms of the peasant class</a:t>
            </a:r>
            <a:endParaRPr lang="en-US" sz="2000" dirty="0"/>
          </a:p>
          <a:p>
            <a:pPr lvl="1"/>
            <a:endParaRPr lang="en-US" sz="1800" dirty="0"/>
          </a:p>
        </p:txBody>
      </p:sp>
    </p:spTree>
    <p:extLst>
      <p:ext uri="{BB962C8B-B14F-4D97-AF65-F5344CB8AC3E}">
        <p14:creationId xmlns:p14="http://schemas.microsoft.com/office/powerpoint/2010/main" val="44485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Rectangle 88">
            <a:extLst>
              <a:ext uri="{FF2B5EF4-FFF2-40B4-BE49-F238E27FC236}">
                <a16:creationId xmlns:a16="http://schemas.microsoft.com/office/drawing/2014/main" id="{77DD88FE-01A0-4F04-99DC-2B1140F59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Rectangle 90">
            <a:extLst>
              <a:ext uri="{FF2B5EF4-FFF2-40B4-BE49-F238E27FC236}">
                <a16:creationId xmlns:a16="http://schemas.microsoft.com/office/drawing/2014/main" id="{DA2E9868-C728-43FF-95CC-38902E514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7" name="Oval 92">
            <a:extLst>
              <a:ext uri="{FF2B5EF4-FFF2-40B4-BE49-F238E27FC236}">
                <a16:creationId xmlns:a16="http://schemas.microsoft.com/office/drawing/2014/main" id="{212A5749-6A2A-4FAF-824E-16E9569B9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8" name="Freeform 5">
            <a:extLst>
              <a:ext uri="{FF2B5EF4-FFF2-40B4-BE49-F238E27FC236}">
                <a16:creationId xmlns:a16="http://schemas.microsoft.com/office/drawing/2014/main" id="{A2615BF4-8323-4853-9A41-09C4DFBC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9" name="Freeform 5">
            <a:extLst>
              <a:ext uri="{FF2B5EF4-FFF2-40B4-BE49-F238E27FC236}">
                <a16:creationId xmlns:a16="http://schemas.microsoft.com/office/drawing/2014/main" id="{E68B4297-39F1-4DD7-A4EF-8E4E50111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0" name="Oval 98">
            <a:extLst>
              <a:ext uri="{FF2B5EF4-FFF2-40B4-BE49-F238E27FC236}">
                <a16:creationId xmlns:a16="http://schemas.microsoft.com/office/drawing/2014/main" id="{7DFAF1DD-0169-4D59-8646-8EFAD90F4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1" name="Freeform 5">
            <a:extLst>
              <a:ext uri="{FF2B5EF4-FFF2-40B4-BE49-F238E27FC236}">
                <a16:creationId xmlns:a16="http://schemas.microsoft.com/office/drawing/2014/main" id="{E45D7473-2985-4534-8629-4C76A5639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E9159539-3BF5-4AE3-9B46-4C1DA04100B4}"/>
              </a:ext>
            </a:extLst>
          </p:cNvPr>
          <p:cNvSpPr>
            <a:spLocks noGrp="1"/>
          </p:cNvSpPr>
          <p:nvPr>
            <p:ph type="title"/>
          </p:nvPr>
        </p:nvSpPr>
        <p:spPr>
          <a:xfrm>
            <a:off x="8471239" y="973667"/>
            <a:ext cx="2942210" cy="4833745"/>
          </a:xfrm>
        </p:spPr>
        <p:txBody>
          <a:bodyPr>
            <a:normAutofit/>
          </a:bodyPr>
          <a:lstStyle/>
          <a:p>
            <a:r>
              <a:rPr lang="en-US" sz="3300">
                <a:solidFill>
                  <a:srgbClr val="EBEBEB"/>
                </a:solidFill>
              </a:rPr>
              <a:t>Urbanization and Population Growth</a:t>
            </a:r>
          </a:p>
        </p:txBody>
      </p:sp>
      <p:sp>
        <p:nvSpPr>
          <p:cNvPr id="112" name="Rectangle 102">
            <a:extLst>
              <a:ext uri="{FF2B5EF4-FFF2-40B4-BE49-F238E27FC236}">
                <a16:creationId xmlns:a16="http://schemas.microsoft.com/office/drawing/2014/main" id="{2B8277BD-4019-4E99-866A-1EA4007EC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13" name="Content Placeholder 2">
            <a:extLst>
              <a:ext uri="{FF2B5EF4-FFF2-40B4-BE49-F238E27FC236}">
                <a16:creationId xmlns:a16="http://schemas.microsoft.com/office/drawing/2014/main" id="{4A16A465-FBF0-434E-9CD7-FFEFD60B704A}"/>
              </a:ext>
            </a:extLst>
          </p:cNvPr>
          <p:cNvGraphicFramePr>
            <a:graphicFrameLocks noGrp="1"/>
          </p:cNvGraphicFramePr>
          <p:nvPr>
            <p:ph idx="1"/>
            <p:extLst>
              <p:ext uri="{D42A27DB-BD31-4B8C-83A1-F6EECF244321}">
                <p14:modId xmlns:p14="http://schemas.microsoft.com/office/powerpoint/2010/main" val="488982305"/>
              </p:ext>
            </p:extLst>
          </p:nvPr>
        </p:nvGraphicFramePr>
        <p:xfrm>
          <a:off x="964907" y="973667"/>
          <a:ext cx="6116795" cy="4928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Rectangle 35">
            <a:extLst>
              <a:ext uri="{FF2B5EF4-FFF2-40B4-BE49-F238E27FC236}">
                <a16:creationId xmlns:a16="http://schemas.microsoft.com/office/drawing/2014/main" id="{8F7800C7-2383-46FC-A42C-1A9D6DFED43D}"/>
              </a:ext>
            </a:extLst>
          </p:cNvPr>
          <p:cNvSpPr/>
          <p:nvPr/>
        </p:nvSpPr>
        <p:spPr>
          <a:xfrm>
            <a:off x="1042473" y="248334"/>
            <a:ext cx="6096000" cy="646331"/>
          </a:xfrm>
          <a:prstGeom prst="rect">
            <a:avLst/>
          </a:prstGeom>
        </p:spPr>
        <p:txBody>
          <a:bodyPr>
            <a:spAutoFit/>
          </a:bodyPr>
          <a:lstStyle/>
          <a:p>
            <a:pPr>
              <a:spcAft>
                <a:spcPts val="600"/>
              </a:spcAft>
            </a:pPr>
            <a:r>
              <a:rPr lang="en-US" dirty="0">
                <a:solidFill>
                  <a:srgbClr val="222222"/>
                </a:solidFill>
                <a:latin typeface="Roboto"/>
              </a:rPr>
              <a:t>Between 1500 and 1750 the population of Europe doubled from about 65 million to around 127.5 million.</a:t>
            </a:r>
            <a:endParaRPr lang="en-US" dirty="0"/>
          </a:p>
        </p:txBody>
      </p:sp>
    </p:spTree>
    <p:extLst>
      <p:ext uri="{BB962C8B-B14F-4D97-AF65-F5344CB8AC3E}">
        <p14:creationId xmlns:p14="http://schemas.microsoft.com/office/powerpoint/2010/main" val="1693870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E67D-FE37-4A83-BA5B-FC42FA5EDE7E}"/>
              </a:ext>
            </a:extLst>
          </p:cNvPr>
          <p:cNvSpPr>
            <a:spLocks noGrp="1"/>
          </p:cNvSpPr>
          <p:nvPr>
            <p:ph type="title"/>
          </p:nvPr>
        </p:nvSpPr>
        <p:spPr/>
        <p:txBody>
          <a:bodyPr/>
          <a:lstStyle/>
          <a:p>
            <a:r>
              <a:rPr lang="en-US" dirty="0"/>
              <a:t>The Rise of a Capitalist Economy</a:t>
            </a:r>
          </a:p>
        </p:txBody>
      </p:sp>
      <p:sp>
        <p:nvSpPr>
          <p:cNvPr id="3" name="Content Placeholder 2">
            <a:extLst>
              <a:ext uri="{FF2B5EF4-FFF2-40B4-BE49-F238E27FC236}">
                <a16:creationId xmlns:a16="http://schemas.microsoft.com/office/drawing/2014/main" id="{75DF9F08-1B5E-4224-BA2D-D9BD694AE54C}"/>
              </a:ext>
            </a:extLst>
          </p:cNvPr>
          <p:cNvSpPr>
            <a:spLocks noGrp="1"/>
          </p:cNvSpPr>
          <p:nvPr>
            <p:ph idx="1"/>
          </p:nvPr>
        </p:nvSpPr>
        <p:spPr/>
        <p:txBody>
          <a:bodyPr>
            <a:normAutofit/>
          </a:bodyPr>
          <a:lstStyle/>
          <a:p>
            <a:r>
              <a:rPr lang="en-US" sz="2000" dirty="0"/>
              <a:t>Banks and stock exchanges pop up in Western Europe</a:t>
            </a:r>
          </a:p>
          <a:p>
            <a:r>
              <a:rPr lang="en-US" sz="2000" dirty="0"/>
              <a:t>Joint Stock Companies evolve and assist in empire building and wealth accumulation for those who could afford to invest</a:t>
            </a:r>
          </a:p>
          <a:p>
            <a:r>
              <a:rPr lang="en-US" sz="2000" dirty="0"/>
              <a:t>Social changes due to establishment of capitalism:</a:t>
            </a:r>
          </a:p>
          <a:p>
            <a:pPr lvl="1"/>
            <a:r>
              <a:rPr lang="en-US" sz="1800" dirty="0"/>
              <a:t>Rise in crime due to increasing poverty and increasing wealth inequality</a:t>
            </a:r>
          </a:p>
          <a:p>
            <a:pPr lvl="1"/>
            <a:r>
              <a:rPr lang="en-US" sz="1800" dirty="0"/>
              <a:t>Increasingly racialized society because of transatlantic slave trade investment opportunities</a:t>
            </a:r>
          </a:p>
        </p:txBody>
      </p:sp>
    </p:spTree>
    <p:extLst>
      <p:ext uri="{BB962C8B-B14F-4D97-AF65-F5344CB8AC3E}">
        <p14:creationId xmlns:p14="http://schemas.microsoft.com/office/powerpoint/2010/main" val="149564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93CA84-90DA-46CD-91A7-C261A05081EA}"/>
              </a:ext>
            </a:extLst>
          </p:cNvPr>
          <p:cNvSpPr>
            <a:spLocks noGrp="1"/>
          </p:cNvSpPr>
          <p:nvPr>
            <p:ph type="subTitle" idx="1"/>
          </p:nvPr>
        </p:nvSpPr>
        <p:spPr>
          <a:xfrm>
            <a:off x="1154955" y="1811215"/>
            <a:ext cx="8825658" cy="3827585"/>
          </a:xfrm>
        </p:spPr>
        <p:txBody>
          <a:bodyPr>
            <a:normAutofit/>
          </a:bodyPr>
          <a:lstStyle/>
          <a:p>
            <a:r>
              <a:rPr lang="en-US" sz="2400" dirty="0"/>
              <a:t>This tumultuous period broke down previous institutions and built the foundation of modern Europe. From religious and political transformations to social and scientific movements, Europe looked very different at the dawn of the 1800s than it had in 1500. </a:t>
            </a:r>
            <a:endParaRPr lang="en-US" sz="2800" dirty="0"/>
          </a:p>
        </p:txBody>
      </p:sp>
    </p:spTree>
    <p:extLst>
      <p:ext uri="{BB962C8B-B14F-4D97-AF65-F5344CB8AC3E}">
        <p14:creationId xmlns:p14="http://schemas.microsoft.com/office/powerpoint/2010/main" val="294212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72" name="Rectangle 71">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4" name="Group 83">
            <a:extLst>
              <a:ext uri="{FF2B5EF4-FFF2-40B4-BE49-F238E27FC236}">
                <a16:creationId xmlns:a16="http://schemas.microsoft.com/office/drawing/2014/main" id="{06E96C53-1010-48EB-8728-70CB58236E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5" name="Rectangle 84">
              <a:extLst>
                <a:ext uri="{FF2B5EF4-FFF2-40B4-BE49-F238E27FC236}">
                  <a16:creationId xmlns:a16="http://schemas.microsoft.com/office/drawing/2014/main" id="{5EE899E0-D27A-454B-8E91-14A292422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Oval 85">
              <a:extLst>
                <a:ext uri="{FF2B5EF4-FFF2-40B4-BE49-F238E27FC236}">
                  <a16:creationId xmlns:a16="http://schemas.microsoft.com/office/drawing/2014/main" id="{4EDF8A7C-C5E2-42D4-884A-EC7DE68E7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7" name="Oval 86">
              <a:extLst>
                <a:ext uri="{FF2B5EF4-FFF2-40B4-BE49-F238E27FC236}">
                  <a16:creationId xmlns:a16="http://schemas.microsoft.com/office/drawing/2014/main" id="{80ADD528-121C-4D05-B77B-54B31D7BA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E7CF2869-5CDD-4AD2-8AC0-4AE179D39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5">
              <a:extLst>
                <a:ext uri="{FF2B5EF4-FFF2-40B4-BE49-F238E27FC236}">
                  <a16:creationId xmlns:a16="http://schemas.microsoft.com/office/drawing/2014/main" id="{0FD2D0A6-D3D4-4573-AD6B-2B5DBFF0C1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0" name="Freeform 5">
              <a:extLst>
                <a:ext uri="{FF2B5EF4-FFF2-40B4-BE49-F238E27FC236}">
                  <a16:creationId xmlns:a16="http://schemas.microsoft.com/office/drawing/2014/main" id="{39749B2A-2C8D-45C7-A857-30307A089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1" name="Freeform 5">
              <a:extLst>
                <a:ext uri="{FF2B5EF4-FFF2-40B4-BE49-F238E27FC236}">
                  <a16:creationId xmlns:a16="http://schemas.microsoft.com/office/drawing/2014/main" id="{FEC28B8C-B40C-4618-823B-C6D730FE8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D7A8789-963E-4BE3-95B0-C1F3BF3FC996}"/>
              </a:ext>
            </a:extLst>
          </p:cNvPr>
          <p:cNvSpPr>
            <a:spLocks noGrp="1"/>
          </p:cNvSpPr>
          <p:nvPr>
            <p:ph type="title"/>
          </p:nvPr>
        </p:nvSpPr>
        <p:spPr>
          <a:xfrm>
            <a:off x="639098" y="629265"/>
            <a:ext cx="5132438" cy="1622322"/>
          </a:xfrm>
        </p:spPr>
        <p:txBody>
          <a:bodyPr vert="horz" lIns="91440" tIns="45720" rIns="91440" bIns="45720" rtlCol="0" anchor="ctr">
            <a:normAutofit/>
          </a:bodyPr>
          <a:lstStyle/>
          <a:p>
            <a:r>
              <a:rPr lang="en-US" dirty="0"/>
              <a:t>Jan Hus</a:t>
            </a:r>
          </a:p>
        </p:txBody>
      </p:sp>
      <p:sp>
        <p:nvSpPr>
          <p:cNvPr id="4" name="Content Placeholder 3">
            <a:extLst>
              <a:ext uri="{FF2B5EF4-FFF2-40B4-BE49-F238E27FC236}">
                <a16:creationId xmlns:a16="http://schemas.microsoft.com/office/drawing/2014/main" id="{99F1E6B9-AFCB-4A25-B0F2-3EEFE343EF16}"/>
              </a:ext>
            </a:extLst>
          </p:cNvPr>
          <p:cNvSpPr>
            <a:spLocks noGrp="1"/>
          </p:cNvSpPr>
          <p:nvPr>
            <p:ph sz="half" idx="2"/>
          </p:nvPr>
        </p:nvSpPr>
        <p:spPr>
          <a:xfrm>
            <a:off x="603988" y="2017979"/>
            <a:ext cx="5132439" cy="3811742"/>
          </a:xfrm>
        </p:spPr>
        <p:txBody>
          <a:bodyPr vert="horz" lIns="91440" tIns="45720" rIns="91440" bIns="45720" rtlCol="0" anchor="ctr">
            <a:normAutofit/>
          </a:bodyPr>
          <a:lstStyle/>
          <a:p>
            <a:r>
              <a:rPr lang="en-US" dirty="0">
                <a:solidFill>
                  <a:schemeClr val="bg1"/>
                </a:solidFill>
              </a:rPr>
              <a:t>Czech reformer who lectured at the University of Prague</a:t>
            </a:r>
          </a:p>
          <a:p>
            <a:r>
              <a:rPr lang="en-US" dirty="0">
                <a:solidFill>
                  <a:schemeClr val="bg1"/>
                </a:solidFill>
              </a:rPr>
              <a:t>Asserted that one should not kill for their faith and that sins were forgiven for repentance not through donation$</a:t>
            </a:r>
          </a:p>
          <a:p>
            <a:r>
              <a:rPr lang="en-US" dirty="0">
                <a:solidFill>
                  <a:schemeClr val="bg1"/>
                </a:solidFill>
              </a:rPr>
              <a:t>Hus was burned at the stake in 1415 for his unorthodox views.</a:t>
            </a:r>
          </a:p>
          <a:p>
            <a:pPr marL="0" indent="0">
              <a:buNone/>
            </a:pPr>
            <a:endParaRPr lang="en-US" dirty="0">
              <a:solidFill>
                <a:schemeClr val="bg1"/>
              </a:solidFill>
            </a:endParaRPr>
          </a:p>
          <a:p>
            <a:pPr marL="0" indent="0">
              <a:buNone/>
            </a:pPr>
            <a:r>
              <a:rPr lang="en-US" dirty="0">
                <a:solidFill>
                  <a:schemeClr val="bg1"/>
                </a:solidFill>
                <a:sym typeface="Wingdings" panose="05000000000000000000" pitchFamily="2" charset="2"/>
              </a:rPr>
              <a:t>Roots of reform simmered for nearly 100 years before…</a:t>
            </a:r>
            <a:endParaRPr lang="en-US" dirty="0">
              <a:solidFill>
                <a:schemeClr val="bg1"/>
              </a:solidFill>
            </a:endParaRPr>
          </a:p>
        </p:txBody>
      </p:sp>
      <p:pic>
        <p:nvPicPr>
          <p:cNvPr id="3074" name="Picture 2" descr="An image of John Hus being burned at the stake, surrounded by both clergy and lay people.">
            <a:extLst>
              <a:ext uri="{FF2B5EF4-FFF2-40B4-BE49-F238E27FC236}">
                <a16:creationId xmlns:a16="http://schemas.microsoft.com/office/drawing/2014/main" id="{20863A2A-4A30-4638-816B-2382BCDDEF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57" b="20817"/>
          <a:stretch/>
        </p:blipFill>
        <p:spPr bwMode="auto">
          <a:xfrm>
            <a:off x="6700827" y="645106"/>
            <a:ext cx="4842716" cy="558536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10CC18C0-9A66-45AE-B534-B8D29AFEA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964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72" name="Rectangle 71">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0"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2" name="Rectangle 81">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4" name="Group 83">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85" name="Rectangle 84">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Oval 85">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7" name="Oval 86">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8" name="Oval 87">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9" name="Oval 88">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0" name="Oval 89">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2"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4"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8"/>
            <a:ext cx="3133726" cy="1020232"/>
          </a:xfrm>
        </p:spPr>
        <p:txBody>
          <a:bodyPr vert="horz" lIns="91440" tIns="45720" rIns="91440" bIns="45720" rtlCol="0" anchor="ctr">
            <a:normAutofit/>
          </a:bodyPr>
          <a:lstStyle/>
          <a:p>
            <a:r>
              <a:rPr lang="en-US" sz="3600"/>
              <a:t>Martin Luther</a:t>
            </a:r>
          </a:p>
        </p:txBody>
      </p:sp>
      <p:sp>
        <p:nvSpPr>
          <p:cNvPr id="3" name="Content Placeholder 2"/>
          <p:cNvSpPr>
            <a:spLocks noGrp="1"/>
          </p:cNvSpPr>
          <p:nvPr>
            <p:ph idx="1"/>
          </p:nvPr>
        </p:nvSpPr>
        <p:spPr>
          <a:xfrm>
            <a:off x="1154955" y="2120900"/>
            <a:ext cx="3133726" cy="3898900"/>
          </a:xfrm>
        </p:spPr>
        <p:txBody>
          <a:bodyPr vert="horz" lIns="91440" tIns="45720" rIns="91440" bIns="45720" rtlCol="0">
            <a:normAutofit lnSpcReduction="10000"/>
          </a:bodyPr>
          <a:lstStyle/>
          <a:p>
            <a:r>
              <a:rPr lang="en-US" dirty="0">
                <a:solidFill>
                  <a:schemeClr val="bg1"/>
                </a:solidFill>
              </a:rPr>
              <a:t>95 Theses, 1517</a:t>
            </a:r>
          </a:p>
          <a:p>
            <a:pPr lvl="1"/>
            <a:r>
              <a:rPr lang="en-US" dirty="0">
                <a:solidFill>
                  <a:schemeClr val="bg1"/>
                </a:solidFill>
              </a:rPr>
              <a:t>Attacks selling of indulgences to gain salvation </a:t>
            </a:r>
          </a:p>
          <a:p>
            <a:pPr lvl="1"/>
            <a:r>
              <a:rPr lang="en-US" dirty="0">
                <a:solidFill>
                  <a:schemeClr val="bg1"/>
                </a:solidFill>
              </a:rPr>
              <a:t>Attacks notion that only clergy should be able to read the Bible and interpret God’s word</a:t>
            </a:r>
          </a:p>
          <a:p>
            <a:pPr marL="457200" lvl="1" indent="0"/>
            <a:endParaRPr lang="en-US" dirty="0">
              <a:solidFill>
                <a:schemeClr val="bg1"/>
              </a:solidFill>
            </a:endParaRPr>
          </a:p>
          <a:p>
            <a:pPr marL="457200" lvl="1" indent="0"/>
            <a:endParaRPr lang="en-US" dirty="0">
              <a:solidFill>
                <a:schemeClr val="bg1"/>
              </a:solidFill>
            </a:endParaRPr>
          </a:p>
          <a:p>
            <a:r>
              <a:rPr lang="en-US" dirty="0">
                <a:solidFill>
                  <a:schemeClr val="bg1"/>
                </a:solidFill>
              </a:rPr>
              <a:t>Results in the </a:t>
            </a:r>
            <a:r>
              <a:rPr lang="en-US" u="sng" dirty="0">
                <a:solidFill>
                  <a:schemeClr val="bg1"/>
                </a:solidFill>
              </a:rPr>
              <a:t>Protest</a:t>
            </a:r>
            <a:r>
              <a:rPr lang="en-US" dirty="0">
                <a:solidFill>
                  <a:schemeClr val="bg1"/>
                </a:solidFill>
              </a:rPr>
              <a:t>ant Reformation</a:t>
            </a:r>
          </a:p>
        </p:txBody>
      </p:sp>
      <p:pic>
        <p:nvPicPr>
          <p:cNvPr id="2050" name="Picture 2" descr="Image result for Martin Luther"/>
          <p:cNvPicPr>
            <a:picLocks noChangeAspect="1" noChangeArrowheads="1"/>
          </p:cNvPicPr>
          <p:nvPr/>
        </p:nvPicPr>
        <p:blipFill rotWithShape="1">
          <a:blip r:embed="rId3">
            <a:extLst>
              <a:ext uri="{28A0092B-C50C-407E-A947-70E740481C1C}">
                <a14:useLocalDpi xmlns:a14="http://schemas.microsoft.com/office/drawing/2010/main" val="0"/>
              </a:ext>
            </a:extLst>
          </a:blip>
          <a:srcRect l="7484" r="-2" b="-2"/>
          <a:stretch/>
        </p:blipFill>
        <p:spPr bwMode="auto">
          <a:xfrm>
            <a:off x="5194607" y="803751"/>
            <a:ext cx="6391533" cy="5250498"/>
          </a:xfrm>
          <a:prstGeom prst="rect">
            <a:avLst/>
          </a:prstGeom>
          <a:noFill/>
          <a:extLst>
            <a:ext uri="{909E8E84-426E-40DD-AFC4-6F175D3DCCD1}">
              <a14:hiddenFill xmlns:a14="http://schemas.microsoft.com/office/drawing/2010/main">
                <a:solidFill>
                  <a:srgbClr val="FFFFFF"/>
                </a:solidFill>
              </a14:hiddenFill>
            </a:ext>
          </a:extLst>
        </p:spPr>
      </p:pic>
      <p:sp>
        <p:nvSpPr>
          <p:cNvPr id="96" name="Rectangle 95">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99574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Offshoots of Protestant Reformation</a:t>
            </a:r>
          </a:p>
        </p:txBody>
      </p:sp>
      <p:sp>
        <p:nvSpPr>
          <p:cNvPr id="6" name="Text Placeholder 5"/>
          <p:cNvSpPr>
            <a:spLocks noGrp="1"/>
          </p:cNvSpPr>
          <p:nvPr>
            <p:ph type="body" idx="1"/>
          </p:nvPr>
        </p:nvSpPr>
        <p:spPr/>
        <p:txBody>
          <a:bodyPr/>
          <a:lstStyle/>
          <a:p>
            <a:r>
              <a:rPr lang="en-US" dirty="0"/>
              <a:t>Calvinism</a:t>
            </a:r>
          </a:p>
        </p:txBody>
      </p:sp>
      <p:sp>
        <p:nvSpPr>
          <p:cNvPr id="9" name="Text Placeholder 8"/>
          <p:cNvSpPr>
            <a:spLocks noGrp="1"/>
          </p:cNvSpPr>
          <p:nvPr>
            <p:ph type="body" sz="half" idx="15"/>
          </p:nvPr>
        </p:nvSpPr>
        <p:spPr/>
        <p:txBody>
          <a:bodyPr>
            <a:normAutofit/>
          </a:bodyPr>
          <a:lstStyle/>
          <a:p>
            <a:pPr marL="285750" indent="-285750">
              <a:buFont typeface="Arial" panose="020B0604020202020204" pitchFamily="34" charset="0"/>
              <a:buChar char="•"/>
            </a:pPr>
            <a:r>
              <a:rPr lang="en-US" sz="1800" dirty="0"/>
              <a:t>Establishes the doctrine of predestination</a:t>
            </a:r>
          </a:p>
          <a:p>
            <a:pPr marL="285750" indent="-285750">
              <a:buFont typeface="Arial" panose="020B0604020202020204" pitchFamily="34" charset="0"/>
              <a:buChar char="•"/>
            </a:pPr>
            <a:r>
              <a:rPr lang="en-US" sz="1800" dirty="0"/>
              <a:t>Centered in Switzerland</a:t>
            </a:r>
          </a:p>
        </p:txBody>
      </p:sp>
      <p:sp>
        <p:nvSpPr>
          <p:cNvPr id="7" name="Text Placeholder 6"/>
          <p:cNvSpPr>
            <a:spLocks noGrp="1"/>
          </p:cNvSpPr>
          <p:nvPr>
            <p:ph type="body" sz="quarter" idx="3"/>
          </p:nvPr>
        </p:nvSpPr>
        <p:spPr/>
        <p:txBody>
          <a:bodyPr/>
          <a:lstStyle/>
          <a:p>
            <a:r>
              <a:rPr lang="en-US" dirty="0"/>
              <a:t>English Reformation</a:t>
            </a:r>
          </a:p>
        </p:txBody>
      </p:sp>
      <p:sp>
        <p:nvSpPr>
          <p:cNvPr id="10" name="Text Placeholder 9"/>
          <p:cNvSpPr>
            <a:spLocks noGrp="1"/>
          </p:cNvSpPr>
          <p:nvPr>
            <p:ph type="body" sz="half" idx="16"/>
          </p:nvPr>
        </p:nvSpPr>
        <p:spPr/>
        <p:txBody>
          <a:bodyPr>
            <a:noAutofit/>
          </a:bodyPr>
          <a:lstStyle/>
          <a:p>
            <a:pPr marL="285750" indent="-285750">
              <a:buFont typeface="Arial" panose="020B0604020202020204" pitchFamily="34" charset="0"/>
              <a:buChar char="•"/>
            </a:pPr>
            <a:r>
              <a:rPr lang="en-US" sz="1600" dirty="0"/>
              <a:t>Political </a:t>
            </a:r>
            <a:r>
              <a:rPr lang="en-US" sz="1600" b="1" u="sng" dirty="0"/>
              <a:t>and</a:t>
            </a:r>
            <a:r>
              <a:rPr lang="en-US" sz="1600" dirty="0"/>
              <a:t> religious motivations</a:t>
            </a:r>
          </a:p>
          <a:p>
            <a:pPr marL="285750" indent="-285750">
              <a:buFont typeface="Arial" panose="020B0604020202020204" pitchFamily="34" charset="0"/>
              <a:buChar char="•"/>
            </a:pPr>
            <a:r>
              <a:rPr lang="en-US" sz="1600" dirty="0"/>
              <a:t>Establishes the Anglican church as the official church of England</a:t>
            </a:r>
          </a:p>
          <a:p>
            <a:r>
              <a:rPr lang="en-US" sz="1600" dirty="0">
                <a:sym typeface="Wingdings" panose="05000000000000000000" pitchFamily="2" charset="2"/>
              </a:rPr>
              <a:t> transfers property from Catholic Church to nation-state</a:t>
            </a:r>
            <a:endParaRPr lang="en-US" sz="1600" dirty="0"/>
          </a:p>
        </p:txBody>
      </p:sp>
      <p:sp>
        <p:nvSpPr>
          <p:cNvPr id="8" name="Text Placeholder 7"/>
          <p:cNvSpPr>
            <a:spLocks noGrp="1"/>
          </p:cNvSpPr>
          <p:nvPr>
            <p:ph type="body" sz="quarter" idx="13"/>
          </p:nvPr>
        </p:nvSpPr>
        <p:spPr>
          <a:xfrm>
            <a:off x="7886700" y="2617299"/>
            <a:ext cx="3373967" cy="576261"/>
          </a:xfrm>
        </p:spPr>
        <p:txBody>
          <a:bodyPr/>
          <a:lstStyle/>
          <a:p>
            <a:r>
              <a:rPr lang="en-US" dirty="0"/>
              <a:t>Catholic Reformation</a:t>
            </a:r>
          </a:p>
        </p:txBody>
      </p:sp>
      <p:sp>
        <p:nvSpPr>
          <p:cNvPr id="11" name="Text Placeholder 10"/>
          <p:cNvSpPr>
            <a:spLocks noGrp="1"/>
          </p:cNvSpPr>
          <p:nvPr>
            <p:ph type="body" sz="half" idx="17"/>
          </p:nvPr>
        </p:nvSpPr>
        <p:spPr/>
        <p:txBody>
          <a:bodyPr>
            <a:normAutofit/>
          </a:bodyPr>
          <a:lstStyle/>
          <a:p>
            <a:pPr marL="285750" indent="-285750">
              <a:buFont typeface="Arial" panose="020B0604020202020204" pitchFamily="34" charset="0"/>
              <a:buChar char="•"/>
            </a:pPr>
            <a:r>
              <a:rPr lang="en-US" sz="1600" dirty="0"/>
              <a:t>Catholic Church implemented reforms following schism</a:t>
            </a:r>
          </a:p>
          <a:p>
            <a:pPr marL="285750" indent="-285750">
              <a:buFont typeface="Arial" panose="020B0604020202020204" pitchFamily="34" charset="0"/>
              <a:buChar char="•"/>
            </a:pPr>
            <a:r>
              <a:rPr lang="en-US" sz="1600" dirty="0"/>
              <a:t>Increased support for the </a:t>
            </a:r>
            <a:r>
              <a:rPr lang="en-US" sz="1600" b="1" dirty="0"/>
              <a:t>Society of Jesuits</a:t>
            </a:r>
          </a:p>
          <a:p>
            <a:pPr marL="742950" lvl="1" indent="-285750">
              <a:buFont typeface="Arial" panose="020B0604020202020204" pitchFamily="34" charset="0"/>
              <a:buChar char="•"/>
            </a:pPr>
            <a:r>
              <a:rPr lang="en-US" sz="1400" dirty="0"/>
              <a:t>Primarily missionaries</a:t>
            </a:r>
          </a:p>
          <a:p>
            <a:pPr marL="742950" lvl="1" indent="-285750">
              <a:buFont typeface="Arial" panose="020B0604020202020204" pitchFamily="34" charset="0"/>
              <a:buChar char="•"/>
            </a:pPr>
            <a:r>
              <a:rPr lang="en-US" sz="1400" dirty="0"/>
              <a:t>Viewed as less corrupt than the main branch of Catholicism</a:t>
            </a:r>
          </a:p>
        </p:txBody>
      </p:sp>
    </p:spTree>
    <p:extLst>
      <p:ext uri="{BB962C8B-B14F-4D97-AF65-F5344CB8AC3E}">
        <p14:creationId xmlns:p14="http://schemas.microsoft.com/office/powerpoint/2010/main" val="14993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Religious Wars</a:t>
            </a:r>
          </a:p>
        </p:txBody>
      </p:sp>
      <p:sp>
        <p:nvSpPr>
          <p:cNvPr id="10" name="Content Placeholder 9"/>
          <p:cNvSpPr>
            <a:spLocks noGrp="1"/>
          </p:cNvSpPr>
          <p:nvPr>
            <p:ph idx="1"/>
          </p:nvPr>
        </p:nvSpPr>
        <p:spPr>
          <a:xfrm>
            <a:off x="1154955" y="2603499"/>
            <a:ext cx="10456020" cy="3482975"/>
          </a:xfrm>
        </p:spPr>
        <p:txBody>
          <a:bodyPr>
            <a:normAutofit fontScale="92500" lnSpcReduction="10000"/>
          </a:bodyPr>
          <a:lstStyle/>
          <a:p>
            <a:pPr marL="0" indent="0">
              <a:buNone/>
            </a:pPr>
            <a:endParaRPr lang="en-US" sz="2400" dirty="0"/>
          </a:p>
          <a:p>
            <a:pPr marL="0" indent="0">
              <a:buNone/>
            </a:pPr>
            <a:r>
              <a:rPr lang="en-US" sz="2400" dirty="0"/>
              <a:t>Protestant and Catholic leaders vied for political power through supporting established religions and demonizing the “other”</a:t>
            </a:r>
          </a:p>
          <a:p>
            <a:pPr lvl="1"/>
            <a:r>
              <a:rPr lang="en-US" sz="2000" dirty="0"/>
              <a:t>In 1572, in France the </a:t>
            </a:r>
            <a:r>
              <a:rPr lang="en-US" sz="2000" b="1" dirty="0"/>
              <a:t>St. Bartholomew’s Day Massacre </a:t>
            </a:r>
            <a:r>
              <a:rPr lang="en-US" sz="2000" dirty="0"/>
              <a:t>spread and over a one-month period nearly 25,000 French Huguenots (Protestants) were killed.</a:t>
            </a:r>
          </a:p>
          <a:p>
            <a:pPr lvl="1"/>
            <a:r>
              <a:rPr lang="en-US" sz="2000" dirty="0"/>
              <a:t>Between 1550s and 1650s, religious wars were common throughout Europe</a:t>
            </a:r>
          </a:p>
          <a:p>
            <a:pPr marL="0" indent="0">
              <a:buNone/>
            </a:pPr>
            <a:endParaRPr lang="en-US" sz="2400" dirty="0"/>
          </a:p>
          <a:p>
            <a:pPr marL="0" indent="0">
              <a:buNone/>
            </a:pPr>
            <a:endParaRPr lang="en-US" sz="2400" dirty="0"/>
          </a:p>
          <a:p>
            <a:pPr marL="0" indent="0">
              <a:buNone/>
            </a:pPr>
            <a:r>
              <a:rPr lang="en-US" sz="2400" dirty="0"/>
              <a:t>Most significant of these wars is the Thirty Years’ War</a:t>
            </a:r>
          </a:p>
        </p:txBody>
      </p:sp>
    </p:spTree>
    <p:extLst>
      <p:ext uri="{BB962C8B-B14F-4D97-AF65-F5344CB8AC3E}">
        <p14:creationId xmlns:p14="http://schemas.microsoft.com/office/powerpoint/2010/main" val="292389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5" y="671022"/>
            <a:ext cx="2793159" cy="925484"/>
          </a:xfrm>
        </p:spPr>
        <p:txBody>
          <a:bodyPr/>
          <a:lstStyle/>
          <a:p>
            <a:r>
              <a:rPr lang="en-US" dirty="0"/>
              <a:t>The Thirty Years’ War</a:t>
            </a:r>
          </a:p>
        </p:txBody>
      </p:sp>
      <p:sp>
        <p:nvSpPr>
          <p:cNvPr id="5" name="Content Placeholder 4"/>
          <p:cNvSpPr>
            <a:spLocks noGrp="1"/>
          </p:cNvSpPr>
          <p:nvPr>
            <p:ph idx="1"/>
          </p:nvPr>
        </p:nvSpPr>
        <p:spPr>
          <a:xfrm>
            <a:off x="5245331" y="1421476"/>
            <a:ext cx="6259431" cy="3875086"/>
          </a:xfrm>
        </p:spPr>
        <p:txBody>
          <a:bodyPr>
            <a:normAutofit lnSpcReduction="10000"/>
          </a:bodyPr>
          <a:lstStyle/>
          <a:p>
            <a:r>
              <a:rPr lang="en-US" dirty="0"/>
              <a:t>Attempt by the Holy Roman Emperor to force Bohemians (CZ) back under the Catholic church</a:t>
            </a:r>
          </a:p>
          <a:p>
            <a:r>
              <a:rPr lang="en-US" dirty="0"/>
              <a:t>Ultimately all of Europe is involved in the conflict</a:t>
            </a:r>
          </a:p>
          <a:p>
            <a:r>
              <a:rPr lang="en-US" dirty="0"/>
              <a:t>Approximately ¼-1/3 of the central European population is annihilated as a result of the Thirty Years’ War (8 million fatalities) </a:t>
            </a:r>
          </a:p>
          <a:p>
            <a:pPr lvl="1"/>
            <a:r>
              <a:rPr lang="en-US" dirty="0"/>
              <a:t>Some areas, like northern Germany experienced over a 50% population loss. </a:t>
            </a:r>
          </a:p>
          <a:p>
            <a:endParaRPr lang="en-US" dirty="0"/>
          </a:p>
          <a:p>
            <a:pPr marL="0" indent="0">
              <a:buNone/>
            </a:pPr>
            <a:r>
              <a:rPr lang="en-US" dirty="0"/>
              <a:t>The conflict changed the geopolitical face of Europe and the role of both religion and nation-states in society.</a:t>
            </a:r>
          </a:p>
        </p:txBody>
      </p:sp>
      <p:sp>
        <p:nvSpPr>
          <p:cNvPr id="6" name="Text Placeholder 5"/>
          <p:cNvSpPr>
            <a:spLocks noGrp="1"/>
          </p:cNvSpPr>
          <p:nvPr>
            <p:ph type="body" sz="half" idx="2"/>
          </p:nvPr>
        </p:nvSpPr>
        <p:spPr>
          <a:xfrm>
            <a:off x="1154956" y="1657004"/>
            <a:ext cx="2793158" cy="3129279"/>
          </a:xfrm>
        </p:spPr>
        <p:txBody>
          <a:bodyPr/>
          <a:lstStyle/>
          <a:p>
            <a:r>
              <a:rPr lang="en-US" dirty="0"/>
              <a:t>1618-1648</a:t>
            </a:r>
          </a:p>
        </p:txBody>
      </p:sp>
      <p:sp>
        <p:nvSpPr>
          <p:cNvPr id="2" name="AutoShape 2">
            <a:extLst>
              <a:ext uri="{FF2B5EF4-FFF2-40B4-BE49-F238E27FC236}">
                <a16:creationId xmlns:a16="http://schemas.microsoft.com/office/drawing/2014/main" id="{5CF31790-EFAC-4386-BFFA-48563AB9F6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22C201AE-A05B-432F-AF68-3D818442E283}"/>
              </a:ext>
            </a:extLst>
          </p:cNvPr>
          <p:cNvSpPr/>
          <p:nvPr/>
        </p:nvSpPr>
        <p:spPr>
          <a:xfrm>
            <a:off x="601785" y="2428875"/>
            <a:ext cx="3922590" cy="37581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Thirty Years' War - Wikipedia">
            <a:extLst>
              <a:ext uri="{FF2B5EF4-FFF2-40B4-BE49-F238E27FC236}">
                <a16:creationId xmlns:a16="http://schemas.microsoft.com/office/drawing/2014/main" id="{BA7A72A8-CCE0-4F0D-8811-B1FF79F2F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05" y="2336799"/>
            <a:ext cx="3740658" cy="402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63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Peace of Westphalia, 1648</a:t>
            </a:r>
          </a:p>
        </p:txBody>
      </p:sp>
      <p:sp>
        <p:nvSpPr>
          <p:cNvPr id="7" name="Content Placeholder 6"/>
          <p:cNvSpPr>
            <a:spLocks noGrp="1"/>
          </p:cNvSpPr>
          <p:nvPr>
            <p:ph sz="half" idx="1"/>
          </p:nvPr>
        </p:nvSpPr>
        <p:spPr>
          <a:xfrm>
            <a:off x="710501" y="2620128"/>
            <a:ext cx="4825158" cy="3416301"/>
          </a:xfrm>
        </p:spPr>
        <p:txBody>
          <a:bodyPr/>
          <a:lstStyle/>
          <a:p>
            <a:r>
              <a:rPr lang="en-US" dirty="0"/>
              <a:t>Ended the Thirty Years’ War</a:t>
            </a:r>
          </a:p>
          <a:p>
            <a:r>
              <a:rPr lang="en-US" dirty="0"/>
              <a:t>Ended the Holy Roman Empire</a:t>
            </a:r>
          </a:p>
          <a:p>
            <a:r>
              <a:rPr lang="en-US" dirty="0"/>
              <a:t>Recognized sovereignty and equality of European of nation-states</a:t>
            </a:r>
          </a:p>
          <a:p>
            <a:pPr lvl="1"/>
            <a:r>
              <a:rPr lang="en-US" dirty="0"/>
              <a:t>Protected domestic and religious decisions from foreign intervention</a:t>
            </a:r>
          </a:p>
          <a:p>
            <a:pPr marL="457200" lvl="1" indent="0">
              <a:buNone/>
            </a:pPr>
            <a:endParaRPr lang="en-US" dirty="0"/>
          </a:p>
          <a:p>
            <a:pPr marL="457200" lvl="1" indent="0">
              <a:buNone/>
            </a:pPr>
            <a:endParaRPr lang="en-US" dirty="0"/>
          </a:p>
          <a:p>
            <a:pPr marL="457200" lvl="1" indent="0">
              <a:buNone/>
            </a:pPr>
            <a:r>
              <a:rPr lang="en-US" dirty="0"/>
              <a:t>No longer an imperial authority to mediate intra European disputes</a:t>
            </a:r>
          </a:p>
        </p:txBody>
      </p:sp>
      <p:pic>
        <p:nvPicPr>
          <p:cNvPr id="3074" name="Picture 2" descr="Image result for peace of westpha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262" y="2611006"/>
            <a:ext cx="5858294" cy="3408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9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Nation-State Building</a:t>
            </a:r>
          </a:p>
        </p:txBody>
      </p:sp>
      <p:sp>
        <p:nvSpPr>
          <p:cNvPr id="9" name="Text Placeholder 8"/>
          <p:cNvSpPr>
            <a:spLocks noGrp="1"/>
          </p:cNvSpPr>
          <p:nvPr>
            <p:ph type="body" idx="1"/>
          </p:nvPr>
        </p:nvSpPr>
        <p:spPr/>
        <p:txBody>
          <a:bodyPr/>
          <a:lstStyle/>
          <a:p>
            <a:r>
              <a:rPr lang="en-US" dirty="0"/>
              <a:t>The Rise of Homogeneous States</a:t>
            </a:r>
          </a:p>
        </p:txBody>
      </p:sp>
    </p:spTree>
    <p:extLst>
      <p:ext uri="{BB962C8B-B14F-4D97-AF65-F5344CB8AC3E}">
        <p14:creationId xmlns:p14="http://schemas.microsoft.com/office/powerpoint/2010/main" val="27998702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25</TotalTime>
  <Words>1193</Words>
  <Application>Microsoft Office PowerPoint</Application>
  <PresentationFormat>Widescreen</PresentationFormat>
  <Paragraphs>158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Century Gothic</vt:lpstr>
      <vt:lpstr>Roboto</vt:lpstr>
      <vt:lpstr>Wingdings 3</vt:lpstr>
      <vt:lpstr>Ion Boardroom</vt:lpstr>
      <vt:lpstr>The Transformation of Early Modern Europe</vt:lpstr>
      <vt:lpstr>Roots of Reform-Protestant Reformation</vt:lpstr>
      <vt:lpstr>Jan Hus</vt:lpstr>
      <vt:lpstr>Martin Luther</vt:lpstr>
      <vt:lpstr>Offshoots of Protestant Reformation</vt:lpstr>
      <vt:lpstr>Religious Wars</vt:lpstr>
      <vt:lpstr>The Thirty Years’ War</vt:lpstr>
      <vt:lpstr>Peace of Westphalia, 1648</vt:lpstr>
      <vt:lpstr>Nation-State Building</vt:lpstr>
      <vt:lpstr>Modern Europe</vt:lpstr>
      <vt:lpstr>Two systems of states arise</vt:lpstr>
      <vt:lpstr>Constitutional States</vt:lpstr>
      <vt:lpstr>Absolutism</vt:lpstr>
      <vt:lpstr>Absolute Monarchies</vt:lpstr>
      <vt:lpstr>Controlling Populations:  The birth of the nation-state</vt:lpstr>
      <vt:lpstr>Suppressing Non-Conformists</vt:lpstr>
      <vt:lpstr>Reforms and Revolts</vt:lpstr>
      <vt:lpstr>The Scientific Revolution </vt:lpstr>
      <vt:lpstr>The Scientific Method</vt:lpstr>
      <vt:lpstr>German Peasants’ War, 1524-1525 </vt:lpstr>
      <vt:lpstr>Urbanization and Population Growth</vt:lpstr>
      <vt:lpstr>The Rise of a Capitalist Economy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Transformation of Early Modern Europe</dc:title>
  <dc:creator>Linden-Brooks, Sarah</dc:creator>
  <cp:lastModifiedBy>Linden-Brooks, Sarah</cp:lastModifiedBy>
  <cp:revision>5</cp:revision>
  <dcterms:created xsi:type="dcterms:W3CDTF">2020-07-30T00:23:15Z</dcterms:created>
  <dcterms:modified xsi:type="dcterms:W3CDTF">2020-07-30T00:49:09Z</dcterms:modified>
</cp:coreProperties>
</file>