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6" r:id="rId9"/>
    <p:sldId id="265" r:id="rId10"/>
    <p:sldId id="264"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2" d="100"/>
          <a:sy n="82" d="100"/>
        </p:scale>
        <p:origin x="4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E42168E-4E87-416C-B496-32E63F9B8F7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3D362-1CE8-4CD7-BD2D-C58C7EA070DD}"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864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2168E-4E87-416C-B496-32E63F9B8F7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38631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2168E-4E87-416C-B496-32E63F9B8F7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3D362-1CE8-4CD7-BD2D-C58C7EA070DD}"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75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2168E-4E87-416C-B496-32E63F9B8F7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113373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2168E-4E87-416C-B496-32E63F9B8F7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3D362-1CE8-4CD7-BD2D-C58C7EA070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82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42168E-4E87-416C-B496-32E63F9B8F7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426213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42168E-4E87-416C-B496-32E63F9B8F73}"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135471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42168E-4E87-416C-B496-32E63F9B8F73}"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299714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2168E-4E87-416C-B496-32E63F9B8F73}"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259596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42168E-4E87-416C-B496-32E63F9B8F7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3D362-1CE8-4CD7-BD2D-C58C7EA070DD}" type="slidenum">
              <a:rPr lang="en-US" smtClean="0"/>
              <a:t>‹#›</a:t>
            </a:fld>
            <a:endParaRPr lang="en-US"/>
          </a:p>
        </p:txBody>
      </p:sp>
    </p:spTree>
    <p:extLst>
      <p:ext uri="{BB962C8B-B14F-4D97-AF65-F5344CB8AC3E}">
        <p14:creationId xmlns:p14="http://schemas.microsoft.com/office/powerpoint/2010/main" val="218553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2168E-4E87-416C-B496-32E63F9B8F7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3D362-1CE8-4CD7-BD2D-C58C7EA070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65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E42168E-4E87-416C-B496-32E63F9B8F73}" type="datetimeFigureOut">
              <a:rPr lang="en-US" smtClean="0"/>
              <a:t>7/27/2020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E3D362-1CE8-4CD7-BD2D-C58C7EA070DD}"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0716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pB3xb1_gp4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5N5zfBzzTv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istory.mit.edu/subjects/world-war-ii-as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pmno-Yfetd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&amp; Reading History</a:t>
            </a:r>
          </a:p>
        </p:txBody>
      </p:sp>
      <p:sp>
        <p:nvSpPr>
          <p:cNvPr id="3" name="Subtitle 2"/>
          <p:cNvSpPr>
            <a:spLocks noGrp="1"/>
          </p:cNvSpPr>
          <p:nvPr>
            <p:ph type="subTitle" idx="1"/>
          </p:nvPr>
        </p:nvSpPr>
        <p:spPr/>
        <p:txBody>
          <a:bodyPr/>
          <a:lstStyle/>
          <a:p>
            <a:r>
              <a:rPr lang="en-US" dirty="0"/>
              <a:t>An Introduction</a:t>
            </a:r>
          </a:p>
        </p:txBody>
      </p:sp>
    </p:spTree>
    <p:extLst>
      <p:ext uri="{BB962C8B-B14F-4D97-AF65-F5344CB8AC3E}">
        <p14:creationId xmlns:p14="http://schemas.microsoft.com/office/powerpoint/2010/main" val="351314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historiography</a:t>
            </a:r>
          </a:p>
        </p:txBody>
      </p:sp>
      <p:sp>
        <p:nvSpPr>
          <p:cNvPr id="3" name="Content Placeholder 2"/>
          <p:cNvSpPr>
            <a:spLocks noGrp="1"/>
          </p:cNvSpPr>
          <p:nvPr>
            <p:ph idx="1"/>
          </p:nvPr>
        </p:nvSpPr>
        <p:spPr/>
        <p:txBody>
          <a:bodyPr>
            <a:normAutofit/>
          </a:bodyPr>
          <a:lstStyle/>
          <a:p>
            <a:r>
              <a:rPr lang="en-US" sz="2800" b="1" dirty="0"/>
              <a:t>Definition: </a:t>
            </a:r>
            <a:r>
              <a:rPr lang="en-US" sz="2800" dirty="0"/>
              <a:t>The study of historical writing. </a:t>
            </a:r>
          </a:p>
          <a:p>
            <a:endParaRPr lang="en-US" sz="2800" dirty="0"/>
          </a:p>
          <a:p>
            <a:r>
              <a:rPr lang="en-US" sz="2800" b="1" dirty="0"/>
              <a:t>Application: </a:t>
            </a:r>
            <a:r>
              <a:rPr lang="en-US" sz="2800" dirty="0"/>
              <a:t>When you are reading any secondary source (our textbook included) you should be aware of how that analysis/interpretation was influenced by the time when it was written. </a:t>
            </a:r>
          </a:p>
          <a:p>
            <a:endParaRPr lang="en-US" sz="2800" dirty="0"/>
          </a:p>
        </p:txBody>
      </p:sp>
    </p:spTree>
    <p:extLst>
      <p:ext uri="{BB962C8B-B14F-4D97-AF65-F5344CB8AC3E}">
        <p14:creationId xmlns:p14="http://schemas.microsoft.com/office/powerpoint/2010/main" val="258291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B3xb1_gp4Y"/>
          <p:cNvPicPr>
            <a:picLocks noGrp="1" noRot="1" noChangeAspect="1"/>
          </p:cNvPicPr>
          <p:nvPr>
            <p:ph idx="1"/>
            <a:videoFile r:link="rId1"/>
          </p:nvPr>
        </p:nvPicPr>
        <p:blipFill>
          <a:blip r:embed="rId3"/>
          <a:stretch>
            <a:fillRect/>
          </a:stretch>
        </p:blipFill>
        <p:spPr>
          <a:xfrm>
            <a:off x="691250" y="309262"/>
            <a:ext cx="10902627" cy="6132727"/>
          </a:xfrm>
          <a:prstGeom prst="rect">
            <a:avLst/>
          </a:prstGeom>
        </p:spPr>
      </p:pic>
    </p:spTree>
    <p:extLst>
      <p:ext uri="{BB962C8B-B14F-4D97-AF65-F5344CB8AC3E}">
        <p14:creationId xmlns:p14="http://schemas.microsoft.com/office/powerpoint/2010/main" val="262815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History</a:t>
            </a:r>
          </a:p>
        </p:txBody>
      </p:sp>
      <p:sp>
        <p:nvSpPr>
          <p:cNvPr id="3" name="Content Placeholder 2"/>
          <p:cNvSpPr>
            <a:spLocks noGrp="1"/>
          </p:cNvSpPr>
          <p:nvPr>
            <p:ph idx="1"/>
          </p:nvPr>
        </p:nvSpPr>
        <p:spPr>
          <a:xfrm>
            <a:off x="1024127" y="1651687"/>
            <a:ext cx="9720073" cy="2360141"/>
          </a:xfrm>
        </p:spPr>
        <p:txBody>
          <a:bodyPr>
            <a:normAutofit lnSpcReduction="10000"/>
          </a:bodyPr>
          <a:lstStyle/>
          <a:p>
            <a:r>
              <a:rPr lang="en-US" sz="2400" dirty="0">
                <a:sym typeface="Wingdings" panose="05000000000000000000" pitchFamily="2" charset="2"/>
              </a:rPr>
              <a:t>  When writing your papers, you should be careful of your own   	bias. </a:t>
            </a:r>
          </a:p>
          <a:p>
            <a:endParaRPr lang="en-US" sz="2400" dirty="0">
              <a:sym typeface="Wingdings" panose="05000000000000000000" pitchFamily="2" charset="2"/>
            </a:endParaRPr>
          </a:p>
          <a:p>
            <a:r>
              <a:rPr lang="en-US" sz="2400" dirty="0">
                <a:sym typeface="Wingdings" panose="05000000000000000000" pitchFamily="2" charset="2"/>
              </a:rPr>
              <a:t>Just like other historians, we are also shaped by our own bias and the time period we live in. However, when writing and “doing” history, we should try to be objective. </a:t>
            </a:r>
            <a:endParaRPr lang="en-US" sz="2400" dirty="0"/>
          </a:p>
          <a:p>
            <a:endParaRPr lang="en-US" dirty="0"/>
          </a:p>
        </p:txBody>
      </p:sp>
      <p:pic>
        <p:nvPicPr>
          <p:cNvPr id="4" name="Picture 3"/>
          <p:cNvPicPr>
            <a:picLocks noChangeAspect="1"/>
          </p:cNvPicPr>
          <p:nvPr/>
        </p:nvPicPr>
        <p:blipFill rotWithShape="1">
          <a:blip r:embed="rId2"/>
          <a:srcRect l="10505" t="34644" r="47479" b="27094"/>
          <a:stretch/>
        </p:blipFill>
        <p:spPr>
          <a:xfrm>
            <a:off x="2102994" y="3929450"/>
            <a:ext cx="8039021" cy="2685534"/>
          </a:xfrm>
          <a:prstGeom prst="rect">
            <a:avLst/>
          </a:prstGeom>
        </p:spPr>
      </p:pic>
    </p:spTree>
    <p:extLst>
      <p:ext uri="{BB962C8B-B14F-4D97-AF65-F5344CB8AC3E}">
        <p14:creationId xmlns:p14="http://schemas.microsoft.com/office/powerpoint/2010/main" val="300115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History?</a:t>
            </a:r>
          </a:p>
        </p:txBody>
      </p:sp>
      <p:pic>
        <p:nvPicPr>
          <p:cNvPr id="4" name="Content Placeholder 3"/>
          <p:cNvPicPr>
            <a:picLocks noGrp="1" noChangeAspect="1"/>
          </p:cNvPicPr>
          <p:nvPr>
            <p:ph idx="1"/>
          </p:nvPr>
        </p:nvPicPr>
        <p:blipFill rotWithShape="1">
          <a:blip r:embed="rId2"/>
          <a:srcRect l="18603" t="38516" r="9417" b="29281"/>
          <a:stretch/>
        </p:blipFill>
        <p:spPr>
          <a:xfrm>
            <a:off x="286034" y="2552700"/>
            <a:ext cx="7239003" cy="2590801"/>
          </a:xfrm>
          <a:prstGeom prst="rect">
            <a:avLst/>
          </a:prstGeom>
        </p:spPr>
      </p:pic>
      <p:pic>
        <p:nvPicPr>
          <p:cNvPr id="5" name="Picture 2" descr="Image result for Lion King Meme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0"/>
            <a:ext cx="345757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5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History?</a:t>
            </a:r>
          </a:p>
        </p:txBody>
      </p:sp>
      <p:sp>
        <p:nvSpPr>
          <p:cNvPr id="5" name="Content Placeholder 4"/>
          <p:cNvSpPr>
            <a:spLocks noGrp="1"/>
          </p:cNvSpPr>
          <p:nvPr>
            <p:ph idx="1"/>
          </p:nvPr>
        </p:nvSpPr>
        <p:spPr>
          <a:xfrm>
            <a:off x="1024127" y="2084832"/>
            <a:ext cx="9720073" cy="4023360"/>
          </a:xfrm>
        </p:spPr>
        <p:txBody>
          <a:bodyPr>
            <a:normAutofit/>
          </a:bodyPr>
          <a:lstStyle/>
          <a:p>
            <a:r>
              <a:rPr lang="en-US" sz="2800" dirty="0"/>
              <a:t>History incorporates science, art, mathematics, sociology, economics, and more! </a:t>
            </a:r>
          </a:p>
          <a:p>
            <a:endParaRPr lang="en-US" sz="2800" dirty="0"/>
          </a:p>
          <a:p>
            <a:r>
              <a:rPr lang="en-US" sz="2800" dirty="0"/>
              <a:t>History is based off of evidence, but historical analysis uses the evidence to create an argument or interpretation. </a:t>
            </a:r>
          </a:p>
          <a:p>
            <a:endParaRPr lang="en-US" sz="2800" dirty="0"/>
          </a:p>
          <a:p>
            <a:r>
              <a:rPr lang="en-US" sz="2800" dirty="0"/>
              <a:t>History is typically presented through a narrative. But how the narrative gets established is equally important.</a:t>
            </a:r>
          </a:p>
        </p:txBody>
      </p:sp>
    </p:spTree>
    <p:extLst>
      <p:ext uri="{BB962C8B-B14F-4D97-AF65-F5344CB8AC3E}">
        <p14:creationId xmlns:p14="http://schemas.microsoft.com/office/powerpoint/2010/main" val="136277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N5zfBzzTvs"/>
          <p:cNvPicPr>
            <a:picLocks noGrp="1" noRot="1" noChangeAspect="1"/>
          </p:cNvPicPr>
          <p:nvPr>
            <p:ph idx="1"/>
            <a:videoFile r:link="rId1"/>
          </p:nvPr>
        </p:nvPicPr>
        <p:blipFill>
          <a:blip r:embed="rId3"/>
          <a:stretch>
            <a:fillRect/>
          </a:stretch>
        </p:blipFill>
        <p:spPr>
          <a:xfrm>
            <a:off x="1106840" y="508000"/>
            <a:ext cx="9956800" cy="5600700"/>
          </a:xfrm>
          <a:prstGeom prst="rect">
            <a:avLst/>
          </a:prstGeom>
        </p:spPr>
      </p:pic>
    </p:spTree>
    <p:extLst>
      <p:ext uri="{BB962C8B-B14F-4D97-AF65-F5344CB8AC3E}">
        <p14:creationId xmlns:p14="http://schemas.microsoft.com/office/powerpoint/2010/main" val="324266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628" y="2006600"/>
            <a:ext cx="9720073" cy="4023360"/>
          </a:xfrm>
        </p:spPr>
        <p:txBody>
          <a:bodyPr>
            <a:normAutofit fontScale="92500" lnSpcReduction="10000"/>
          </a:bodyPr>
          <a:lstStyle/>
          <a:p>
            <a:r>
              <a:rPr lang="en-US" sz="3600" b="1" dirty="0"/>
              <a:t>Facts</a:t>
            </a:r>
            <a:r>
              <a:rPr lang="en-US" sz="3600" dirty="0"/>
              <a:t>:</a:t>
            </a:r>
          </a:p>
          <a:p>
            <a:r>
              <a:rPr lang="en-US" sz="2800" dirty="0"/>
              <a:t>(1) The United States entered World War II following the attack on Pearl Harbor in December 1941.</a:t>
            </a:r>
          </a:p>
          <a:p>
            <a:r>
              <a:rPr lang="en-US" sz="2800" dirty="0"/>
              <a:t>(2) World War II began when Nazi Germany invaded Poland in 1939.</a:t>
            </a:r>
          </a:p>
          <a:p>
            <a:r>
              <a:rPr lang="en-US" sz="2800" dirty="0"/>
              <a:t>(3) When Japan invaded Manchuria in 1931, it start the expansionist policies that led to World War II. </a:t>
            </a:r>
          </a:p>
          <a:p>
            <a:endParaRPr lang="en-US" sz="2800" b="1" dirty="0"/>
          </a:p>
          <a:p>
            <a:r>
              <a:rPr lang="en-US" sz="2800" b="1" dirty="0"/>
              <a:t>Using these same facts, historians might argue for </a:t>
            </a:r>
            <a:r>
              <a:rPr lang="en-US" sz="2800" b="1" u="sng" dirty="0"/>
              <a:t>several</a:t>
            </a:r>
            <a:r>
              <a:rPr lang="en-US" sz="2800" b="1" dirty="0"/>
              <a:t> different interpretations of when World War II “started.”</a:t>
            </a:r>
          </a:p>
        </p:txBody>
      </p:sp>
    </p:spTree>
    <p:extLst>
      <p:ext uri="{BB962C8B-B14F-4D97-AF65-F5344CB8AC3E}">
        <p14:creationId xmlns:p14="http://schemas.microsoft.com/office/powerpoint/2010/main" val="221598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dirty="0"/>
              <a:t>Interpretations:</a:t>
            </a:r>
            <a:endParaRPr lang="en-US" sz="3600" dirty="0"/>
          </a:p>
          <a:p>
            <a:r>
              <a:rPr lang="en-US" sz="2800" dirty="0"/>
              <a:t>(1) An “Americanist”—World War II lasted from 1941-1945</a:t>
            </a:r>
          </a:p>
          <a:p>
            <a:r>
              <a:rPr lang="en-US" sz="2800" dirty="0"/>
              <a:t>(2) A Eurocentric—World War II lasted from 1939-1945</a:t>
            </a:r>
          </a:p>
          <a:p>
            <a:r>
              <a:rPr lang="en-US" sz="2800" dirty="0"/>
              <a:t>(3) An </a:t>
            </a:r>
            <a:r>
              <a:rPr lang="en-US" sz="2800" dirty="0" err="1"/>
              <a:t>Asianist</a:t>
            </a:r>
            <a:r>
              <a:rPr lang="en-US" sz="2800" dirty="0"/>
              <a:t>—World War II began in 1931 and ended in 1945</a:t>
            </a:r>
          </a:p>
          <a:p>
            <a:pPr lvl="3"/>
            <a:r>
              <a:rPr lang="en-US" dirty="0">
                <a:hlinkClick r:id="rId2"/>
              </a:rPr>
              <a:t>https://history.mit.edu/subjects/world-war-ii-asia</a:t>
            </a:r>
            <a:endParaRPr lang="en-US" dirty="0"/>
          </a:p>
          <a:p>
            <a:endParaRPr lang="en-US" dirty="0"/>
          </a:p>
        </p:txBody>
      </p:sp>
    </p:spTree>
    <p:extLst>
      <p:ext uri="{BB962C8B-B14F-4D97-AF65-F5344CB8AC3E}">
        <p14:creationId xmlns:p14="http://schemas.microsoft.com/office/powerpoint/2010/main" val="246079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Knowledge</a:t>
            </a:r>
          </a:p>
        </p:txBody>
      </p:sp>
      <p:sp>
        <p:nvSpPr>
          <p:cNvPr id="3" name="Content Placeholder 2"/>
          <p:cNvSpPr>
            <a:spLocks noGrp="1"/>
          </p:cNvSpPr>
          <p:nvPr>
            <p:ph idx="1"/>
          </p:nvPr>
        </p:nvSpPr>
        <p:spPr>
          <a:xfrm>
            <a:off x="6222205" y="1118137"/>
            <a:ext cx="3827958" cy="433774"/>
          </a:xfrm>
        </p:spPr>
        <p:txBody>
          <a:bodyPr/>
          <a:lstStyle/>
          <a:p>
            <a:r>
              <a:rPr lang="en-US" dirty="0"/>
              <a:t>Primary and Secondary Sources</a:t>
            </a:r>
          </a:p>
        </p:txBody>
      </p:sp>
      <p:pic>
        <p:nvPicPr>
          <p:cNvPr id="4" name="pmno-Yfetd8"/>
          <p:cNvPicPr>
            <a:picLocks noRot="1" noChangeAspect="1"/>
          </p:cNvPicPr>
          <p:nvPr>
            <a:videoFile r:link="rId1"/>
          </p:nvPr>
        </p:nvPicPr>
        <p:blipFill>
          <a:blip r:embed="rId3"/>
          <a:stretch>
            <a:fillRect/>
          </a:stretch>
        </p:blipFill>
        <p:spPr>
          <a:xfrm>
            <a:off x="1602260" y="1648855"/>
            <a:ext cx="8909222" cy="5011437"/>
          </a:xfrm>
          <a:prstGeom prst="rect">
            <a:avLst/>
          </a:prstGeom>
        </p:spPr>
      </p:pic>
    </p:spTree>
    <p:extLst>
      <p:ext uri="{BB962C8B-B14F-4D97-AF65-F5344CB8AC3E}">
        <p14:creationId xmlns:p14="http://schemas.microsoft.com/office/powerpoint/2010/main" val="15170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Source is more trustworthy? </a:t>
            </a:r>
          </a:p>
        </p:txBody>
      </p:sp>
      <p:sp>
        <p:nvSpPr>
          <p:cNvPr id="3" name="Content Placeholder 2"/>
          <p:cNvSpPr>
            <a:spLocks noGrp="1"/>
          </p:cNvSpPr>
          <p:nvPr>
            <p:ph idx="1"/>
          </p:nvPr>
        </p:nvSpPr>
        <p:spPr/>
        <p:txBody>
          <a:bodyPr/>
          <a:lstStyle/>
          <a:p>
            <a:r>
              <a:rPr lang="en-US" dirty="0"/>
              <a:t>Which source can more </a:t>
            </a:r>
            <a:r>
              <a:rPr lang="en-US" u="sng" dirty="0"/>
              <a:t>accurately</a:t>
            </a:r>
            <a:r>
              <a:rPr lang="en-US" dirty="0"/>
              <a:t> be used understand Christopher Columbus’s voyages?</a:t>
            </a:r>
          </a:p>
          <a:p>
            <a:r>
              <a:rPr lang="en-US" dirty="0"/>
              <a:t>                          Source 1:  History textbook from 1950.</a:t>
            </a:r>
          </a:p>
          <a:p>
            <a:r>
              <a:rPr lang="en-US" dirty="0"/>
              <a:t>                          Source 2:  Ship’s log from the </a:t>
            </a:r>
            <a:r>
              <a:rPr lang="en-US" i="1" dirty="0"/>
              <a:t>Santa Maria</a:t>
            </a:r>
            <a:r>
              <a:rPr lang="en-US" dirty="0"/>
              <a:t>.</a:t>
            </a:r>
          </a:p>
          <a:p>
            <a:r>
              <a:rPr lang="en-US" dirty="0"/>
              <a:t>                          Source 3:  Newspaper article from Columbus Day 2017. </a:t>
            </a:r>
          </a:p>
          <a:p>
            <a:r>
              <a:rPr lang="en-US" dirty="0"/>
              <a:t>                          Source 4:  Modern textbook.  </a:t>
            </a:r>
          </a:p>
          <a:p>
            <a:pPr marL="923544" lvl="6" indent="0">
              <a:buNone/>
            </a:pPr>
            <a:r>
              <a:rPr lang="en-US" dirty="0"/>
              <a:t>		</a:t>
            </a:r>
          </a:p>
          <a:p>
            <a:pPr marL="923544" lvl="6" indent="0">
              <a:buNone/>
            </a:pPr>
            <a:r>
              <a:rPr lang="en-US" dirty="0"/>
              <a:t>	      </a:t>
            </a:r>
          </a:p>
          <a:p>
            <a:endParaRPr lang="en-US" dirty="0"/>
          </a:p>
        </p:txBody>
      </p:sp>
    </p:spTree>
    <p:extLst>
      <p:ext uri="{BB962C8B-B14F-4D97-AF65-F5344CB8AC3E}">
        <p14:creationId xmlns:p14="http://schemas.microsoft.com/office/powerpoint/2010/main" val="169486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Source is Better? </a:t>
            </a:r>
          </a:p>
        </p:txBody>
      </p:sp>
      <p:sp>
        <p:nvSpPr>
          <p:cNvPr id="3" name="Content Placeholder 2"/>
          <p:cNvSpPr>
            <a:spLocks noGrp="1"/>
          </p:cNvSpPr>
          <p:nvPr>
            <p:ph idx="1"/>
          </p:nvPr>
        </p:nvSpPr>
        <p:spPr>
          <a:xfrm>
            <a:off x="1024128" y="2286000"/>
            <a:ext cx="10541796" cy="4023360"/>
          </a:xfrm>
        </p:spPr>
        <p:txBody>
          <a:bodyPr>
            <a:normAutofit/>
          </a:bodyPr>
          <a:lstStyle/>
          <a:p>
            <a:r>
              <a:rPr lang="en-US" dirty="0"/>
              <a:t>  Which source can more </a:t>
            </a:r>
            <a:r>
              <a:rPr lang="en-US" u="sng" dirty="0"/>
              <a:t>accurately</a:t>
            </a:r>
            <a:r>
              <a:rPr lang="en-US" dirty="0"/>
              <a:t> be used understand the causes of the World War II? </a:t>
            </a:r>
          </a:p>
          <a:p>
            <a:r>
              <a:rPr lang="en-US" dirty="0"/>
              <a:t>                          Source 1:  An American history textbook from 2019.</a:t>
            </a:r>
          </a:p>
          <a:p>
            <a:pPr marL="128016" lvl="1" indent="0">
              <a:buNone/>
            </a:pPr>
            <a:endParaRPr lang="en-US" dirty="0"/>
          </a:p>
          <a:p>
            <a:r>
              <a:rPr lang="en-US" dirty="0"/>
              <a:t>                          Source 2:  A German newspaper from 1939 discussing the successful 				       invasion of Poland.</a:t>
            </a:r>
          </a:p>
          <a:p>
            <a:r>
              <a:rPr lang="en-US" dirty="0"/>
              <a:t>                          Source 3:  An imperial Japanese announcement about the conquest of 				       Manchuria from 1931.</a:t>
            </a:r>
          </a:p>
          <a:p>
            <a:r>
              <a:rPr lang="en-US" dirty="0"/>
              <a:t>                          Source 4:  A world history textbook from 1950.</a:t>
            </a:r>
          </a:p>
          <a:p>
            <a:pPr marL="310896" lvl="2" indent="0">
              <a:buNone/>
            </a:pPr>
            <a:endParaRPr lang="en-US" dirty="0"/>
          </a:p>
          <a:p>
            <a:endParaRPr lang="en-US" dirty="0"/>
          </a:p>
          <a:p>
            <a:pPr lvl="6"/>
            <a:endParaRPr lang="en-US" dirty="0"/>
          </a:p>
        </p:txBody>
      </p:sp>
    </p:spTree>
    <p:extLst>
      <p:ext uri="{BB962C8B-B14F-4D97-AF65-F5344CB8AC3E}">
        <p14:creationId xmlns:p14="http://schemas.microsoft.com/office/powerpoint/2010/main" val="4246126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317</TotalTime>
  <Words>603</Words>
  <Application>Microsoft Office PowerPoint</Application>
  <PresentationFormat>Widescreen</PresentationFormat>
  <Paragraphs>46</Paragraphs>
  <Slides>12</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 Cen MT</vt:lpstr>
      <vt:lpstr>Tw Cen MT Condensed</vt:lpstr>
      <vt:lpstr>Wingdings 3</vt:lpstr>
      <vt:lpstr>Integral</vt:lpstr>
      <vt:lpstr>Writing &amp; Reading History</vt:lpstr>
      <vt:lpstr>What is History?</vt:lpstr>
      <vt:lpstr>What is History?</vt:lpstr>
      <vt:lpstr>PowerPoint Presentation</vt:lpstr>
      <vt:lpstr>PowerPoint Presentation</vt:lpstr>
      <vt:lpstr>PowerPoint Presentation</vt:lpstr>
      <vt:lpstr>Sources of Knowledge</vt:lpstr>
      <vt:lpstr>Which Source is more trustworthy? </vt:lpstr>
      <vt:lpstr>Which Source is Better? </vt:lpstr>
      <vt:lpstr>historiography</vt:lpstr>
      <vt:lpstr>PowerPoint Presentation</vt:lpstr>
      <vt:lpstr>Writing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History</dc:title>
  <dc:creator>Linden-Brooks, Sarah</dc:creator>
  <cp:lastModifiedBy>Linden-Brooks, Sarah</cp:lastModifiedBy>
  <cp:revision>21</cp:revision>
  <dcterms:created xsi:type="dcterms:W3CDTF">2018-08-17T19:19:58Z</dcterms:created>
  <dcterms:modified xsi:type="dcterms:W3CDTF">2020-07-27T15:42:49Z</dcterms:modified>
</cp:coreProperties>
</file>